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3"/>
  </p:notesMasterIdLst>
  <p:handoutMasterIdLst>
    <p:handoutMasterId r:id="rId64"/>
  </p:handoutMasterIdLst>
  <p:sldIdLst>
    <p:sldId id="778" r:id="rId2"/>
    <p:sldId id="455" r:id="rId3"/>
    <p:sldId id="258" r:id="rId4"/>
    <p:sldId id="736" r:id="rId5"/>
    <p:sldId id="734" r:id="rId6"/>
    <p:sldId id="767" r:id="rId7"/>
    <p:sldId id="768" r:id="rId8"/>
    <p:sldId id="737" r:id="rId9"/>
    <p:sldId id="735" r:id="rId10"/>
    <p:sldId id="769" r:id="rId11"/>
    <p:sldId id="738" r:id="rId12"/>
    <p:sldId id="843" r:id="rId13"/>
    <p:sldId id="726" r:id="rId14"/>
    <p:sldId id="727" r:id="rId15"/>
    <p:sldId id="728" r:id="rId16"/>
    <p:sldId id="729" r:id="rId17"/>
    <p:sldId id="730" r:id="rId18"/>
    <p:sldId id="771" r:id="rId19"/>
    <p:sldId id="739" r:id="rId20"/>
    <p:sldId id="772" r:id="rId21"/>
    <p:sldId id="773" r:id="rId22"/>
    <p:sldId id="774" r:id="rId23"/>
    <p:sldId id="770" r:id="rId24"/>
    <p:sldId id="779" r:id="rId25"/>
    <p:sldId id="776" r:id="rId26"/>
    <p:sldId id="777" r:id="rId27"/>
    <p:sldId id="781" r:id="rId28"/>
    <p:sldId id="782" r:id="rId29"/>
    <p:sldId id="451" r:id="rId30"/>
    <p:sldId id="785" r:id="rId31"/>
    <p:sldId id="723" r:id="rId32"/>
    <p:sldId id="786" r:id="rId33"/>
    <p:sldId id="751" r:id="rId34"/>
    <p:sldId id="787" r:id="rId35"/>
    <p:sldId id="789" r:id="rId36"/>
    <p:sldId id="754" r:id="rId37"/>
    <p:sldId id="755" r:id="rId38"/>
    <p:sldId id="788" r:id="rId39"/>
    <p:sldId id="757" r:id="rId40"/>
    <p:sldId id="847" r:id="rId41"/>
    <p:sldId id="848" r:id="rId42"/>
    <p:sldId id="845" r:id="rId43"/>
    <p:sldId id="761" r:id="rId44"/>
    <p:sldId id="762" r:id="rId45"/>
    <p:sldId id="897" r:id="rId46"/>
    <p:sldId id="759" r:id="rId47"/>
    <p:sldId id="758" r:id="rId48"/>
    <p:sldId id="706" r:id="rId49"/>
    <p:sldId id="709" r:id="rId50"/>
    <p:sldId id="765" r:id="rId51"/>
    <p:sldId id="849" r:id="rId52"/>
    <p:sldId id="763" r:id="rId53"/>
    <p:sldId id="764" r:id="rId54"/>
    <p:sldId id="850" r:id="rId55"/>
    <p:sldId id="529" r:id="rId56"/>
    <p:sldId id="766" r:id="rId57"/>
    <p:sldId id="744" r:id="rId58"/>
    <p:sldId id="893" r:id="rId59"/>
    <p:sldId id="894" r:id="rId60"/>
    <p:sldId id="891" r:id="rId61"/>
    <p:sldId id="780" r:id="rId62"/>
  </p:sldIdLst>
  <p:sldSz cx="12192000" cy="6858000"/>
  <p:notesSz cx="9926638" cy="679767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XUAN YI" initials="XY" lastIdx="7"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9000"/>
    <a:srgbClr val="EE0000"/>
    <a:srgbClr val="CCFFCC"/>
    <a:srgbClr val="CCFFFF"/>
    <a:srgbClr val="33CCFF"/>
    <a:srgbClr val="E9EFFB"/>
    <a:srgbClr val="FFD44B"/>
    <a:srgbClr val="FFFFCC"/>
    <a:srgbClr val="EE6CA7"/>
    <a:srgbClr val="F14D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838" autoAdjust="0"/>
    <p:restoredTop sz="76290" autoAdjust="0"/>
  </p:normalViewPr>
  <p:slideViewPr>
    <p:cSldViewPr snapToGrid="0">
      <p:cViewPr>
        <p:scale>
          <a:sx n="75" d="100"/>
          <a:sy n="75" d="100"/>
        </p:scale>
        <p:origin x="-1118" y="298"/>
      </p:cViewPr>
      <p:guideLst>
        <p:guide orient="horz" pos="2147"/>
        <p:guide pos="3856"/>
      </p:guideLst>
    </p:cSldViewPr>
  </p:slideViewPr>
  <p:notesTextViewPr>
    <p:cViewPr>
      <p:scale>
        <a:sx n="125" d="100"/>
        <a:sy n="125" d="100"/>
      </p:scale>
      <p:origin x="0" y="0"/>
    </p:cViewPr>
  </p:notesTextViewPr>
  <p:sorterViewPr>
    <p:cViewPr>
      <p:scale>
        <a:sx n="25" d="100"/>
        <a:sy n="25" d="100"/>
      </p:scale>
      <p:origin x="0" y="0"/>
    </p:cViewPr>
  </p:sorterViewPr>
  <p:notesViewPr>
    <p:cSldViewPr snapToGrid="0">
      <p:cViewPr>
        <p:scale>
          <a:sx n="80" d="100"/>
          <a:sy n="80" d="100"/>
        </p:scale>
        <p:origin x="-2334" y="-72"/>
      </p:cViewPr>
      <p:guideLst>
        <p:guide orient="horz" pos="2128"/>
        <p:guide pos="314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notesMaster" Target="notesMasters/notesMaster1.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4302625" cy="340265"/>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5621696" y="0"/>
            <a:ext cx="4302625" cy="340265"/>
          </a:xfrm>
          <a:prstGeom prst="rect">
            <a:avLst/>
          </a:prstGeom>
        </p:spPr>
        <p:txBody>
          <a:bodyPr vert="horz" lIns="91440" tIns="45720" rIns="91440" bIns="45720" rtlCol="0"/>
          <a:lstStyle>
            <a:lvl1pPr algn="r">
              <a:defRPr sz="1200"/>
            </a:lvl1pPr>
          </a:lstStyle>
          <a:p>
            <a:fld id="{6633A534-76A5-4735-BBFD-943829F98394}" type="datetimeFigureOut">
              <a:rPr lang="zh-CN" altLang="en-US" smtClean="0"/>
              <a:t>2020/7/3</a:t>
            </a:fld>
            <a:endParaRPr lang="zh-CN" altLang="en-US"/>
          </a:p>
        </p:txBody>
      </p:sp>
      <p:sp>
        <p:nvSpPr>
          <p:cNvPr id="4" name="页脚占位符 3"/>
          <p:cNvSpPr>
            <a:spLocks noGrp="1"/>
          </p:cNvSpPr>
          <p:nvPr>
            <p:ph type="ftr" sz="quarter" idx="2"/>
          </p:nvPr>
        </p:nvSpPr>
        <p:spPr>
          <a:xfrm>
            <a:off x="0" y="6457410"/>
            <a:ext cx="4302625" cy="340265"/>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5621696" y="6457410"/>
            <a:ext cx="4302625" cy="340265"/>
          </a:xfrm>
          <a:prstGeom prst="rect">
            <a:avLst/>
          </a:prstGeom>
        </p:spPr>
        <p:txBody>
          <a:bodyPr vert="horz" lIns="91440" tIns="45720" rIns="91440" bIns="45720" rtlCol="0" anchor="b"/>
          <a:lstStyle>
            <a:lvl1pPr algn="r">
              <a:defRPr sz="1200"/>
            </a:lvl1pPr>
          </a:lstStyle>
          <a:p>
            <a:fld id="{D4466EBF-2B0F-4B53-9F18-0E5F764BB78B}" type="slidenum">
              <a:rPr lang="zh-CN" altLang="en-US" smtClean="0"/>
              <a:t>‹#›</a:t>
            </a:fld>
            <a:endParaRPr lang="zh-CN" altLang="en-US"/>
          </a:p>
        </p:txBody>
      </p:sp>
    </p:spTree>
    <p:extLst>
      <p:ext uri="{BB962C8B-B14F-4D97-AF65-F5344CB8AC3E}">
        <p14:creationId xmlns:p14="http://schemas.microsoft.com/office/powerpoint/2010/main" val="255637207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1" y="0"/>
            <a:ext cx="4301543" cy="339884"/>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5622799" y="0"/>
            <a:ext cx="4301543" cy="339884"/>
          </a:xfrm>
          <a:prstGeom prst="rect">
            <a:avLst/>
          </a:prstGeom>
        </p:spPr>
        <p:txBody>
          <a:bodyPr vert="horz" lIns="91440" tIns="45720" rIns="91440" bIns="45720" rtlCol="0"/>
          <a:lstStyle>
            <a:lvl1pPr algn="r">
              <a:defRPr sz="1200"/>
            </a:lvl1pPr>
          </a:lstStyle>
          <a:p>
            <a:fld id="{257BF3A6-D17A-45B2-9EC4-9F7AF1FD2044}" type="datetimeFigureOut">
              <a:rPr lang="zh-CN" altLang="en-US" smtClean="0"/>
              <a:t>2020/7/3</a:t>
            </a:fld>
            <a:endParaRPr lang="zh-CN" altLang="en-US"/>
          </a:p>
        </p:txBody>
      </p:sp>
      <p:sp>
        <p:nvSpPr>
          <p:cNvPr id="4" name="幻灯片图像占位符 3"/>
          <p:cNvSpPr>
            <a:spLocks noGrp="1" noRot="1" noChangeAspect="1"/>
          </p:cNvSpPr>
          <p:nvPr>
            <p:ph type="sldImg" idx="2"/>
          </p:nvPr>
        </p:nvSpPr>
        <p:spPr>
          <a:xfrm>
            <a:off x="2697163" y="509588"/>
            <a:ext cx="4532312" cy="254952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992665" y="3228896"/>
            <a:ext cx="7941310" cy="3058954"/>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1" y="6456611"/>
            <a:ext cx="4301543" cy="339884"/>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5622799" y="6456611"/>
            <a:ext cx="4301543" cy="339884"/>
          </a:xfrm>
          <a:prstGeom prst="rect">
            <a:avLst/>
          </a:prstGeom>
        </p:spPr>
        <p:txBody>
          <a:bodyPr vert="horz" lIns="91440" tIns="45720" rIns="91440" bIns="45720" rtlCol="0" anchor="b"/>
          <a:lstStyle>
            <a:lvl1pPr algn="r">
              <a:defRPr sz="1200"/>
            </a:lvl1pPr>
          </a:lstStyle>
          <a:p>
            <a:fld id="{6DC4C0B6-5F69-406E-B117-9BCFBD0F80E0}" type="slidenum">
              <a:rPr lang="zh-CN" altLang="en-US" smtClean="0"/>
              <a:t>‹#›</a:t>
            </a:fld>
            <a:endParaRPr lang="zh-CN" altLang="en-US"/>
          </a:p>
        </p:txBody>
      </p:sp>
    </p:spTree>
    <p:extLst>
      <p:ext uri="{BB962C8B-B14F-4D97-AF65-F5344CB8AC3E}">
        <p14:creationId xmlns:p14="http://schemas.microsoft.com/office/powerpoint/2010/main" val="85620445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DC4C0B6-5F69-406E-B117-9BCFBD0F80E0}"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697163" y="509588"/>
            <a:ext cx="4532312" cy="2549525"/>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en-US" altLang="zh-CN" sz="1200" b="0" i="0" noProof="0" dirty="0" smtClean="0">
              <a:ln>
                <a:noFill/>
              </a:ln>
              <a:solidFill>
                <a:srgbClr val="FF0000"/>
              </a:solidFill>
              <a:effectLst/>
              <a:uLnTx/>
              <a:uFillTx/>
              <a:latin typeface="黑体" panose="02010609060101010101" pitchFamily="49" charset="-122"/>
              <a:ea typeface="黑体" panose="02010609060101010101" pitchFamily="49" charset="-122"/>
              <a:sym typeface="+mn-ea"/>
            </a:endParaRPr>
          </a:p>
        </p:txBody>
      </p:sp>
      <p:sp>
        <p:nvSpPr>
          <p:cNvPr id="4" name="灯片编号占位符 3"/>
          <p:cNvSpPr>
            <a:spLocks noGrp="1"/>
          </p:cNvSpPr>
          <p:nvPr>
            <p:ph type="sldNum" sz="quarter" idx="10"/>
          </p:nvPr>
        </p:nvSpPr>
        <p:spPr/>
        <p:txBody>
          <a:bodyPr/>
          <a:lstStyle/>
          <a:p>
            <a:fld id="{6DC4C0B6-5F69-406E-B117-9BCFBD0F80E0}"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endParaRPr lang="zh-CN" altLang="en-US" sz="1200" b="0" dirty="0">
              <a:solidFill>
                <a:schemeClr val="bg1"/>
              </a:solidFill>
              <a:sym typeface="+mn-ea"/>
            </a:endParaRPr>
          </a:p>
        </p:txBody>
      </p:sp>
      <p:sp>
        <p:nvSpPr>
          <p:cNvPr id="4" name="灯片编号占位符 3"/>
          <p:cNvSpPr>
            <a:spLocks noGrp="1"/>
          </p:cNvSpPr>
          <p:nvPr>
            <p:ph type="sldNum" sz="quarter" idx="10"/>
          </p:nvPr>
        </p:nvSpPr>
        <p:spPr/>
        <p:txBody>
          <a:bodyPr/>
          <a:lstStyle/>
          <a:p>
            <a:fld id="{6DC4C0B6-5F69-406E-B117-9BCFBD0F80E0}"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b="1"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eaLnBrk="0" hangingPunct="0">
              <a:lnSpc>
                <a:spcPct val="150000"/>
              </a:lnSpc>
              <a:spcBef>
                <a:spcPts val="600"/>
              </a:spcBef>
              <a:buClr>
                <a:srgbClr val="F43308"/>
              </a:buClr>
              <a:buSzPct val="100000"/>
            </a:pPr>
            <a:endParaRPr lang="zh-CN" altLang="en-US" sz="1200" b="1" dirty="0">
              <a:solidFill>
                <a:schemeClr val="bg1"/>
              </a:solidFill>
              <a:ea typeface="黑体" panose="02010609060101010101" pitchFamily="49" charset="-122"/>
            </a:endParaRPr>
          </a:p>
        </p:txBody>
      </p:sp>
      <p:sp>
        <p:nvSpPr>
          <p:cNvPr id="4" name="灯片编号占位符 3"/>
          <p:cNvSpPr>
            <a:spLocks noGrp="1"/>
          </p:cNvSpPr>
          <p:nvPr>
            <p:ph type="sldNum" sz="quarter" idx="10"/>
          </p:nvPr>
        </p:nvSpPr>
        <p:spPr/>
        <p:txBody>
          <a:bodyPr/>
          <a:lstStyle/>
          <a:p>
            <a:fld id="{6DC4C0B6-5F69-406E-B117-9BCFBD0F80E0}"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1" dirty="0" smtClean="0">
                <a:solidFill>
                  <a:schemeClr val="bg1"/>
                </a:solidFill>
                <a:ea typeface="黑体" panose="02010609060101010101" pitchFamily="49" charset="-122"/>
                <a:sym typeface="+mn-ea"/>
              </a:rPr>
              <a:t> </a:t>
            </a:r>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1" dirty="0" smtClean="0">
                <a:solidFill>
                  <a:schemeClr val="bg1"/>
                </a:solidFill>
                <a:ea typeface="黑体" panose="02010609060101010101" pitchFamily="49" charset="-122"/>
                <a:sym typeface="+mn-ea"/>
              </a:rPr>
              <a:t> </a:t>
            </a:r>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697163" y="509588"/>
            <a:ext cx="4532312" cy="2549525"/>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697163" y="509588"/>
            <a:ext cx="4532312" cy="2549525"/>
          </a:xfrm>
        </p:spPr>
      </p:sp>
      <p:sp>
        <p:nvSpPr>
          <p:cNvPr id="3" name="备注占位符 2"/>
          <p:cNvSpPr>
            <a:spLocks noGrp="1"/>
          </p:cNvSpPr>
          <p:nvPr>
            <p:ph type="body" idx="1"/>
          </p:nvPr>
        </p:nvSpPr>
        <p:spPr/>
        <p:txBody>
          <a:bodyPr/>
          <a:lstStyle/>
          <a:p>
            <a:endParaRPr lang="zh-CN" altLang="en-US" b="1"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1"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1"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b="0"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6DC4C0B6-5F69-406E-B117-9BCFBD0F80E0}"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6DC4C0B6-5F69-406E-B117-9BCFBD0F80E0}"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b="1"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6DC4C0B6-5F69-406E-B117-9BCFBD0F80E0}"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6DC4C0B6-5F69-406E-B117-9BCFBD0F80E0}"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6DC4C0B6-5F69-406E-B117-9BCFBD0F80E0}" type="slidenum">
              <a:rPr lang="zh-CN" altLang="en-US" smtClean="0"/>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6DC4C0B6-5F69-406E-B117-9BCFBD0F80E0}" type="slidenum">
              <a:rPr lang="zh-CN" altLang="en-US" smtClean="0"/>
              <a:t>35</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36</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6DC4C0B6-5F69-406E-B117-9BCFBD0F80E0}" type="slidenum">
              <a:rPr lang="zh-CN" altLang="en-US" smtClean="0"/>
              <a:t>37</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6DC4C0B6-5F69-406E-B117-9BCFBD0F80E0}" type="slidenum">
              <a:rPr lang="zh-CN" altLang="en-US" smtClean="0"/>
              <a:t>38</a:t>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39</a:t>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6DC4C0B6-5F69-406E-B117-9BCFBD0F80E0}" type="slidenum">
              <a:rPr lang="zh-CN" altLang="en-US" smtClean="0"/>
              <a:t>40</a:t>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6DC4C0B6-5F69-406E-B117-9BCFBD0F80E0}" type="slidenum">
              <a:rPr lang="zh-CN" altLang="en-US" smtClean="0"/>
              <a:t>41</a:t>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6DC4C0B6-5F69-406E-B117-9BCFBD0F80E0}" type="slidenum">
              <a:rPr lang="zh-CN" altLang="en-US" smtClean="0"/>
              <a:t>42</a:t>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43</a:t>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44</a:t>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45</a:t>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6DC4C0B6-5F69-406E-B117-9BCFBD0F80E0}" type="slidenum">
              <a:rPr lang="zh-CN" altLang="en-US" smtClean="0"/>
              <a:t>46</a:t>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b="1"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47</a:t>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48</a:t>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49</a:t>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50</a:t>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51</a:t>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6DC4C0B6-5F69-406E-B117-9BCFBD0F80E0}" type="slidenum">
              <a:rPr lang="zh-CN" altLang="en-US" smtClean="0"/>
              <a:t>52</a:t>
            </a:fld>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53</a:t>
            </a:fld>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b="1"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54</a:t>
            </a:fld>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6DC4C0B6-5F69-406E-B117-9BCFBD0F80E0}" type="slidenum">
              <a:rPr lang="zh-CN" altLang="en-US" smtClean="0"/>
              <a:t>55</a:t>
            </a:fld>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56</a:t>
            </a:fld>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57</a:t>
            </a:fld>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58</a:t>
            </a:fld>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BDB1AB6D-01F7-41F3-BC58-458CBC81B76E}" type="slidenum">
              <a:rPr lang="zh-CN" altLang="en-US" smtClean="0"/>
              <a:t>59</a:t>
            </a:fld>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fontAlgn="auto">
              <a:lnSpc>
                <a:spcPct val="200000"/>
              </a:lnSpc>
            </a:pPr>
            <a:endParaRPr lang="zh-CN" altLang="en-US" b="1" dirty="0"/>
          </a:p>
        </p:txBody>
      </p:sp>
      <p:sp>
        <p:nvSpPr>
          <p:cNvPr id="4" name="灯片编号占位符 3"/>
          <p:cNvSpPr>
            <a:spLocks noGrp="1"/>
          </p:cNvSpPr>
          <p:nvPr>
            <p:ph type="sldNum" sz="quarter" idx="10"/>
          </p:nvPr>
        </p:nvSpPr>
        <p:spPr/>
        <p:txBody>
          <a:bodyPr/>
          <a:lstStyle/>
          <a:p>
            <a:fld id="{6DC4C0B6-5F69-406E-B117-9BCFBD0F80E0}" type="slidenum">
              <a:rPr lang="zh-CN" altLang="en-US" smtClean="0"/>
              <a:t>60</a:t>
            </a:fld>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fld id="{6DC4C0B6-5F69-406E-B117-9BCFBD0F80E0}" type="slidenum">
              <a:rPr lang="zh-CN" altLang="en-US" smtClean="0"/>
              <a:t>61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a:extLst>
              <a:ext uri="{28A0092B-C50C-407E-A947-70E740481C1C}">
                <a14:useLocalDpi xmlns:a14="http://schemas.microsoft.com/office/drawing/2010/main" val="0"/>
              </a:ext>
            </a:extLst>
          </a:blip>
          <a:srcRect l="50000" r="7156"/>
          <a:stretch>
            <a:fillRect/>
          </a:stretch>
        </p:blipFill>
        <p:spPr>
          <a:xfrm>
            <a:off x="-1" y="0"/>
            <a:ext cx="5857876" cy="6858000"/>
          </a:xfrm>
          <a:prstGeom prst="rect">
            <a:avLst/>
          </a:prstGeom>
        </p:spPr>
      </p:pic>
      <p:sp>
        <p:nvSpPr>
          <p:cNvPr id="7" name="任意多边形 6"/>
          <p:cNvSpPr/>
          <p:nvPr userDrawn="1"/>
        </p:nvSpPr>
        <p:spPr>
          <a:xfrm>
            <a:off x="4066949" y="0"/>
            <a:ext cx="6272149" cy="6858000"/>
          </a:xfrm>
          <a:custGeom>
            <a:avLst/>
            <a:gdLst>
              <a:gd name="connsiteX0" fmla="*/ 0 w 6755994"/>
              <a:gd name="connsiteY0" fmla="*/ 0 h 6858000"/>
              <a:gd name="connsiteX1" fmla="*/ 6755994 w 6755994"/>
              <a:gd name="connsiteY1" fmla="*/ 0 h 6858000"/>
              <a:gd name="connsiteX2" fmla="*/ 6755994 w 6755994"/>
              <a:gd name="connsiteY2" fmla="*/ 6858000 h 6858000"/>
              <a:gd name="connsiteX3" fmla="*/ 1 w 6755994"/>
              <a:gd name="connsiteY3" fmla="*/ 6858000 h 6858000"/>
              <a:gd name="connsiteX4" fmla="*/ 1393031 w 6755994"/>
              <a:gd name="connsiteY4" fmla="*/ 3429001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5994" h="6858000">
                <a:moveTo>
                  <a:pt x="0" y="0"/>
                </a:moveTo>
                <a:lnTo>
                  <a:pt x="6755994" y="0"/>
                </a:lnTo>
                <a:lnTo>
                  <a:pt x="6755994" y="6858000"/>
                </a:lnTo>
                <a:lnTo>
                  <a:pt x="1" y="6858000"/>
                </a:lnTo>
                <a:lnTo>
                  <a:pt x="1393031" y="3429001"/>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userDrawn="1"/>
        </p:nvSpPr>
        <p:spPr>
          <a:xfrm>
            <a:off x="4066949" y="0"/>
            <a:ext cx="8125051" cy="6858000"/>
          </a:xfrm>
          <a:custGeom>
            <a:avLst/>
            <a:gdLst>
              <a:gd name="connsiteX0" fmla="*/ 0 w 6755994"/>
              <a:gd name="connsiteY0" fmla="*/ 0 h 6858000"/>
              <a:gd name="connsiteX1" fmla="*/ 6755994 w 6755994"/>
              <a:gd name="connsiteY1" fmla="*/ 0 h 6858000"/>
              <a:gd name="connsiteX2" fmla="*/ 6755994 w 6755994"/>
              <a:gd name="connsiteY2" fmla="*/ 6858000 h 6858000"/>
              <a:gd name="connsiteX3" fmla="*/ 1 w 6755994"/>
              <a:gd name="connsiteY3" fmla="*/ 6858000 h 6858000"/>
              <a:gd name="connsiteX4" fmla="*/ 1393031 w 6755994"/>
              <a:gd name="connsiteY4" fmla="*/ 3429001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55994" h="6858000">
                <a:moveTo>
                  <a:pt x="0" y="0"/>
                </a:moveTo>
                <a:lnTo>
                  <a:pt x="6755994" y="0"/>
                </a:lnTo>
                <a:lnTo>
                  <a:pt x="6755994" y="6858000"/>
                </a:lnTo>
                <a:lnTo>
                  <a:pt x="1" y="6858000"/>
                </a:lnTo>
                <a:lnTo>
                  <a:pt x="1393031" y="342900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a:spLocks noChangeArrowheads="1"/>
          </p:cNvSpPr>
          <p:nvPr userDrawn="1"/>
        </p:nvSpPr>
        <p:spPr bwMode="auto">
          <a:xfrm>
            <a:off x="615986" y="259647"/>
            <a:ext cx="1782658" cy="52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方正兰亭黑_GBK" panose="02000000000000000000" pitchFamily="2" charset="-122"/>
                <a:ea typeface="方正兰亭黑_GBK" panose="02000000000000000000" pitchFamily="2" charset="-122"/>
                <a:cs typeface="+mn-cs"/>
              </a:defRPr>
            </a:lvl5pPr>
            <a:lvl6pPr marL="22860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6pPr>
            <a:lvl7pPr marL="27432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7pPr>
            <a:lvl8pPr marL="32004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8pPr>
            <a:lvl9pPr marL="3657600" algn="l" defTabSz="914400" rtl="0" eaLnBrk="1" latinLnBrk="0" hangingPunct="1">
              <a:defRPr kern="1200">
                <a:solidFill>
                  <a:schemeClr val="tx1"/>
                </a:solidFill>
                <a:latin typeface="方正兰亭黑_GBK" panose="02000000000000000000" pitchFamily="2" charset="-122"/>
                <a:ea typeface="方正兰亭黑_GBK" panose="02000000000000000000" pitchFamily="2" charset="-122"/>
                <a:cs typeface="+mn-cs"/>
              </a:defRPr>
            </a:lvl9pPr>
          </a:lstStyle>
          <a:p>
            <a:pPr algn="ctr"/>
            <a:r>
              <a:rPr lang="zh-CN" altLang="en-US" sz="2800" b="1" dirty="0">
                <a:solidFill>
                  <a:schemeClr val="accent2"/>
                </a:solidFill>
                <a:latin typeface="微软雅黑" panose="020B0503020204020204" pitchFamily="34" charset="-122"/>
                <a:ea typeface="微软雅黑" panose="020B0503020204020204" pitchFamily="34" charset="-122"/>
                <a:sym typeface="Arial" panose="020B0604020202020204" pitchFamily="34" charset="0"/>
              </a:rPr>
              <a:t>内容提要</a:t>
            </a:r>
            <a:endParaRPr lang="en-US" altLang="zh-CN" sz="2800" b="1"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矩形 13"/>
          <p:cNvSpPr>
            <a:spLocks noChangeAspect="1"/>
          </p:cNvSpPr>
          <p:nvPr userDrawn="1"/>
        </p:nvSpPr>
        <p:spPr>
          <a:xfrm>
            <a:off x="411203" y="435505"/>
            <a:ext cx="198001" cy="198000"/>
          </a:xfrm>
          <a:prstGeom prst="rect">
            <a:avLst/>
          </a:prstGeom>
          <a:solidFill>
            <a:srgbClr val="FFC000"/>
          </a:solidFill>
          <a:ln w="317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solidFill>
                <a:srgbClr val="FFFFFF"/>
              </a:solidFill>
            </a:endParaRPr>
          </a:p>
        </p:txBody>
      </p:sp>
    </p:spTree>
  </p:cSld>
  <p:clrMapOvr>
    <a:masterClrMapping/>
  </p:clrMapOvr>
  <p:timing>
    <p:tnLst>
      <p:par>
        <p:cTn id="1" dur="indefinite" restart="never" nodeType="tmRoot"/>
      </p:par>
    </p:tnLst>
  </p:timing>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章节标题">
    <p:spTree>
      <p:nvGrpSpPr>
        <p:cNvPr id="1" name=""/>
        <p:cNvGrpSpPr/>
        <p:nvPr/>
      </p:nvGrpSpPr>
      <p:grpSpPr>
        <a:xfrm>
          <a:off x="0" y="0"/>
          <a:ext cx="0" cy="0"/>
          <a:chOff x="0" y="0"/>
          <a:chExt cx="0" cy="0"/>
        </a:xfrm>
      </p:grpSpPr>
      <p:grpSp>
        <p:nvGrpSpPr>
          <p:cNvPr id="2" name="组合 1"/>
          <p:cNvGrpSpPr/>
          <p:nvPr userDrawn="1"/>
        </p:nvGrpSpPr>
        <p:grpSpPr>
          <a:xfrm>
            <a:off x="0" y="1"/>
            <a:ext cx="12192000" cy="6857999"/>
            <a:chOff x="0" y="1"/>
            <a:chExt cx="12192000" cy="6857999"/>
          </a:xfrm>
        </p:grpSpPr>
        <p:pic>
          <p:nvPicPr>
            <p:cNvPr id="3" name="Picture 2" descr="蓝色线条背景"/>
            <p:cNvPicPr>
              <a:picLocks noChangeAspect="1" noChangeArrowheads="1"/>
            </p:cNvPicPr>
            <p:nvPr/>
          </p:nvPicPr>
          <p:blipFill rotWithShape="1">
            <a:blip r:embed="rId2">
              <a:extLst>
                <a:ext uri="{28A0092B-C50C-407E-A947-70E740481C1C}">
                  <a14:useLocalDpi xmlns:a14="http://schemas.microsoft.com/office/drawing/2010/main" val="0"/>
                </a:ext>
              </a:extLst>
            </a:blip>
            <a:srcRect t="28318" b="31737"/>
            <a:stretch>
              <a:fillRect/>
            </a:stretch>
          </p:blipFill>
          <p:spPr bwMode="auto">
            <a:xfrm rot="10800000">
              <a:off x="0" y="1"/>
              <a:ext cx="12192000" cy="251495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蓝色线条背景"/>
            <p:cNvPicPr>
              <a:picLocks noChangeAspect="1" noChangeArrowheads="1"/>
            </p:cNvPicPr>
            <p:nvPr/>
          </p:nvPicPr>
          <p:blipFill rotWithShape="1">
            <a:blip r:embed="rId2">
              <a:extLst>
                <a:ext uri="{28A0092B-C50C-407E-A947-70E740481C1C}">
                  <a14:useLocalDpi xmlns:a14="http://schemas.microsoft.com/office/drawing/2010/main" val="0"/>
                </a:ext>
              </a:extLst>
            </a:blip>
            <a:srcRect t="30874" b="24547"/>
            <a:stretch>
              <a:fillRect/>
            </a:stretch>
          </p:blipFill>
          <p:spPr bwMode="auto">
            <a:xfrm>
              <a:off x="0" y="4051300"/>
              <a:ext cx="12192000" cy="2806700"/>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矩形 6"/>
          <p:cNvSpPr/>
          <p:nvPr userDrawn="1"/>
        </p:nvSpPr>
        <p:spPr>
          <a:xfrm>
            <a:off x="4296001" y="2727973"/>
            <a:ext cx="3600000" cy="36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5016001" y="4051300"/>
            <a:ext cx="2160000" cy="36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占位符 23"/>
          <p:cNvSpPr>
            <a:spLocks noGrp="1"/>
          </p:cNvSpPr>
          <p:nvPr>
            <p:ph type="body" sz="quarter" idx="11" hasCustomPrompt="1"/>
          </p:nvPr>
        </p:nvSpPr>
        <p:spPr>
          <a:xfrm>
            <a:off x="4956311" y="2130504"/>
            <a:ext cx="2338958" cy="530225"/>
          </a:xfrm>
        </p:spPr>
        <p:txBody>
          <a:bodyPr>
            <a:normAutofit/>
          </a:bodyPr>
          <a:lstStyle>
            <a:lvl1pPr marL="0" indent="0" algn="ctr">
              <a:lnSpc>
                <a:spcPct val="100000"/>
              </a:lnSpc>
              <a:spcBef>
                <a:spcPts val="0"/>
              </a:spcBef>
              <a:buNone/>
              <a:defRPr sz="2800">
                <a:solidFill>
                  <a:schemeClr val="accent2"/>
                </a:solidFill>
                <a:latin typeface="黑体" panose="02010609060101010101" pitchFamily="49" charset="-122"/>
                <a:ea typeface="黑体" panose="02010609060101010101" pitchFamily="49" charset="-122"/>
              </a:defRPr>
            </a:lvl1pPr>
            <a:lvl2pPr marL="457200" indent="0">
              <a:buNone/>
              <a:defRPr/>
            </a:lvl2pPr>
            <a:lvl3pPr marL="914400" indent="0">
              <a:buNone/>
              <a:defRPr/>
            </a:lvl3pPr>
            <a:lvl4pPr marL="1371600" indent="0">
              <a:buNone/>
              <a:defRPr/>
            </a:lvl4pPr>
            <a:lvl5pPr marL="1828800" indent="0">
              <a:buNone/>
              <a:defRPr/>
            </a:lvl5pPr>
          </a:lstStyle>
          <a:p>
            <a:pPr lvl="0"/>
            <a:r>
              <a:rPr lang="zh-CN" altLang="en-US" dirty="0" smtClean="0"/>
              <a:t>点击插入标题</a:t>
            </a:r>
            <a:endParaRPr lang="zh-CN" altLang="en-US" dirty="0"/>
          </a:p>
        </p:txBody>
      </p:sp>
      <p:sp>
        <p:nvSpPr>
          <p:cNvPr id="25" name="文本占位符 23"/>
          <p:cNvSpPr>
            <a:spLocks noGrp="1"/>
          </p:cNvSpPr>
          <p:nvPr>
            <p:ph type="body" sz="quarter" idx="12" hasCustomPrompt="1"/>
          </p:nvPr>
        </p:nvSpPr>
        <p:spPr>
          <a:xfrm>
            <a:off x="2252869" y="2881352"/>
            <a:ext cx="7792279" cy="1050017"/>
          </a:xfrm>
        </p:spPr>
        <p:txBody>
          <a:bodyPr>
            <a:noAutofit/>
          </a:bodyPr>
          <a:lstStyle>
            <a:lvl1pPr marL="0" indent="0" algn="ctr">
              <a:lnSpc>
                <a:spcPct val="100000"/>
              </a:lnSpc>
              <a:spcBef>
                <a:spcPts val="0"/>
              </a:spcBef>
              <a:buNone/>
              <a:defRPr sz="6000" b="1">
                <a:solidFill>
                  <a:schemeClr val="accent2"/>
                </a:solidFill>
                <a:latin typeface="微软雅黑" panose="020B0503020204020204" pitchFamily="34" charset="-122"/>
                <a:ea typeface="微软雅黑" panose="020B0503020204020204" pitchFamily="34" charset="-122"/>
              </a:defRPr>
            </a:lvl1pPr>
            <a:lvl2pPr marL="457200" indent="0">
              <a:buNone/>
              <a:defRPr/>
            </a:lvl2pPr>
            <a:lvl3pPr marL="914400" indent="0">
              <a:buNone/>
              <a:defRPr/>
            </a:lvl3pPr>
            <a:lvl4pPr marL="1371600" indent="0">
              <a:buNone/>
              <a:defRPr/>
            </a:lvl4pPr>
            <a:lvl5pPr marL="1828800" indent="0">
              <a:buNone/>
              <a:defRPr/>
            </a:lvl5pPr>
          </a:lstStyle>
          <a:p>
            <a:pPr lvl="0"/>
            <a:r>
              <a:rPr lang="zh-CN" altLang="en-US" dirty="0" smtClean="0"/>
              <a:t>点击插入标题</a:t>
            </a:r>
            <a:endParaRPr lang="zh-CN" altLang="en-US" dirty="0"/>
          </a:p>
        </p:txBody>
      </p:sp>
      <p:sp>
        <p:nvSpPr>
          <p:cNvPr id="35" name="圆角矩形 34"/>
          <p:cNvSpPr>
            <a:spLocks noChangeAspect="1"/>
          </p:cNvSpPr>
          <p:nvPr userDrawn="1"/>
        </p:nvSpPr>
        <p:spPr>
          <a:xfrm>
            <a:off x="5123493" y="2411894"/>
            <a:ext cx="90000" cy="9000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a:spLocks noChangeAspect="1"/>
          </p:cNvSpPr>
          <p:nvPr userDrawn="1"/>
        </p:nvSpPr>
        <p:spPr>
          <a:xfrm>
            <a:off x="6963969" y="2411894"/>
            <a:ext cx="90000" cy="9000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内容全底色">
    <p:spTree>
      <p:nvGrpSpPr>
        <p:cNvPr id="1" name=""/>
        <p:cNvGrpSpPr/>
        <p:nvPr/>
      </p:nvGrpSpPr>
      <p:grpSpPr>
        <a:xfrm>
          <a:off x="0" y="0"/>
          <a:ext cx="0" cy="0"/>
          <a:chOff x="0" y="0"/>
          <a:chExt cx="0" cy="0"/>
        </a:xfrm>
      </p:grpSpPr>
      <p:grpSp>
        <p:nvGrpSpPr>
          <p:cNvPr id="6" name="组合 5"/>
          <p:cNvGrpSpPr/>
          <p:nvPr userDrawn="1"/>
        </p:nvGrpSpPr>
        <p:grpSpPr>
          <a:xfrm>
            <a:off x="0" y="1"/>
            <a:ext cx="12192000" cy="6857998"/>
            <a:chOff x="0" y="1"/>
            <a:chExt cx="12192000" cy="6857998"/>
          </a:xfrm>
        </p:grpSpPr>
        <p:pic>
          <p:nvPicPr>
            <p:cNvPr id="7" name="Picture 2" descr="蓝色线条背景"/>
            <p:cNvPicPr>
              <a:picLocks noChangeAspect="1" noChangeArrowheads="1"/>
            </p:cNvPicPr>
            <p:nvPr/>
          </p:nvPicPr>
          <p:blipFill rotWithShape="1">
            <a:blip r:embed="rId2">
              <a:extLst>
                <a:ext uri="{28A0092B-C50C-407E-A947-70E740481C1C}">
                  <a14:useLocalDpi xmlns:a14="http://schemas.microsoft.com/office/drawing/2010/main" val="0"/>
                </a:ext>
              </a:extLst>
            </a:blip>
            <a:srcRect t="28318" b="31737"/>
            <a:stretch>
              <a:fillRect/>
            </a:stretch>
          </p:blipFill>
          <p:spPr bwMode="auto">
            <a:xfrm rot="10800000">
              <a:off x="0" y="1"/>
              <a:ext cx="12192000" cy="251495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蓝色线条背景"/>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31159" b="24547"/>
            <a:stretch>
              <a:fillRect/>
            </a:stretch>
          </p:blipFill>
          <p:spPr bwMode="auto">
            <a:xfrm>
              <a:off x="0" y="4069230"/>
              <a:ext cx="12192000" cy="2788769"/>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矩形 11"/>
          <p:cNvSpPr>
            <a:spLocks noChangeAspect="1"/>
          </p:cNvSpPr>
          <p:nvPr userDrawn="1"/>
        </p:nvSpPr>
        <p:spPr>
          <a:xfrm>
            <a:off x="830503" y="467710"/>
            <a:ext cx="198001" cy="198000"/>
          </a:xfrm>
          <a:prstGeom prst="rect">
            <a:avLst/>
          </a:prstGeom>
          <a:solidFill>
            <a:srgbClr val="FFC000"/>
          </a:solidFill>
          <a:ln w="317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solidFill>
                <a:srgbClr val="FFFFFF"/>
              </a:solidFill>
            </a:endParaRPr>
          </a:p>
        </p:txBody>
      </p:sp>
      <p:sp>
        <p:nvSpPr>
          <p:cNvPr id="13" name="文本占位符 23"/>
          <p:cNvSpPr>
            <a:spLocks noGrp="1"/>
          </p:cNvSpPr>
          <p:nvPr>
            <p:ph type="body" sz="quarter" idx="11" hasCustomPrompt="1"/>
          </p:nvPr>
        </p:nvSpPr>
        <p:spPr>
          <a:xfrm>
            <a:off x="1230469" y="314849"/>
            <a:ext cx="7529221" cy="530225"/>
          </a:xfrm>
        </p:spPr>
        <p:txBody>
          <a:bodyPr>
            <a:normAutofit/>
          </a:bodyPr>
          <a:lstStyle>
            <a:lvl1pPr marL="0" indent="0" algn="l">
              <a:lnSpc>
                <a:spcPct val="100000"/>
              </a:lnSpc>
              <a:spcBef>
                <a:spcPts val="0"/>
              </a:spcBef>
              <a:buNone/>
              <a:defRPr sz="2800" b="1">
                <a:solidFill>
                  <a:schemeClr val="accent2"/>
                </a:solidFill>
                <a:latin typeface="微软雅黑" panose="020B0503020204020204" pitchFamily="34" charset="-122"/>
                <a:ea typeface="微软雅黑" panose="020B0503020204020204" pitchFamily="34" charset="-122"/>
              </a:defRPr>
            </a:lvl1pPr>
            <a:lvl2pPr marL="457200" indent="0">
              <a:buNone/>
              <a:defRPr/>
            </a:lvl2pPr>
            <a:lvl3pPr marL="914400" indent="0">
              <a:buNone/>
              <a:defRPr/>
            </a:lvl3pPr>
            <a:lvl4pPr marL="1371600" indent="0">
              <a:buNone/>
              <a:defRPr/>
            </a:lvl4pPr>
            <a:lvl5pPr marL="1828800" indent="0">
              <a:buNone/>
              <a:defRPr/>
            </a:lvl5pPr>
          </a:lstStyle>
          <a:p>
            <a:pPr lvl="0"/>
            <a:r>
              <a:rPr lang="zh-CN" altLang="en-US" dirty="0" smtClean="0"/>
              <a:t>点击插入标题</a:t>
            </a:r>
            <a:endParaRPr lang="zh-CN" altLang="en-US" dirty="0"/>
          </a:p>
        </p:txBody>
      </p:sp>
    </p:spTree>
  </p:cSld>
  <p:clrMapOvr>
    <a:masterClrMapping/>
  </p:clrMapOvr>
  <p:timing>
    <p:tnLst>
      <p:par>
        <p:cTn id="1" dur="indefinite" restart="never" nodeType="tmRoot"/>
      </p:par>
    </p:tnLst>
  </p:timing>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容半底色-上">
    <p:spTree>
      <p:nvGrpSpPr>
        <p:cNvPr id="1" name=""/>
        <p:cNvGrpSpPr/>
        <p:nvPr/>
      </p:nvGrpSpPr>
      <p:grpSpPr>
        <a:xfrm>
          <a:off x="0" y="0"/>
          <a:ext cx="0" cy="0"/>
          <a:chOff x="0" y="0"/>
          <a:chExt cx="0" cy="0"/>
        </a:xfrm>
      </p:grpSpPr>
      <p:pic>
        <p:nvPicPr>
          <p:cNvPr id="7" name="Picture 2" descr="蓝色线条背景"/>
          <p:cNvPicPr>
            <a:picLocks noChangeAspect="1" noChangeArrowheads="1"/>
          </p:cNvPicPr>
          <p:nvPr/>
        </p:nvPicPr>
        <p:blipFill rotWithShape="1">
          <a:blip r:embed="rId2">
            <a:extLst>
              <a:ext uri="{28A0092B-C50C-407E-A947-70E740481C1C}">
                <a14:useLocalDpi xmlns:a14="http://schemas.microsoft.com/office/drawing/2010/main" val="0"/>
              </a:ext>
            </a:extLst>
          </a:blip>
          <a:srcRect t="28318" b="31737"/>
          <a:stretch>
            <a:fillRect/>
          </a:stretch>
        </p:blipFill>
        <p:spPr bwMode="auto">
          <a:xfrm rot="10800000">
            <a:off x="0" y="1"/>
            <a:ext cx="12192000" cy="2514955"/>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8"/>
          <p:cNvSpPr>
            <a:spLocks noChangeAspect="1"/>
          </p:cNvSpPr>
          <p:nvPr userDrawn="1"/>
        </p:nvSpPr>
        <p:spPr>
          <a:xfrm>
            <a:off x="830503" y="467710"/>
            <a:ext cx="198001" cy="198000"/>
          </a:xfrm>
          <a:prstGeom prst="rect">
            <a:avLst/>
          </a:prstGeom>
          <a:solidFill>
            <a:srgbClr val="FFC000"/>
          </a:solidFill>
          <a:ln w="317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solidFill>
                <a:srgbClr val="FFFFFF"/>
              </a:solidFill>
            </a:endParaRPr>
          </a:p>
        </p:txBody>
      </p:sp>
      <p:sp>
        <p:nvSpPr>
          <p:cNvPr id="10" name="文本占位符 23"/>
          <p:cNvSpPr>
            <a:spLocks noGrp="1"/>
          </p:cNvSpPr>
          <p:nvPr>
            <p:ph type="body" sz="quarter" idx="11" hasCustomPrompt="1"/>
          </p:nvPr>
        </p:nvSpPr>
        <p:spPr>
          <a:xfrm>
            <a:off x="1230469" y="314849"/>
            <a:ext cx="7529221" cy="530225"/>
          </a:xfrm>
        </p:spPr>
        <p:txBody>
          <a:bodyPr>
            <a:normAutofit/>
          </a:bodyPr>
          <a:lstStyle>
            <a:lvl1pPr marL="0" indent="0" algn="l">
              <a:lnSpc>
                <a:spcPct val="100000"/>
              </a:lnSpc>
              <a:spcBef>
                <a:spcPts val="0"/>
              </a:spcBef>
              <a:buNone/>
              <a:defRPr sz="2800" b="1">
                <a:solidFill>
                  <a:schemeClr val="accent2"/>
                </a:solidFill>
                <a:latin typeface="微软雅黑" panose="020B0503020204020204" pitchFamily="34" charset="-122"/>
                <a:ea typeface="微软雅黑" panose="020B0503020204020204" pitchFamily="34" charset="-122"/>
              </a:defRPr>
            </a:lvl1pPr>
            <a:lvl2pPr marL="457200" indent="0">
              <a:buNone/>
              <a:defRPr/>
            </a:lvl2pPr>
            <a:lvl3pPr marL="914400" indent="0">
              <a:buNone/>
              <a:defRPr/>
            </a:lvl3pPr>
            <a:lvl4pPr marL="1371600" indent="0">
              <a:buNone/>
              <a:defRPr/>
            </a:lvl4pPr>
            <a:lvl5pPr marL="1828800" indent="0">
              <a:buNone/>
              <a:defRPr/>
            </a:lvl5pPr>
          </a:lstStyle>
          <a:p>
            <a:pPr lvl="0"/>
            <a:r>
              <a:rPr lang="zh-CN" altLang="en-US" dirty="0" smtClean="0"/>
              <a:t>点击插入标题</a:t>
            </a:r>
            <a:endParaRPr lang="zh-CN" altLang="en-US" dirty="0"/>
          </a:p>
        </p:txBody>
      </p:sp>
    </p:spTree>
  </p:cSld>
  <p:clrMapOvr>
    <a:masterClrMapping/>
  </p:clrMapOvr>
  <p:timing>
    <p:tnLst>
      <p:par>
        <p:cTn id="1" dur="indefinite" restart="never" nodeType="tmRoot"/>
      </p:par>
    </p:tnLst>
  </p:timing>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内容半底色-下">
    <p:spTree>
      <p:nvGrpSpPr>
        <p:cNvPr id="1" name=""/>
        <p:cNvGrpSpPr/>
        <p:nvPr/>
      </p:nvGrpSpPr>
      <p:grpSpPr>
        <a:xfrm>
          <a:off x="0" y="0"/>
          <a:ext cx="0" cy="0"/>
          <a:chOff x="0" y="0"/>
          <a:chExt cx="0" cy="0"/>
        </a:xfrm>
      </p:grpSpPr>
      <p:sp>
        <p:nvSpPr>
          <p:cNvPr id="9" name="矩形 8"/>
          <p:cNvSpPr>
            <a:spLocks noChangeAspect="1"/>
          </p:cNvSpPr>
          <p:nvPr userDrawn="1"/>
        </p:nvSpPr>
        <p:spPr>
          <a:xfrm>
            <a:off x="830503" y="467710"/>
            <a:ext cx="198001" cy="198000"/>
          </a:xfrm>
          <a:prstGeom prst="rect">
            <a:avLst/>
          </a:prstGeom>
          <a:solidFill>
            <a:srgbClr val="FFC000"/>
          </a:solidFill>
          <a:ln w="317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solidFill>
                <a:srgbClr val="FFFFFF"/>
              </a:solidFill>
            </a:endParaRPr>
          </a:p>
        </p:txBody>
      </p:sp>
      <p:sp>
        <p:nvSpPr>
          <p:cNvPr id="10" name="文本占位符 23"/>
          <p:cNvSpPr>
            <a:spLocks noGrp="1"/>
          </p:cNvSpPr>
          <p:nvPr>
            <p:ph type="body" sz="quarter" idx="11" hasCustomPrompt="1"/>
          </p:nvPr>
        </p:nvSpPr>
        <p:spPr>
          <a:xfrm>
            <a:off x="1230469" y="314849"/>
            <a:ext cx="7529221" cy="530225"/>
          </a:xfrm>
        </p:spPr>
        <p:txBody>
          <a:bodyPr>
            <a:normAutofit/>
          </a:bodyPr>
          <a:lstStyle>
            <a:lvl1pPr marL="0" indent="0" algn="l">
              <a:lnSpc>
                <a:spcPct val="100000"/>
              </a:lnSpc>
              <a:spcBef>
                <a:spcPts val="0"/>
              </a:spcBef>
              <a:buNone/>
              <a:defRPr sz="2800" b="1">
                <a:solidFill>
                  <a:schemeClr val="accent2"/>
                </a:solidFill>
                <a:latin typeface="微软雅黑" panose="020B0503020204020204" pitchFamily="34" charset="-122"/>
                <a:ea typeface="微软雅黑" panose="020B0503020204020204" pitchFamily="34" charset="-122"/>
              </a:defRPr>
            </a:lvl1pPr>
            <a:lvl2pPr marL="457200" indent="0">
              <a:buNone/>
              <a:defRPr/>
            </a:lvl2pPr>
            <a:lvl3pPr marL="914400" indent="0">
              <a:buNone/>
              <a:defRPr/>
            </a:lvl3pPr>
            <a:lvl4pPr marL="1371600" indent="0">
              <a:buNone/>
              <a:defRPr/>
            </a:lvl4pPr>
            <a:lvl5pPr marL="1828800" indent="0">
              <a:buNone/>
              <a:defRPr/>
            </a:lvl5pPr>
          </a:lstStyle>
          <a:p>
            <a:pPr lvl="0"/>
            <a:r>
              <a:rPr lang="zh-CN" altLang="en-US" dirty="0" smtClean="0"/>
              <a:t>点击插入标题</a:t>
            </a:r>
            <a:endParaRPr lang="zh-CN" altLang="en-US" dirty="0"/>
          </a:p>
        </p:txBody>
      </p:sp>
      <p:pic>
        <p:nvPicPr>
          <p:cNvPr id="5" name="Picture 2" descr="蓝色线条背景"/>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31159" b="24547"/>
          <a:stretch>
            <a:fillRect/>
          </a:stretch>
        </p:blipFill>
        <p:spPr bwMode="auto">
          <a:xfrm>
            <a:off x="0" y="4069230"/>
            <a:ext cx="12192000" cy="278876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F8B3AA34-F300-4EAD-B22D-7727A73D4B1D}" type="datetimeFigureOut">
              <a:rPr lang="zh-CN" altLang="en-US" smtClean="0"/>
              <a:t>2020/7/3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E4349E9-3B03-4D73-9245-CC375AD01188}" type="slidenum">
              <a:rPr lang="zh-CN" altLang="en-US" smtClean="0"/>
              <a:t>‹#›</a:t>
            </a:fld>
            <a:endParaRPr lang="zh-CN" altLang="en-US"/>
          </a:p>
        </p:txBody>
      </p:sp>
    </p:spTree>
  </p:cSld>
  <p:clrMapOvr>
    <a:masterClrMapping/>
  </p:clrMapOvr>
  <p:timing>
    <p:tnLst>
      <p:par>
        <p:cTn id="1" dur="indefinite" restart="never" nodeType="tmRoot"/>
      </p:par>
    </p:tnLst>
  </p:timing>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8B3AA34-F300-4EAD-B22D-7727A73D4B1D}" type="datetimeFigureOut">
              <a:rPr lang="zh-CN" altLang="en-US" smtClean="0"/>
              <a:t>2020/7/3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E4349E9-3B03-4D73-9245-CC375AD01188}" type="slidenum">
              <a:rPr lang="zh-CN" altLang="en-US" smtClean="0"/>
              <a:t>‹#›</a:t>
            </a:fld>
            <a:endParaRPr lang="zh-CN" altLang="en-US"/>
          </a:p>
        </p:txBody>
      </p:sp>
    </p:spTree>
  </p:cSld>
  <p:clrMapOvr>
    <a:masterClrMapping/>
  </p:clrMapOvr>
  <p:timing>
    <p:tnLst>
      <p:par>
        <p:cTn id="1" dur="indefinite" restart="never" nodeType="tmRoot"/>
      </p:par>
    </p:tnLst>
  </p:timing>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49"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49"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F8B3AA34-F300-4EAD-B22D-7727A73D4B1D}" type="datetimeFigureOut">
              <a:rPr lang="zh-CN" altLang="en-US" smtClean="0"/>
              <a:t>2020/7/3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E4349E9-3B03-4D73-9245-CC375AD01188}" type="slidenum">
              <a:rPr lang="zh-CN" altLang="en-US" smtClean="0"/>
              <a:t>‹#›</a:t>
            </a:fld>
            <a:endParaRPr lang="zh-CN" altLang="en-US"/>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8B3AA34-F300-4EAD-B22D-7727A73D4B1D}" type="datetimeFigureOut">
              <a:rPr lang="zh-CN" altLang="en-US" smtClean="0"/>
              <a:t>2020/7/3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E4349E9-3B03-4D73-9245-CC375AD01188}" type="slidenum">
              <a:rPr lang="zh-CN" altLang="en-US" smtClean="0"/>
              <a:t>‹#›</a:t>
            </a:fld>
            <a:endParaRPr lang="zh-CN" altLang="en-US"/>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6"/>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9"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1"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F8B3AA34-F300-4EAD-B22D-7727A73D4B1D}" type="datetimeFigureOut">
              <a:rPr lang="zh-CN" altLang="en-US" smtClean="0"/>
              <a:t>2020/7/3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E4349E9-3B03-4D73-9245-CC375AD01188}" type="slidenum">
              <a:rPr lang="zh-CN" altLang="en-US" smtClean="0"/>
              <a:t>‹#›</a:t>
            </a:fld>
            <a:endParaRPr lang="zh-CN" altLang="en-US"/>
          </a:p>
        </p:txBody>
      </p:sp>
    </p:spTree>
  </p:cSld>
  <p:clrMapOvr>
    <a:masterClrMapping/>
  </p:clrMapOvr>
  <p:timing>
    <p:tnLst>
      <p:par>
        <p:cTn id="1" dur="indefinite" restart="never" nodeType="tmRoot"/>
      </p:par>
    </p:tnLst>
  </p:timing>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8B3AA34-F300-4EAD-B22D-7727A73D4B1D}" type="datetimeFigureOut">
              <a:rPr lang="zh-CN" altLang="en-US" smtClean="0"/>
              <a:t>2020/7/3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E4349E9-3B03-4D73-9245-CC375AD01188}" type="slidenum">
              <a:rPr lang="zh-CN" altLang="en-US" smtClean="0"/>
              <a:t>‹#›</a:t>
            </a:fld>
            <a:endParaRPr lang="zh-CN" altLang="en-US"/>
          </a:p>
        </p:txBody>
      </p:sp>
    </p:spTree>
  </p:cSld>
  <p:clrMapOvr>
    <a:masterClrMapping/>
  </p:clrMapOvr>
  <p:timing>
    <p:tnLst>
      <p:par>
        <p:cTn id="1" dur="indefinite" restart="never" nodeType="tmRoot"/>
      </p:par>
    </p:tnLst>
  </p:timing>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8B3AA34-F300-4EAD-B22D-7727A73D4B1D}" type="datetimeFigureOut">
              <a:rPr lang="zh-CN" altLang="en-US" smtClean="0"/>
              <a:t>2020/7/3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E4349E9-3B03-4D73-9245-CC375AD01188}" type="slidenum">
              <a:rPr lang="zh-CN" altLang="en-US" smtClean="0"/>
              <a:t>‹#›</a:t>
            </a:fld>
            <a:endParaRPr lang="zh-CN" altLang="en-US"/>
          </a:p>
        </p:txBody>
      </p:sp>
    </p:spTree>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8B3AA34-F300-4EAD-B22D-7727A73D4B1D}" type="datetimeFigureOut">
              <a:rPr lang="zh-CN" altLang="en-US" smtClean="0"/>
              <a:t>2020/7/3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E4349E9-3B03-4D73-9245-CC375AD01188}" type="slidenum">
              <a:rPr lang="zh-CN" altLang="en-US" smtClean="0"/>
              <a:t>‹#›</a:t>
            </a:fld>
            <a:endParaRPr lang="zh-CN" altLang="en-US"/>
          </a:p>
        </p:txBody>
      </p:sp>
    </p:spTree>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8B3AA34-F300-4EAD-B22D-7727A73D4B1D}" type="datetimeFigureOut">
              <a:rPr lang="zh-CN" altLang="en-US" smtClean="0"/>
              <a:t>2020/7/3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E4349E9-3B03-4D73-9245-CC375AD01188}" type="slidenum">
              <a:rPr lang="zh-CN" altLang="en-US" smtClean="0"/>
              <a:t>‹#›</a:t>
            </a:fld>
            <a:endParaRPr lang="zh-CN" altLang="en-US"/>
          </a:p>
        </p:txBody>
      </p:sp>
    </p:spTree>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8B3AA34-F300-4EAD-B22D-7727A73D4B1D}" type="datetimeFigureOut">
              <a:rPr lang="zh-CN" altLang="en-US" smtClean="0"/>
              <a:t>2020/7/3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E4349E9-3B03-4D73-9245-CC375AD01188}" type="slidenum">
              <a:rPr lang="zh-CN" altLang="en-US" smtClean="0"/>
              <a:t>‹#›</a:t>
            </a:fld>
            <a:endParaRPr lang="zh-CN" altLang="en-US"/>
          </a:p>
        </p:txBody>
      </p:sp>
    </p:spTree>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1"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8B3AA34-F300-4EAD-B22D-7727A73D4B1D}" type="datetimeFigureOut">
              <a:rPr lang="zh-CN" altLang="en-US" smtClean="0"/>
              <a:t>2020/7/3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E4349E9-3B03-4D73-9245-CC375AD01188}" type="slidenum">
              <a:rPr lang="zh-CN" altLang="en-US" smtClean="0"/>
              <a:t>‹#›</a:t>
            </a:fld>
            <a:endParaRPr lang="zh-CN" altLang="en-US"/>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B3AA34-F300-4EAD-B22D-7727A73D4B1D}" type="datetimeFigureOut">
              <a:rPr lang="zh-CN" altLang="en-US" smtClean="0"/>
              <a:t>2020/7/3</a:t>
            </a:fld>
            <a:endParaRPr lang="zh-CN" altLang="en-US"/>
          </a:p>
        </p:txBody>
      </p:sp>
      <p:sp>
        <p:nvSpPr>
          <p:cNvPr id="5" name="页脚占位符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4349E9-3B03-4D73-9245-CC375AD01188}"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themeOverride" Target="../theme/themeOverride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16.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8.xml"/><Relationship Id="rId1" Type="http://schemas.openxmlformats.org/officeDocument/2006/relationships/slideLayout" Target="../slideLayouts/slideLayout4.xml"/><Relationship Id="rId4" Type="http://schemas.openxmlformats.org/officeDocument/2006/relationships/image" Target="../media/image30.jpeg"/></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9.xml"/><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1.xml"/><Relationship Id="rId1" Type="http://schemas.openxmlformats.org/officeDocument/2006/relationships/slideLayout" Target="../slideLayouts/slideLayout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5.xml"/><Relationship Id="rId1" Type="http://schemas.openxmlformats.org/officeDocument/2006/relationships/slideLayout" Target="../slideLayouts/slideLayout4.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4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6.xml"/><Relationship Id="rId1" Type="http://schemas.openxmlformats.org/officeDocument/2006/relationships/slideLayout" Target="../slideLayouts/slideLayout4.xml"/><Relationship Id="rId4" Type="http://schemas.openxmlformats.org/officeDocument/2006/relationships/image" Target="../media/image46.png"/></Relationships>
</file>

<file path=ppt/slides/_rels/slide4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7.xml"/><Relationship Id="rId1" Type="http://schemas.openxmlformats.org/officeDocument/2006/relationships/slideLayout" Target="../slideLayouts/slideLayout4.xml"/><Relationship Id="rId4" Type="http://schemas.openxmlformats.org/officeDocument/2006/relationships/image" Target="../media/image48.png"/></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8.xml"/><Relationship Id="rId1" Type="http://schemas.openxmlformats.org/officeDocument/2006/relationships/slideLayout" Target="../slideLayouts/slideLayout4.xml"/><Relationship Id="rId5" Type="http://schemas.openxmlformats.org/officeDocument/2006/relationships/image" Target="../media/image51.png"/><Relationship Id="rId4" Type="http://schemas.openxmlformats.org/officeDocument/2006/relationships/image" Target="../media/image50.png"/></Relationships>
</file>

<file path=ppt/slides/_rels/slide4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9.xml"/><Relationship Id="rId1" Type="http://schemas.openxmlformats.org/officeDocument/2006/relationships/slideLayout" Target="../slideLayouts/slideLayout4.xml"/><Relationship Id="rId4" Type="http://schemas.openxmlformats.org/officeDocument/2006/relationships/image" Target="../media/image53.png"/></Relationships>
</file>

<file path=ppt/slides/_rels/slide5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0.xml"/><Relationship Id="rId1" Type="http://schemas.openxmlformats.org/officeDocument/2006/relationships/slideLayout" Target="../slideLayouts/slideLayout4.xml"/><Relationship Id="rId5" Type="http://schemas.openxmlformats.org/officeDocument/2006/relationships/image" Target="../media/image56.png"/><Relationship Id="rId4" Type="http://schemas.openxmlformats.org/officeDocument/2006/relationships/image" Target="../media/image55.png"/></Relationships>
</file>

<file path=ppt/slides/_rels/slide5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1.xml"/><Relationship Id="rId1" Type="http://schemas.openxmlformats.org/officeDocument/2006/relationships/slideLayout" Target="../slideLayouts/slideLayout4.xml"/><Relationship Id="rId4" Type="http://schemas.openxmlformats.org/officeDocument/2006/relationships/image" Target="../media/image58.jpeg"/></Relationships>
</file>

<file path=ppt/slides/_rels/slide5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2.xml"/><Relationship Id="rId1" Type="http://schemas.openxmlformats.org/officeDocument/2006/relationships/slideLayout" Target="../slideLayouts/slideLayout4.xml"/><Relationship Id="rId4" Type="http://schemas.openxmlformats.org/officeDocument/2006/relationships/image" Target="../media/image60.jpeg"/></Relationships>
</file>

<file path=ppt/slides/_rels/slide5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3.xml"/><Relationship Id="rId1" Type="http://schemas.openxmlformats.org/officeDocument/2006/relationships/slideLayout" Target="../slideLayouts/slideLayout4.xml"/><Relationship Id="rId4" Type="http://schemas.openxmlformats.org/officeDocument/2006/relationships/image" Target="../media/image62.jpe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a:xfrm>
            <a:off x="478629" y="274209"/>
            <a:ext cx="4469291" cy="863711"/>
          </a:xfrm>
        </p:spPr>
        <p:txBody>
          <a:bodyPr>
            <a:normAutofit/>
          </a:bodyPr>
          <a:lstStyle/>
          <a:p>
            <a:pPr algn="ctr"/>
            <a:r>
              <a:rPr lang="zh-CN" altLang="en-US" sz="3200" b="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ea typeface="+mn-ea"/>
              </a:rPr>
              <a:t>漳卫南局“道德讲堂”</a:t>
            </a:r>
          </a:p>
          <a:p>
            <a:endParaRPr lang="zh-CN" altLang="en-US" b="0" dirty="0"/>
          </a:p>
        </p:txBody>
      </p:sp>
      <p:pic>
        <p:nvPicPr>
          <p:cNvPr id="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942080"/>
            <a:ext cx="12192001" cy="2915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05585" y="2286635"/>
            <a:ext cx="1085215" cy="10852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矩形 5"/>
          <p:cNvSpPr/>
          <p:nvPr/>
        </p:nvSpPr>
        <p:spPr>
          <a:xfrm>
            <a:off x="1873250" y="2190115"/>
            <a:ext cx="8766175" cy="1948180"/>
          </a:xfrm>
          <a:prstGeom prst="rect">
            <a:avLst/>
          </a:prstGeom>
        </p:spPr>
        <p:txBody>
          <a:bodyPr wrap="square">
            <a:spAutoFit/>
          </a:bodyPr>
          <a:lstStyle/>
          <a:p>
            <a:pPr algn="ctr">
              <a:lnSpc>
                <a:spcPts val="8000"/>
              </a:lnSpc>
            </a:pPr>
            <a:r>
              <a:rPr lang="zh-CN" altLang="en-US" sz="6000" b="1" spc="50" dirty="0" smtClean="0">
                <a:ln w="12700">
                  <a:solidFill>
                    <a:schemeClr val="bg1"/>
                  </a:solidFill>
                </a:ln>
                <a:gradFill>
                  <a:gsLst>
                    <a:gs pos="25000">
                      <a:schemeClr val="accent2">
                        <a:satMod val="155000"/>
                      </a:schemeClr>
                    </a:gs>
                    <a:gs pos="100000">
                      <a:schemeClr val="accent2">
                        <a:shade val="45000"/>
                        <a:satMod val="165000"/>
                      </a:schemeClr>
                    </a:gs>
                  </a:gsLst>
                  <a:lin ang="5400000"/>
                </a:gradFill>
                <a:latin typeface="华文行楷" panose="02010800040101010101" pitchFamily="2" charset="-122"/>
                <a:ea typeface="华文行楷" panose="02010800040101010101" pitchFamily="2" charset="-122"/>
              </a:rPr>
              <a:t>节水护水  你我同行       </a:t>
            </a:r>
            <a:endParaRPr lang="zh-CN" altLang="en-US" sz="7200" b="1" spc="50" dirty="0" smtClean="0">
              <a:ln w="12700">
                <a:solidFill>
                  <a:schemeClr val="bg1"/>
                </a:solidFill>
              </a:ln>
              <a:gradFill>
                <a:gsLst>
                  <a:gs pos="25000">
                    <a:schemeClr val="accent2">
                      <a:satMod val="155000"/>
                    </a:schemeClr>
                  </a:gs>
                  <a:gs pos="100000">
                    <a:schemeClr val="accent2">
                      <a:shade val="45000"/>
                      <a:satMod val="165000"/>
                    </a:schemeClr>
                  </a:gs>
                </a:gsLst>
                <a:lin ang="5400000"/>
              </a:gradFill>
              <a:latin typeface="华文行楷" panose="02010800040101010101" pitchFamily="2" charset="-122"/>
              <a:ea typeface="华文行楷" panose="02010800040101010101" pitchFamily="2" charset="-122"/>
            </a:endParaRPr>
          </a:p>
          <a:p>
            <a:pPr algn="ctr" fontAlgn="auto">
              <a:lnSpc>
                <a:spcPct val="150000"/>
              </a:lnSpc>
            </a:pPr>
            <a:r>
              <a:rPr lang="zh-CN" altLang="en-US" sz="3600" b="1" spc="50" dirty="0" smtClean="0">
                <a:ln w="12700">
                  <a:solidFill>
                    <a:schemeClr val="bg1"/>
                  </a:solidFill>
                </a:ln>
                <a:gradFill>
                  <a:gsLst>
                    <a:gs pos="25000">
                      <a:schemeClr val="accent2">
                        <a:satMod val="155000"/>
                      </a:schemeClr>
                    </a:gs>
                    <a:gs pos="100000">
                      <a:schemeClr val="accent2">
                        <a:shade val="45000"/>
                        <a:satMod val="165000"/>
                      </a:schemeClr>
                    </a:gs>
                  </a:gsLst>
                  <a:lin ang="5400000"/>
                </a:gradFill>
                <a:latin typeface="华文行楷" panose="02010800040101010101" pitchFamily="2" charset="-122"/>
                <a:ea typeface="华文行楷" panose="02010800040101010101" pitchFamily="2" charset="-122"/>
              </a:rPr>
              <a:t>                                 ——携手创建节水机关</a:t>
            </a:r>
          </a:p>
        </p:txBody>
      </p:sp>
      <p:sp>
        <p:nvSpPr>
          <p:cNvPr id="7" name="矩形 6"/>
          <p:cNvSpPr/>
          <p:nvPr/>
        </p:nvSpPr>
        <p:spPr>
          <a:xfrm>
            <a:off x="3295015" y="5077773"/>
            <a:ext cx="6096000" cy="783590"/>
          </a:xfrm>
          <a:prstGeom prst="rect">
            <a:avLst/>
          </a:prstGeom>
        </p:spPr>
        <p:txBody>
          <a:bodyPr>
            <a:spAutoFit/>
          </a:bodyPr>
          <a:lstStyle/>
          <a:p>
            <a:pPr algn="ctr">
              <a:spcBef>
                <a:spcPts val="600"/>
              </a:spcBef>
            </a:pPr>
            <a:r>
              <a:rPr lang="zh-CN" altLang="en-US" sz="2000" spc="300" dirty="0" smtClean="0">
                <a:ln w="18415" cmpd="sng">
                  <a:solidFill>
                    <a:srgbClr val="FFFFFF"/>
                  </a:solidFill>
                  <a:prstDash val="solid"/>
                </a:ln>
                <a:solidFill>
                  <a:schemeClr val="accent2">
                    <a:lumMod val="75000"/>
                  </a:schemeClr>
                </a:solidFill>
                <a:effectLst>
                  <a:outerShdw blurRad="63500" dir="3600000" algn="tl" rotWithShape="0">
                    <a:srgbClr val="000000">
                      <a:alpha val="70000"/>
                    </a:srgbClr>
                  </a:outerShdw>
                </a:effectLst>
                <a:latin typeface="仿宋" panose="02010609060101010101" pitchFamily="49" charset="-122"/>
                <a:ea typeface="仿宋" panose="02010609060101010101" pitchFamily="49" charset="-122"/>
                <a:cs typeface="Times New Roman" panose="02020603050405020304" pitchFamily="18" charset="0"/>
              </a:rPr>
              <a:t>水资源管理与保护处</a:t>
            </a:r>
            <a:endParaRPr lang="en-US" altLang="zh-CN" sz="2000" spc="300" dirty="0" smtClean="0">
              <a:ln w="18415" cmpd="sng">
                <a:solidFill>
                  <a:srgbClr val="FFFFFF"/>
                </a:solidFill>
                <a:prstDash val="solid"/>
              </a:ln>
              <a:solidFill>
                <a:schemeClr val="accent2">
                  <a:lumMod val="75000"/>
                </a:schemeClr>
              </a:solidFill>
              <a:effectLst>
                <a:outerShdw blurRad="63500" dir="3600000" algn="tl" rotWithShape="0">
                  <a:srgbClr val="000000">
                    <a:alpha val="70000"/>
                  </a:srgbClr>
                </a:outerShdw>
              </a:effectLst>
              <a:latin typeface="仿宋" panose="02010609060101010101" pitchFamily="49" charset="-122"/>
              <a:ea typeface="仿宋" panose="02010609060101010101" pitchFamily="49" charset="-122"/>
              <a:cs typeface="Times New Roman" panose="02020603050405020304" pitchFamily="18" charset="0"/>
            </a:endParaRPr>
          </a:p>
          <a:p>
            <a:pPr algn="ctr">
              <a:spcBef>
                <a:spcPts val="600"/>
              </a:spcBef>
            </a:pPr>
            <a:r>
              <a:rPr lang="en-US" altLang="zh-CN" sz="2000" spc="300" dirty="0" smtClean="0">
                <a:ln w="18415" cmpd="sng">
                  <a:solidFill>
                    <a:srgbClr val="FFFFFF"/>
                  </a:solidFill>
                  <a:prstDash val="solid"/>
                </a:ln>
                <a:solidFill>
                  <a:schemeClr val="accent2">
                    <a:lumMod val="75000"/>
                  </a:schemeClr>
                </a:solidFill>
                <a:effectLst>
                  <a:outerShdw blurRad="63500" dir="3600000" algn="tl" rotWithShape="0">
                    <a:srgbClr val="000000">
                      <a:alpha val="70000"/>
                    </a:srgbClr>
                  </a:outerShdw>
                </a:effectLst>
                <a:latin typeface="仿宋" panose="02010609060101010101" pitchFamily="49" charset="-122"/>
                <a:ea typeface="仿宋" panose="02010609060101010101" pitchFamily="49" charset="-122"/>
                <a:cs typeface="Times New Roman" panose="02020603050405020304" pitchFamily="18" charset="0"/>
              </a:rPr>
              <a:t>2020</a:t>
            </a:r>
            <a:r>
              <a:rPr lang="zh-CN" altLang="zh-CN" sz="2000" spc="300" dirty="0" smtClean="0">
                <a:ln w="18415" cmpd="sng">
                  <a:solidFill>
                    <a:srgbClr val="FFFFFF"/>
                  </a:solidFill>
                  <a:prstDash val="solid"/>
                </a:ln>
                <a:solidFill>
                  <a:schemeClr val="accent2">
                    <a:lumMod val="75000"/>
                  </a:schemeClr>
                </a:solidFill>
                <a:effectLst>
                  <a:outerShdw blurRad="63500" dir="3600000" algn="tl" rotWithShape="0">
                    <a:srgbClr val="000000">
                      <a:alpha val="70000"/>
                    </a:srgbClr>
                  </a:outerShdw>
                </a:effectLst>
                <a:latin typeface="仿宋" panose="02010609060101010101" pitchFamily="49" charset="-122"/>
                <a:ea typeface="仿宋" panose="02010609060101010101" pitchFamily="49" charset="-122"/>
                <a:cs typeface="Times New Roman" panose="02020603050405020304" pitchFamily="18" charset="0"/>
              </a:rPr>
              <a:t>年</a:t>
            </a:r>
            <a:r>
              <a:rPr lang="en-US" altLang="zh-CN" sz="2000" spc="300" dirty="0" smtClean="0">
                <a:ln w="18415" cmpd="sng">
                  <a:solidFill>
                    <a:srgbClr val="FFFFFF"/>
                  </a:solidFill>
                  <a:prstDash val="solid"/>
                </a:ln>
                <a:solidFill>
                  <a:schemeClr val="accent2">
                    <a:lumMod val="75000"/>
                  </a:schemeClr>
                </a:solidFill>
                <a:effectLst>
                  <a:outerShdw blurRad="63500" dir="3600000" algn="tl" rotWithShape="0">
                    <a:srgbClr val="000000">
                      <a:alpha val="70000"/>
                    </a:srgbClr>
                  </a:outerShdw>
                </a:effectLst>
                <a:latin typeface="仿宋" panose="02010609060101010101" pitchFamily="49" charset="-122"/>
                <a:ea typeface="仿宋" panose="02010609060101010101" pitchFamily="49" charset="-122"/>
                <a:cs typeface="Times New Roman" panose="02020603050405020304" pitchFamily="18" charset="0"/>
              </a:rPr>
              <a:t>7</a:t>
            </a:r>
            <a:r>
              <a:rPr lang="zh-CN" altLang="en-US" sz="2000" spc="300" dirty="0" smtClean="0">
                <a:ln w="18415" cmpd="sng">
                  <a:solidFill>
                    <a:srgbClr val="FFFFFF"/>
                  </a:solidFill>
                  <a:prstDash val="solid"/>
                </a:ln>
                <a:solidFill>
                  <a:schemeClr val="accent2">
                    <a:lumMod val="75000"/>
                  </a:schemeClr>
                </a:solidFill>
                <a:effectLst>
                  <a:outerShdw blurRad="63500" dir="3600000" algn="tl" rotWithShape="0">
                    <a:srgbClr val="000000">
                      <a:alpha val="70000"/>
                    </a:srgbClr>
                  </a:outerShdw>
                </a:effectLst>
                <a:latin typeface="仿宋" panose="02010609060101010101" pitchFamily="49" charset="-122"/>
                <a:ea typeface="仿宋" panose="02010609060101010101" pitchFamily="49" charset="-122"/>
                <a:cs typeface="Times New Roman" panose="02020603050405020304" pitchFamily="18" charset="0"/>
              </a:rPr>
              <a:t>月</a:t>
            </a:r>
            <a:r>
              <a:rPr lang="en-US" altLang="zh-CN" sz="2000" spc="300" dirty="0" smtClean="0">
                <a:ln w="18415" cmpd="sng">
                  <a:solidFill>
                    <a:srgbClr val="FFFFFF"/>
                  </a:solidFill>
                  <a:prstDash val="solid"/>
                </a:ln>
                <a:solidFill>
                  <a:schemeClr val="accent2">
                    <a:lumMod val="75000"/>
                  </a:schemeClr>
                </a:solidFill>
                <a:effectLst>
                  <a:outerShdw blurRad="63500" dir="3600000" algn="tl" rotWithShape="0">
                    <a:srgbClr val="000000">
                      <a:alpha val="70000"/>
                    </a:srgbClr>
                  </a:outerShdw>
                </a:effectLst>
                <a:latin typeface="仿宋" panose="02010609060101010101" pitchFamily="49" charset="-122"/>
                <a:ea typeface="仿宋" panose="02010609060101010101" pitchFamily="49" charset="-122"/>
                <a:cs typeface="Times New Roman" panose="02020603050405020304" pitchFamily="18" charset="0"/>
              </a:rPr>
              <a:t>2</a:t>
            </a:r>
            <a:r>
              <a:rPr lang="zh-CN" altLang="en-US" sz="2000" spc="300" dirty="0" smtClean="0">
                <a:ln w="18415" cmpd="sng">
                  <a:solidFill>
                    <a:srgbClr val="FFFFFF"/>
                  </a:solidFill>
                  <a:prstDash val="solid"/>
                </a:ln>
                <a:solidFill>
                  <a:schemeClr val="accent2">
                    <a:lumMod val="75000"/>
                  </a:schemeClr>
                </a:solidFill>
                <a:effectLst>
                  <a:outerShdw blurRad="63500" dir="3600000" algn="tl" rotWithShape="0">
                    <a:srgbClr val="000000">
                      <a:alpha val="70000"/>
                    </a:srgbClr>
                  </a:outerShdw>
                </a:effectLst>
                <a:latin typeface="仿宋" panose="02010609060101010101" pitchFamily="49" charset="-122"/>
                <a:ea typeface="仿宋" panose="02010609060101010101" pitchFamily="49" charset="-122"/>
                <a:cs typeface="Times New Roman" panose="02020603050405020304" pitchFamily="18" charset="0"/>
              </a:rPr>
              <a:t>日</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6122035" y="1065213"/>
            <a:ext cx="5238750" cy="4399915"/>
          </a:xfrm>
          <a:prstGeom prst="rect">
            <a:avLst/>
          </a:prstGeom>
          <a:noFill/>
        </p:spPr>
        <p:txBody>
          <a:bodyPr wrap="square" rtlCol="0" anchor="ctr">
            <a:spAutoFit/>
          </a:bodyPr>
          <a:lstStyle/>
          <a:p>
            <a:pPr fontAlgn="auto">
              <a:lnSpc>
                <a:spcPct val="300000"/>
              </a:lnSpc>
            </a:pPr>
            <a:r>
              <a:rPr lang="en-US" altLang="zh-CN" sz="2000" b="1" dirty="0" smtClean="0">
                <a:solidFill>
                  <a:schemeClr val="tx2">
                    <a:lumMod val="60000"/>
                    <a:lumOff val="40000"/>
                  </a:schemeClr>
                </a:solidFill>
                <a:latin typeface="Times New Roman" panose="02020603050405020304" pitchFamily="18" charset="0"/>
                <a:ea typeface="微软雅黑" panose="020B0503020204020204" pitchFamily="34" charset="-122"/>
                <a:cs typeface="Times New Roman" panose="02020603050405020304" pitchFamily="18" charset="0"/>
                <a:sym typeface="Calibri" panose="020F0502020204030204" pitchFamily="34" charset="0"/>
              </a:rPr>
              <a:t>01 / </a:t>
            </a:r>
            <a:r>
              <a:rPr lang="zh-CN" altLang="en-US" sz="2000" b="1" dirty="0" smtClean="0">
                <a:solidFill>
                  <a:schemeClr val="tx2">
                    <a:lumMod val="60000"/>
                    <a:lumOff val="40000"/>
                  </a:schemeClr>
                </a:solidFill>
                <a:latin typeface="Times New Roman" panose="02020603050405020304" pitchFamily="18" charset="0"/>
                <a:ea typeface="微软雅黑" panose="020B0503020204020204" pitchFamily="34" charset="-122"/>
                <a:cs typeface="Times New Roman" panose="02020603050405020304" pitchFamily="18" charset="0"/>
                <a:sym typeface="Calibri" panose="020F0502020204030204" pitchFamily="34" charset="0"/>
              </a:rPr>
              <a:t>节水的重要意义</a:t>
            </a:r>
          </a:p>
          <a:p>
            <a:pPr fontAlgn="auto">
              <a:lnSpc>
                <a:spcPct val="300000"/>
              </a:lnSpc>
            </a:pPr>
            <a:r>
              <a:rPr lang="en-US" altLang="zh-CN" sz="2000" b="1" dirty="0" smtClean="0">
                <a:solidFill>
                  <a:schemeClr val="tx2">
                    <a:lumMod val="60000"/>
                    <a:lumOff val="40000"/>
                  </a:schemeClr>
                </a:solidFill>
                <a:latin typeface="Times New Roman" panose="02020603050405020304" pitchFamily="18" charset="0"/>
                <a:ea typeface="微软雅黑" panose="020B0503020204020204" pitchFamily="34" charset="-122"/>
                <a:cs typeface="Times New Roman" panose="02020603050405020304" pitchFamily="18" charset="0"/>
                <a:sym typeface="Calibri" panose="020F0502020204030204" pitchFamily="34" charset="0"/>
              </a:rPr>
              <a:t>02 </a:t>
            </a:r>
            <a:r>
              <a:rPr lang="en-US" altLang="zh-CN" sz="2000" b="1" dirty="0">
                <a:solidFill>
                  <a:schemeClr val="tx2">
                    <a:lumMod val="60000"/>
                    <a:lumOff val="40000"/>
                  </a:schemeClr>
                </a:solidFill>
                <a:latin typeface="Times New Roman" panose="02020603050405020304" pitchFamily="18" charset="0"/>
                <a:ea typeface="微软雅黑" panose="020B0503020204020204" pitchFamily="34" charset="-122"/>
                <a:cs typeface="Times New Roman" panose="02020603050405020304" pitchFamily="18" charset="0"/>
                <a:sym typeface="Calibri" panose="020F0502020204030204" pitchFamily="34" charset="0"/>
              </a:rPr>
              <a:t>/ </a:t>
            </a:r>
            <a:r>
              <a:rPr lang="zh-CN" altLang="en-US" sz="2000" b="1" dirty="0">
                <a:solidFill>
                  <a:schemeClr val="tx2">
                    <a:lumMod val="60000"/>
                    <a:lumOff val="40000"/>
                  </a:schemeClr>
                </a:solidFill>
                <a:latin typeface="Times New Roman" panose="02020603050405020304" pitchFamily="18" charset="0"/>
                <a:ea typeface="微软雅黑" panose="020B0503020204020204" pitchFamily="34" charset="-122"/>
                <a:cs typeface="Times New Roman" panose="02020603050405020304" pitchFamily="18" charset="0"/>
                <a:sym typeface="Calibri" panose="020F0502020204030204" pitchFamily="34" charset="0"/>
              </a:rPr>
              <a:t>开展节水机关建设工作背景及要求</a:t>
            </a:r>
            <a:endParaRPr lang="en-US" altLang="zh-CN" sz="2000" b="1" dirty="0" smtClean="0">
              <a:solidFill>
                <a:schemeClr val="tx2">
                  <a:lumMod val="60000"/>
                  <a:lumOff val="40000"/>
                </a:schemeClr>
              </a:solidFill>
              <a:latin typeface="Times New Roman" panose="02020603050405020304" pitchFamily="18" charset="0"/>
              <a:ea typeface="微软雅黑" panose="020B0503020204020204" pitchFamily="34" charset="-122"/>
              <a:cs typeface="Times New Roman" panose="02020603050405020304" pitchFamily="18" charset="0"/>
              <a:sym typeface="Calibri" panose="020F0502020204030204" pitchFamily="34" charset="0"/>
            </a:endParaRPr>
          </a:p>
          <a:p>
            <a:pPr fontAlgn="auto">
              <a:lnSpc>
                <a:spcPct val="300000"/>
              </a:lnSpc>
            </a:pPr>
            <a:r>
              <a:rPr lang="en-US" altLang="zh-CN" sz="2000" b="1" dirty="0" smtClean="0">
                <a:solidFill>
                  <a:schemeClr val="tx2">
                    <a:lumMod val="60000"/>
                    <a:lumOff val="40000"/>
                  </a:schemeClr>
                </a:solidFill>
                <a:latin typeface="Times New Roman" panose="02020603050405020304" pitchFamily="18" charset="0"/>
                <a:ea typeface="微软雅黑" panose="020B0503020204020204" pitchFamily="34" charset="-122"/>
                <a:cs typeface="Times New Roman" panose="02020603050405020304" pitchFamily="18" charset="0"/>
                <a:sym typeface="Calibri" panose="020F0502020204030204" pitchFamily="34" charset="0"/>
              </a:rPr>
              <a:t>03 / </a:t>
            </a:r>
            <a:r>
              <a:rPr lang="zh-CN" altLang="en-US" sz="2000" b="1" dirty="0" smtClean="0">
                <a:solidFill>
                  <a:schemeClr val="tx2">
                    <a:lumMod val="60000"/>
                    <a:lumOff val="40000"/>
                  </a:schemeClr>
                </a:solidFill>
                <a:latin typeface="Times New Roman" panose="02020603050405020304" pitchFamily="18" charset="0"/>
                <a:ea typeface="微软雅黑" panose="020B0503020204020204" pitchFamily="34" charset="-122"/>
                <a:cs typeface="Times New Roman" panose="02020603050405020304" pitchFamily="18" charset="0"/>
                <a:sym typeface="Calibri" panose="020F0502020204030204" pitchFamily="34" charset="0"/>
              </a:rPr>
              <a:t>漳卫南局机关</a:t>
            </a:r>
            <a:r>
              <a:rPr lang="zh-CN" altLang="en-US" sz="2000" b="1" dirty="0" smtClean="0">
                <a:solidFill>
                  <a:schemeClr val="tx2">
                    <a:lumMod val="60000"/>
                    <a:lumOff val="40000"/>
                  </a:schemeClr>
                </a:solidFill>
                <a:latin typeface="Times New Roman" panose="02020603050405020304" pitchFamily="18" charset="0"/>
                <a:ea typeface="微软雅黑" panose="020B0503020204020204" pitchFamily="34" charset="-122"/>
                <a:cs typeface="Times New Roman" panose="02020603050405020304" pitchFamily="18" charset="0"/>
                <a:sym typeface="+mn-ea"/>
              </a:rPr>
              <a:t>节水机关建设工作开展情况</a:t>
            </a:r>
          </a:p>
          <a:p>
            <a:pPr fontAlgn="auto">
              <a:lnSpc>
                <a:spcPct val="300000"/>
              </a:lnSpc>
            </a:pPr>
            <a:r>
              <a:rPr lang="en-US" altLang="zh-CN" sz="2000" b="1" dirty="0" smtClean="0">
                <a:solidFill>
                  <a:schemeClr val="tx2">
                    <a:lumMod val="60000"/>
                    <a:lumOff val="40000"/>
                  </a:schemeClr>
                </a:solidFill>
                <a:latin typeface="Times New Roman" panose="02020603050405020304" pitchFamily="18" charset="0"/>
                <a:ea typeface="微软雅黑" panose="020B0503020204020204" pitchFamily="34" charset="-122"/>
                <a:cs typeface="Times New Roman" panose="02020603050405020304" pitchFamily="18" charset="0"/>
                <a:sym typeface="Calibri" panose="020F0502020204030204" pitchFamily="34" charset="0"/>
              </a:rPr>
              <a:t>04/ </a:t>
            </a:r>
            <a:r>
              <a:rPr lang="zh-CN" altLang="en-US" sz="2000" b="1" dirty="0" smtClean="0">
                <a:solidFill>
                  <a:schemeClr val="tx2">
                    <a:lumMod val="60000"/>
                    <a:lumOff val="40000"/>
                  </a:schemeClr>
                </a:solidFill>
                <a:latin typeface="Times New Roman" panose="02020603050405020304" pitchFamily="18" charset="0"/>
                <a:ea typeface="微软雅黑" panose="020B0503020204020204" pitchFamily="34" charset="-122"/>
                <a:cs typeface="Times New Roman" panose="02020603050405020304" pitchFamily="18" charset="0"/>
                <a:sym typeface="Calibri" panose="020F0502020204030204" pitchFamily="34" charset="0"/>
              </a:rPr>
              <a:t>存在的问题和困难</a:t>
            </a:r>
            <a:endParaRPr lang="zh-CN" altLang="en-US" sz="2000" b="1" dirty="0">
              <a:solidFill>
                <a:schemeClr val="tx2">
                  <a:lumMod val="60000"/>
                  <a:lumOff val="40000"/>
                </a:schemeClr>
              </a:solidFill>
              <a:latin typeface="Times New Roman" panose="02020603050405020304" pitchFamily="18" charset="0"/>
              <a:ea typeface="微软雅黑" panose="020B0503020204020204" pitchFamily="34" charset="-122"/>
              <a:cs typeface="Times New Roman" panose="02020603050405020304" pitchFamily="18" charset="0"/>
              <a:sym typeface="Calibri" panose="020F0502020204030204" pitchFamily="34" charset="0"/>
            </a:endParaRPr>
          </a:p>
          <a:p>
            <a:pPr fontAlgn="auto">
              <a:lnSpc>
                <a:spcPct val="200000"/>
              </a:lnSpc>
            </a:pPr>
            <a:endParaRPr lang="zh-CN" altLang="en-US" sz="2000" b="1" dirty="0" smtClean="0">
              <a:solidFill>
                <a:schemeClr val="tx2">
                  <a:lumMod val="60000"/>
                  <a:lumOff val="40000"/>
                </a:schemeClr>
              </a:solidFill>
              <a:latin typeface="Times New Roman" panose="02020603050405020304" pitchFamily="18" charset="0"/>
              <a:ea typeface="微软雅黑" panose="020B0503020204020204" pitchFamily="34" charset="-122"/>
              <a:cs typeface="Times New Roman" panose="02020603050405020304" pitchFamily="18" charset="0"/>
              <a:sym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1900"/>
    </mc:Choice>
    <mc:Fallback xmlns="">
      <p:transition spd="slow" advTm="190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sz="quarter" idx="11"/>
          </p:nvPr>
        </p:nvSpPr>
        <p:spPr/>
        <p:txBody>
          <a:bodyPr/>
          <a:lstStyle/>
          <a:p>
            <a:r>
              <a:rPr lang="zh-CN" altLang="en-US" dirty="0" smtClean="0"/>
              <a:t>第一部分</a:t>
            </a:r>
            <a:endParaRPr lang="zh-CN" altLang="en-US" dirty="0"/>
          </a:p>
        </p:txBody>
      </p:sp>
      <p:sp>
        <p:nvSpPr>
          <p:cNvPr id="6" name="文本占位符 5"/>
          <p:cNvSpPr>
            <a:spLocks noGrp="1"/>
          </p:cNvSpPr>
          <p:nvPr>
            <p:ph type="body" sz="quarter" idx="12"/>
          </p:nvPr>
        </p:nvSpPr>
        <p:spPr/>
        <p:txBody>
          <a:bodyPr/>
          <a:lstStyle/>
          <a:p>
            <a:r>
              <a:rPr lang="zh-CN" altLang="en-US" dirty="0" smtClean="0">
                <a:solidFill>
                  <a:schemeClr val="tx2">
                    <a:lumMod val="60000"/>
                    <a:lumOff val="40000"/>
                  </a:schemeClr>
                </a:solidFill>
                <a:latin typeface="Times New Roman" panose="02020603050405020304" pitchFamily="18" charset="0"/>
                <a:cs typeface="Times New Roman" panose="02020603050405020304" pitchFamily="18" charset="0"/>
                <a:sym typeface="Calibri" panose="020F0502020204030204" pitchFamily="34" charset="0"/>
              </a:rPr>
              <a:t>节水的重要意义</a:t>
            </a:r>
            <a:endParaRPr lang="zh-CN" altLang="en-US" dirty="0"/>
          </a:p>
        </p:txBody>
      </p:sp>
    </p:spTree>
  </p:cSld>
  <p:clrMapOvr>
    <a:masterClrMapping/>
  </p:clrMapOvr>
  <p:transition advTm="3365">
    <p:split orient="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normAutofit fontScale="97500"/>
          </a:bodyPr>
          <a:lstStyle/>
          <a:p>
            <a:r>
              <a:rPr lang="zh-CN" altLang="en-US" dirty="0"/>
              <a:t>节水的重要意义</a:t>
            </a:r>
          </a:p>
        </p:txBody>
      </p:sp>
      <p:sp>
        <p:nvSpPr>
          <p:cNvPr id="3" name="矩形 2"/>
          <p:cNvSpPr/>
          <p:nvPr/>
        </p:nvSpPr>
        <p:spPr>
          <a:xfrm>
            <a:off x="285115" y="984250"/>
            <a:ext cx="8210550" cy="765175"/>
          </a:xfrm>
          <a:prstGeom prst="rect">
            <a:avLst/>
          </a:prstGeom>
          <a:noFill/>
          <a:ln w="9525">
            <a:noFill/>
          </a:ln>
        </p:spPr>
        <p:txBody>
          <a:bodyPr anchor="ctr"/>
          <a:lstStyle/>
          <a:p>
            <a:pPr eaLnBrk="0" hangingPunct="0">
              <a:lnSpc>
                <a:spcPct val="110000"/>
              </a:lnSpc>
              <a:buSzPct val="100000"/>
            </a:pPr>
            <a:r>
              <a:rPr lang="zh-CN" altLang="en-US" sz="2400" b="1" dirty="0" smtClean="0">
                <a:solidFill>
                  <a:srgbClr val="C00000"/>
                </a:solidFill>
                <a:latin typeface="黑体" panose="02010609060101010101" pitchFamily="49" charset="-122"/>
                <a:ea typeface="黑体" panose="02010609060101010101" pitchFamily="49" charset="-122"/>
                <a:sym typeface="黑体" panose="02010609060101010101" pitchFamily="49" charset="-122"/>
              </a:rPr>
              <a:t>（一）节水是保障我国水安全的必然选择</a:t>
            </a:r>
            <a:endParaRPr lang="zh-CN" altLang="en-US" sz="2400" b="1" dirty="0">
              <a:solidFill>
                <a:srgbClr val="C00000"/>
              </a:solidFill>
              <a:latin typeface="黑体" panose="02010609060101010101" pitchFamily="49" charset="-122"/>
              <a:ea typeface="黑体" panose="02010609060101010101" pitchFamily="49" charset="-122"/>
              <a:sym typeface="黑体" panose="02010609060101010101" pitchFamily="49" charset="-122"/>
            </a:endParaRPr>
          </a:p>
        </p:txBody>
      </p:sp>
      <p:cxnSp>
        <p:nvCxnSpPr>
          <p:cNvPr id="4" name="直接连接符 3"/>
          <p:cNvCxnSpPr/>
          <p:nvPr/>
        </p:nvCxnSpPr>
        <p:spPr>
          <a:xfrm>
            <a:off x="219411" y="1673367"/>
            <a:ext cx="8276254" cy="0"/>
          </a:xfrm>
          <a:prstGeom prst="line">
            <a:avLst/>
          </a:prstGeom>
        </p:spPr>
        <p:style>
          <a:lnRef idx="1">
            <a:schemeClr val="accent3"/>
          </a:lnRef>
          <a:fillRef idx="0">
            <a:schemeClr val="accent3"/>
          </a:fillRef>
          <a:effectRef idx="0">
            <a:schemeClr val="accent3"/>
          </a:effectRef>
          <a:fontRef idx="minor">
            <a:schemeClr val="tx1"/>
          </a:fontRef>
        </p:style>
      </p:cxnSp>
      <p:sp>
        <p:nvSpPr>
          <p:cNvPr id="6" name="矩形 5"/>
          <p:cNvSpPr/>
          <p:nvPr/>
        </p:nvSpPr>
        <p:spPr>
          <a:xfrm>
            <a:off x="447040" y="1752601"/>
            <a:ext cx="5466080" cy="1092607"/>
          </a:xfrm>
          <a:prstGeom prst="rect">
            <a:avLst/>
          </a:prstGeom>
          <a:noFill/>
          <a:ln w="9525">
            <a:noFill/>
          </a:ln>
        </p:spPr>
        <p:txBody>
          <a:bodyPr wrap="square">
            <a:spAutoFit/>
          </a:bodyPr>
          <a:lstStyle/>
          <a:p>
            <a:pPr eaLnBrk="0" hangingPunct="0">
              <a:lnSpc>
                <a:spcPct val="150000"/>
              </a:lnSpc>
              <a:spcBef>
                <a:spcPts val="600"/>
              </a:spcBef>
              <a:buClr>
                <a:srgbClr val="F43308"/>
              </a:buClr>
              <a:buSzPct val="100000"/>
            </a:pPr>
            <a:r>
              <a:rPr lang="en-US" sz="2000" b="1" dirty="0" smtClean="0">
                <a:solidFill>
                  <a:schemeClr val="accent5">
                    <a:lumMod val="75000"/>
                  </a:schemeClr>
                </a:solidFill>
                <a:ea typeface="黑体" panose="02010609060101010101" pitchFamily="49" charset="-122"/>
              </a:rPr>
              <a:t>            1.  </a:t>
            </a:r>
            <a:r>
              <a:rPr lang="zh-CN" altLang="en-US" sz="2000" b="1" dirty="0" smtClean="0">
                <a:solidFill>
                  <a:schemeClr val="accent5">
                    <a:lumMod val="75000"/>
                  </a:schemeClr>
                </a:solidFill>
                <a:ea typeface="黑体" panose="02010609060101010101" pitchFamily="49" charset="-122"/>
              </a:rPr>
              <a:t>我国水资源的特点</a:t>
            </a:r>
            <a:endParaRPr sz="2000" b="1" dirty="0">
              <a:solidFill>
                <a:schemeClr val="accent5">
                  <a:lumMod val="75000"/>
                </a:schemeClr>
              </a:solidFill>
              <a:ea typeface="黑体" panose="02010609060101010101" pitchFamily="49" charset="-122"/>
            </a:endParaRPr>
          </a:p>
          <a:p>
            <a:pPr eaLnBrk="0" hangingPunct="0">
              <a:lnSpc>
                <a:spcPct val="150000"/>
              </a:lnSpc>
              <a:spcBef>
                <a:spcPts val="600"/>
              </a:spcBef>
              <a:buClr>
                <a:srgbClr val="F43308"/>
              </a:buClr>
              <a:buSzPct val="100000"/>
            </a:pPr>
            <a:r>
              <a:rPr sz="2000" b="1" dirty="0">
                <a:solidFill>
                  <a:srgbClr val="00B050"/>
                </a:solidFill>
                <a:ea typeface="黑体" panose="02010609060101010101" pitchFamily="49" charset="-122"/>
              </a:rPr>
              <a:t>      </a:t>
            </a:r>
            <a:endParaRPr lang="zh-CN" altLang="en-US" sz="2400" b="1" dirty="0">
              <a:solidFill>
                <a:srgbClr val="00B050"/>
              </a:solidFill>
              <a:latin typeface="黑体" panose="02010609060101010101" pitchFamily="49" charset="-122"/>
              <a:ea typeface="黑体" panose="02010609060101010101" pitchFamily="49" charset="-122"/>
              <a:sym typeface="Arial" panose="020B0604020202020204" pitchFamily="34" charset="0"/>
            </a:endParaRPr>
          </a:p>
        </p:txBody>
      </p:sp>
      <p:sp>
        <p:nvSpPr>
          <p:cNvPr id="8" name="矩形 7"/>
          <p:cNvSpPr/>
          <p:nvPr/>
        </p:nvSpPr>
        <p:spPr>
          <a:xfrm>
            <a:off x="528320" y="2346960"/>
            <a:ext cx="10728960" cy="5231130"/>
          </a:xfrm>
          <a:prstGeom prst="rect">
            <a:avLst/>
          </a:prstGeom>
          <a:noFill/>
          <a:ln w="9525">
            <a:noFill/>
          </a:ln>
        </p:spPr>
        <p:txBody>
          <a:bodyPr wrap="square">
            <a:spAutoFit/>
          </a:bodyPr>
          <a:lstStyle/>
          <a:p>
            <a:pPr eaLnBrk="0" hangingPunct="0">
              <a:lnSpc>
                <a:spcPct val="150000"/>
              </a:lnSpc>
              <a:spcBef>
                <a:spcPts val="600"/>
              </a:spcBef>
              <a:buClr>
                <a:srgbClr val="F43308"/>
              </a:buClr>
              <a:buSzPct val="100000"/>
            </a:pPr>
            <a:r>
              <a:rPr sz="2000" b="1" dirty="0" smtClean="0">
                <a:ea typeface="黑体" panose="02010609060101010101" pitchFamily="49" charset="-122"/>
              </a:rPr>
              <a:t>       </a:t>
            </a:r>
            <a:r>
              <a:rPr lang="zh-CN" altLang="en-US" sz="2000" b="1" dirty="0" smtClean="0">
                <a:solidFill>
                  <a:schemeClr val="accent5">
                    <a:lumMod val="75000"/>
                  </a:schemeClr>
                </a:solidFill>
                <a:ea typeface="黑体" panose="02010609060101010101" pitchFamily="49" charset="-122"/>
              </a:rPr>
              <a:t>（</a:t>
            </a:r>
            <a:r>
              <a:rPr lang="en-US" altLang="zh-CN" sz="2000" b="1" dirty="0" smtClean="0">
                <a:solidFill>
                  <a:schemeClr val="accent5">
                    <a:lumMod val="75000"/>
                  </a:schemeClr>
                </a:solidFill>
                <a:ea typeface="黑体" panose="02010609060101010101" pitchFamily="49" charset="-122"/>
              </a:rPr>
              <a:t>1</a:t>
            </a:r>
            <a:r>
              <a:rPr lang="zh-CN" altLang="en-US" sz="2000" b="1" dirty="0" smtClean="0">
                <a:solidFill>
                  <a:schemeClr val="accent5">
                    <a:lumMod val="75000"/>
                  </a:schemeClr>
                </a:solidFill>
                <a:ea typeface="黑体" panose="02010609060101010101" pitchFamily="49" charset="-122"/>
              </a:rPr>
              <a:t>）总量丰富但人均占有量少</a:t>
            </a:r>
            <a:endParaRPr sz="2000" b="1" dirty="0">
              <a:solidFill>
                <a:schemeClr val="accent5">
                  <a:lumMod val="75000"/>
                </a:schemeClr>
              </a:solidFill>
              <a:ea typeface="黑体" panose="02010609060101010101" pitchFamily="49" charset="-122"/>
            </a:endParaRPr>
          </a:p>
          <a:p>
            <a:pPr eaLnBrk="0" hangingPunct="0">
              <a:lnSpc>
                <a:spcPct val="150000"/>
              </a:lnSpc>
              <a:spcBef>
                <a:spcPts val="600"/>
              </a:spcBef>
              <a:buSzPct val="100000"/>
            </a:pPr>
            <a:r>
              <a:rPr lang="zh-CN" altLang="en-US" sz="1600" dirty="0" smtClean="0">
                <a:solidFill>
                  <a:schemeClr val="accent5">
                    <a:lumMod val="75000"/>
                  </a:schemeClr>
                </a:solidFill>
                <a:ea typeface="黑体" panose="02010609060101010101" pitchFamily="49" charset="-122"/>
              </a:rPr>
              <a:t>         我国多年平均淡水资源总量约为</a:t>
            </a:r>
            <a:r>
              <a:rPr lang="en-US" altLang="zh-CN" sz="1600" dirty="0" smtClean="0">
                <a:solidFill>
                  <a:schemeClr val="accent5">
                    <a:lumMod val="75000"/>
                  </a:schemeClr>
                </a:solidFill>
                <a:ea typeface="黑体" panose="02010609060101010101" pitchFamily="49" charset="-122"/>
              </a:rPr>
              <a:t>28000</a:t>
            </a:r>
            <a:r>
              <a:rPr lang="zh-CN" altLang="en-US" sz="1600" dirty="0" smtClean="0">
                <a:solidFill>
                  <a:schemeClr val="accent5">
                    <a:lumMod val="75000"/>
                  </a:schemeClr>
                </a:solidFill>
                <a:ea typeface="黑体" panose="02010609060101010101" pitchFamily="49" charset="-122"/>
              </a:rPr>
              <a:t>亿立方米，占全球水资源的</a:t>
            </a:r>
            <a:r>
              <a:rPr lang="en-US" altLang="zh-CN" sz="1600" dirty="0" smtClean="0">
                <a:solidFill>
                  <a:schemeClr val="accent5">
                    <a:lumMod val="75000"/>
                  </a:schemeClr>
                </a:solidFill>
                <a:ea typeface="黑体" panose="02010609060101010101" pitchFamily="49" charset="-122"/>
              </a:rPr>
              <a:t>6%</a:t>
            </a:r>
            <a:r>
              <a:rPr lang="zh-CN" altLang="en-US" sz="1600" dirty="0" smtClean="0">
                <a:solidFill>
                  <a:schemeClr val="accent5">
                    <a:lumMod val="75000"/>
                  </a:schemeClr>
                </a:solidFill>
                <a:ea typeface="黑体" panose="02010609060101010101" pitchFamily="49" charset="-122"/>
              </a:rPr>
              <a:t>，但是我国的人均水资源量只有</a:t>
            </a:r>
            <a:r>
              <a:rPr lang="en-US" altLang="zh-CN" sz="1600" dirty="0" smtClean="0">
                <a:solidFill>
                  <a:schemeClr val="accent5">
                    <a:lumMod val="75000"/>
                  </a:schemeClr>
                </a:solidFill>
                <a:ea typeface="黑体" panose="02010609060101010101" pitchFamily="49" charset="-122"/>
              </a:rPr>
              <a:t>2100</a:t>
            </a:r>
            <a:r>
              <a:rPr lang="zh-CN" altLang="en-US" sz="1600" dirty="0" smtClean="0">
                <a:solidFill>
                  <a:schemeClr val="accent5">
                    <a:lumMod val="75000"/>
                  </a:schemeClr>
                </a:solidFill>
                <a:ea typeface="黑体" panose="02010609060101010101" pitchFamily="49" charset="-122"/>
              </a:rPr>
              <a:t>立方米，仅为世界平均水平的</a:t>
            </a:r>
            <a:r>
              <a:rPr lang="en-US" altLang="zh-CN" sz="1600" dirty="0" smtClean="0">
                <a:solidFill>
                  <a:schemeClr val="accent5">
                    <a:lumMod val="75000"/>
                  </a:schemeClr>
                </a:solidFill>
                <a:ea typeface="黑体" panose="02010609060101010101" pitchFamily="49" charset="-122"/>
              </a:rPr>
              <a:t>1/4</a:t>
            </a:r>
            <a:r>
              <a:rPr lang="zh-CN" altLang="en-US" sz="1600" dirty="0" smtClean="0">
                <a:solidFill>
                  <a:schemeClr val="accent5">
                    <a:lumMod val="75000"/>
                  </a:schemeClr>
                </a:solidFill>
                <a:ea typeface="黑体" panose="02010609060101010101" pitchFamily="49" charset="-122"/>
              </a:rPr>
              <a:t>，是全球人均水资源最贫乏的国家之一。</a:t>
            </a:r>
            <a:endParaRPr lang="en-US" altLang="zh-CN" sz="1600" dirty="0" smtClean="0">
              <a:solidFill>
                <a:schemeClr val="accent5">
                  <a:lumMod val="75000"/>
                </a:schemeClr>
              </a:solidFill>
              <a:ea typeface="黑体" panose="02010609060101010101" pitchFamily="49" charset="-122"/>
            </a:endParaRPr>
          </a:p>
          <a:p>
            <a:pPr eaLnBrk="0" hangingPunct="0">
              <a:lnSpc>
                <a:spcPct val="150000"/>
              </a:lnSpc>
              <a:spcBef>
                <a:spcPts val="600"/>
              </a:spcBef>
              <a:buClr>
                <a:srgbClr val="F43308"/>
              </a:buClr>
              <a:buSzPct val="100000"/>
            </a:pPr>
            <a:r>
              <a:rPr lang="zh-CN" altLang="en-US" sz="2000" b="1" dirty="0" smtClean="0">
                <a:solidFill>
                  <a:schemeClr val="accent5">
                    <a:lumMod val="75000"/>
                  </a:schemeClr>
                </a:solidFill>
                <a:ea typeface="黑体" panose="02010609060101010101" pitchFamily="49" charset="-122"/>
              </a:rPr>
              <a:t>       （</a:t>
            </a:r>
            <a:r>
              <a:rPr lang="en-US" altLang="zh-CN" sz="2000" b="1" dirty="0" smtClean="0">
                <a:solidFill>
                  <a:schemeClr val="accent5">
                    <a:lumMod val="75000"/>
                  </a:schemeClr>
                </a:solidFill>
                <a:ea typeface="黑体" panose="02010609060101010101" pitchFamily="49" charset="-122"/>
              </a:rPr>
              <a:t>2</a:t>
            </a:r>
            <a:r>
              <a:rPr lang="zh-CN" altLang="en-US" sz="2000" b="1" dirty="0" smtClean="0">
                <a:solidFill>
                  <a:schemeClr val="accent5">
                    <a:lumMod val="75000"/>
                  </a:schemeClr>
                </a:solidFill>
                <a:ea typeface="黑体" panose="02010609060101010101" pitchFamily="49" charset="-122"/>
              </a:rPr>
              <a:t>）水资源时空分布不均</a:t>
            </a:r>
          </a:p>
          <a:p>
            <a:pPr eaLnBrk="0" hangingPunct="0">
              <a:lnSpc>
                <a:spcPct val="150000"/>
              </a:lnSpc>
              <a:spcBef>
                <a:spcPts val="600"/>
              </a:spcBef>
              <a:buSzPct val="100000"/>
            </a:pPr>
            <a:r>
              <a:rPr lang="zh-CN" altLang="en-US" sz="1600" dirty="0" smtClean="0">
                <a:solidFill>
                  <a:srgbClr val="FF0000"/>
                </a:solidFill>
                <a:ea typeface="黑体" panose="02010609060101010101" pitchFamily="49" charset="-122"/>
              </a:rPr>
              <a:t>         </a:t>
            </a:r>
            <a:r>
              <a:rPr lang="en-US" altLang="zh-CN" sz="1600" dirty="0" smtClean="0">
                <a:solidFill>
                  <a:schemeClr val="accent5">
                    <a:lumMod val="75000"/>
                  </a:schemeClr>
                </a:solidFill>
                <a:ea typeface="黑体" panose="02010609060101010101" pitchFamily="49" charset="-122"/>
              </a:rPr>
              <a:t>6-9</a:t>
            </a:r>
            <a:r>
              <a:rPr lang="zh-CN" altLang="en-US" sz="1600" dirty="0" smtClean="0">
                <a:solidFill>
                  <a:schemeClr val="accent5">
                    <a:lumMod val="75000"/>
                  </a:schemeClr>
                </a:solidFill>
                <a:ea typeface="黑体" panose="02010609060101010101" pitchFamily="49" charset="-122"/>
              </a:rPr>
              <a:t>月汛期降水占全年的</a:t>
            </a:r>
            <a:r>
              <a:rPr lang="en-US" altLang="zh-CN" sz="1600" dirty="0" smtClean="0">
                <a:solidFill>
                  <a:schemeClr val="accent5">
                    <a:lumMod val="75000"/>
                  </a:schemeClr>
                </a:solidFill>
                <a:ea typeface="黑体" panose="02010609060101010101" pitchFamily="49" charset="-122"/>
              </a:rPr>
              <a:t>60-80%</a:t>
            </a:r>
            <a:r>
              <a:rPr lang="zh-CN" altLang="en-US" sz="1600" dirty="0" smtClean="0">
                <a:solidFill>
                  <a:schemeClr val="accent5">
                    <a:lumMod val="75000"/>
                  </a:schemeClr>
                </a:solidFill>
                <a:ea typeface="黑体" panose="02010609060101010101" pitchFamily="49" charset="-122"/>
              </a:rPr>
              <a:t>，年际变化大，经常出现连丰连枯情况。</a:t>
            </a:r>
            <a:endParaRPr lang="en-US" altLang="zh-CN" sz="1600" dirty="0" smtClean="0">
              <a:solidFill>
                <a:schemeClr val="accent5">
                  <a:lumMod val="75000"/>
                </a:schemeClr>
              </a:solidFill>
              <a:ea typeface="黑体" panose="02010609060101010101" pitchFamily="49" charset="-122"/>
            </a:endParaRPr>
          </a:p>
          <a:p>
            <a:pPr eaLnBrk="0" hangingPunct="0">
              <a:lnSpc>
                <a:spcPct val="150000"/>
              </a:lnSpc>
              <a:spcBef>
                <a:spcPts val="600"/>
              </a:spcBef>
              <a:buClr>
                <a:srgbClr val="F43308"/>
              </a:buClr>
              <a:buSzPct val="100000"/>
            </a:pPr>
            <a:r>
              <a:rPr lang="zh-CN" altLang="en-US" sz="2000" b="1" dirty="0" smtClean="0">
                <a:solidFill>
                  <a:schemeClr val="accent5">
                    <a:lumMod val="75000"/>
                  </a:schemeClr>
                </a:solidFill>
                <a:ea typeface="黑体" panose="02010609060101010101" pitchFamily="49" charset="-122"/>
              </a:rPr>
              <a:t>       （</a:t>
            </a:r>
            <a:r>
              <a:rPr lang="en-US" altLang="zh-CN" sz="2000" b="1" dirty="0" smtClean="0">
                <a:solidFill>
                  <a:schemeClr val="accent5">
                    <a:lumMod val="75000"/>
                  </a:schemeClr>
                </a:solidFill>
                <a:ea typeface="黑体" panose="02010609060101010101" pitchFamily="49" charset="-122"/>
              </a:rPr>
              <a:t>3</a:t>
            </a:r>
            <a:r>
              <a:rPr lang="zh-CN" altLang="en-US" sz="2000" b="1" dirty="0" smtClean="0">
                <a:solidFill>
                  <a:schemeClr val="accent5">
                    <a:lumMod val="75000"/>
                  </a:schemeClr>
                </a:solidFill>
                <a:ea typeface="黑体" panose="02010609060101010101" pitchFamily="49" charset="-122"/>
              </a:rPr>
              <a:t>）水资源与人口、土地、经济布局不匹配</a:t>
            </a:r>
          </a:p>
          <a:p>
            <a:pPr eaLnBrk="0" hangingPunct="0">
              <a:lnSpc>
                <a:spcPct val="150000"/>
              </a:lnSpc>
              <a:spcBef>
                <a:spcPts val="600"/>
              </a:spcBef>
              <a:buSzPct val="100000"/>
            </a:pPr>
            <a:r>
              <a:rPr lang="zh-CN" altLang="en-US" sz="1600" dirty="0" smtClean="0">
                <a:solidFill>
                  <a:schemeClr val="accent5">
                    <a:lumMod val="75000"/>
                  </a:schemeClr>
                </a:solidFill>
                <a:ea typeface="黑体" panose="02010609060101010101" pitchFamily="49" charset="-122"/>
              </a:rPr>
              <a:t>         北方地区人口占</a:t>
            </a:r>
            <a:r>
              <a:rPr lang="en-US" altLang="zh-CN" sz="1600" dirty="0" smtClean="0">
                <a:solidFill>
                  <a:schemeClr val="accent5">
                    <a:lumMod val="75000"/>
                  </a:schemeClr>
                </a:solidFill>
                <a:ea typeface="黑体" panose="02010609060101010101" pitchFamily="49" charset="-122"/>
              </a:rPr>
              <a:t>47%</a:t>
            </a:r>
            <a:r>
              <a:rPr lang="zh-CN" altLang="en-US" sz="1600" dirty="0" smtClean="0">
                <a:solidFill>
                  <a:schemeClr val="accent5">
                    <a:lumMod val="75000"/>
                  </a:schemeClr>
                </a:solidFill>
                <a:ea typeface="黑体" panose="02010609060101010101" pitchFamily="49" charset="-122"/>
              </a:rPr>
              <a:t>、国土面积占</a:t>
            </a:r>
            <a:r>
              <a:rPr lang="en-US" altLang="zh-CN" sz="1600" dirty="0" smtClean="0">
                <a:solidFill>
                  <a:schemeClr val="accent5">
                    <a:lumMod val="75000"/>
                  </a:schemeClr>
                </a:solidFill>
                <a:ea typeface="黑体" panose="02010609060101010101" pitchFamily="49" charset="-122"/>
              </a:rPr>
              <a:t>64%</a:t>
            </a:r>
            <a:r>
              <a:rPr lang="zh-CN" altLang="en-US" sz="1600" dirty="0" smtClean="0">
                <a:solidFill>
                  <a:schemeClr val="accent5">
                    <a:lumMod val="75000"/>
                  </a:schemeClr>
                </a:solidFill>
                <a:ea typeface="黑体" panose="02010609060101010101" pitchFamily="49" charset="-122"/>
              </a:rPr>
              <a:t>、耕地占</a:t>
            </a:r>
            <a:r>
              <a:rPr lang="en-US" altLang="zh-CN" sz="1600" dirty="0" smtClean="0">
                <a:solidFill>
                  <a:schemeClr val="accent5">
                    <a:lumMod val="75000"/>
                  </a:schemeClr>
                </a:solidFill>
                <a:ea typeface="黑体" panose="02010609060101010101" pitchFamily="49" charset="-122"/>
              </a:rPr>
              <a:t>65%</a:t>
            </a:r>
            <a:r>
              <a:rPr lang="zh-CN" altLang="en-US" sz="1600" dirty="0" smtClean="0">
                <a:solidFill>
                  <a:schemeClr val="accent5">
                    <a:lumMod val="75000"/>
                  </a:schemeClr>
                </a:solidFill>
                <a:ea typeface="黑体" panose="02010609060101010101" pitchFamily="49" charset="-122"/>
              </a:rPr>
              <a:t>、</a:t>
            </a:r>
            <a:r>
              <a:rPr lang="en-US" altLang="zh-CN" sz="1600" dirty="0" smtClean="0">
                <a:solidFill>
                  <a:schemeClr val="accent5">
                    <a:lumMod val="75000"/>
                  </a:schemeClr>
                </a:solidFill>
                <a:ea typeface="黑体" panose="02010609060101010101" pitchFamily="49" charset="-122"/>
              </a:rPr>
              <a:t>GDP</a:t>
            </a:r>
            <a:r>
              <a:rPr lang="zh-CN" altLang="en-US" sz="1600" dirty="0" smtClean="0">
                <a:solidFill>
                  <a:schemeClr val="accent5">
                    <a:lumMod val="75000"/>
                  </a:schemeClr>
                </a:solidFill>
                <a:ea typeface="黑体" panose="02010609060101010101" pitchFamily="49" charset="-122"/>
              </a:rPr>
              <a:t>占</a:t>
            </a:r>
            <a:r>
              <a:rPr lang="en-US" altLang="zh-CN" sz="1600" dirty="0" smtClean="0">
                <a:solidFill>
                  <a:schemeClr val="accent5">
                    <a:lumMod val="75000"/>
                  </a:schemeClr>
                </a:solidFill>
                <a:ea typeface="黑体" panose="02010609060101010101" pitchFamily="49" charset="-122"/>
              </a:rPr>
              <a:t>45%</a:t>
            </a:r>
            <a:r>
              <a:rPr lang="zh-CN" altLang="en-US" sz="1600" dirty="0" smtClean="0">
                <a:solidFill>
                  <a:schemeClr val="accent5">
                    <a:lumMod val="75000"/>
                  </a:schemeClr>
                </a:solidFill>
                <a:ea typeface="黑体" panose="02010609060101010101" pitchFamily="49" charset="-122"/>
              </a:rPr>
              <a:t>，但水资源量仅占</a:t>
            </a:r>
            <a:r>
              <a:rPr lang="en-US" altLang="zh-CN" sz="1600" dirty="0" smtClean="0">
                <a:solidFill>
                  <a:schemeClr val="accent5">
                    <a:lumMod val="75000"/>
                  </a:schemeClr>
                </a:solidFill>
                <a:ea typeface="黑体" panose="02010609060101010101" pitchFamily="49" charset="-122"/>
              </a:rPr>
              <a:t>19%</a:t>
            </a:r>
            <a:r>
              <a:rPr lang="zh-CN" altLang="en-US" sz="1600" dirty="0" smtClean="0">
                <a:solidFill>
                  <a:schemeClr val="accent5">
                    <a:lumMod val="75000"/>
                  </a:schemeClr>
                </a:solidFill>
                <a:ea typeface="黑体" panose="02010609060101010101" pitchFamily="49" charset="-122"/>
              </a:rPr>
              <a:t>。南方地区则以</a:t>
            </a:r>
            <a:r>
              <a:rPr lang="en-US" altLang="zh-CN" sz="1600" dirty="0" smtClean="0">
                <a:solidFill>
                  <a:schemeClr val="accent5">
                    <a:lumMod val="75000"/>
                  </a:schemeClr>
                </a:solidFill>
                <a:ea typeface="黑体" panose="02010609060101010101" pitchFamily="49" charset="-122"/>
              </a:rPr>
              <a:t>53%</a:t>
            </a:r>
            <a:r>
              <a:rPr lang="zh-CN" altLang="en-US" sz="1600" dirty="0" smtClean="0">
                <a:solidFill>
                  <a:schemeClr val="accent5">
                    <a:lumMod val="75000"/>
                  </a:schemeClr>
                </a:solidFill>
                <a:ea typeface="黑体" panose="02010609060101010101" pitchFamily="49" charset="-122"/>
              </a:rPr>
              <a:t>的人口、</a:t>
            </a:r>
            <a:r>
              <a:rPr lang="en-US" altLang="zh-CN" sz="1600" dirty="0" smtClean="0">
                <a:solidFill>
                  <a:schemeClr val="accent5">
                    <a:lumMod val="75000"/>
                  </a:schemeClr>
                </a:solidFill>
                <a:ea typeface="黑体" panose="02010609060101010101" pitchFamily="49" charset="-122"/>
              </a:rPr>
              <a:t>36%</a:t>
            </a:r>
            <a:r>
              <a:rPr lang="zh-CN" altLang="en-US" sz="1600" dirty="0" smtClean="0">
                <a:solidFill>
                  <a:schemeClr val="accent5">
                    <a:lumMod val="75000"/>
                  </a:schemeClr>
                </a:solidFill>
                <a:ea typeface="黑体" panose="02010609060101010101" pitchFamily="49" charset="-122"/>
              </a:rPr>
              <a:t>的国土面积、</a:t>
            </a:r>
            <a:r>
              <a:rPr lang="en-US" altLang="zh-CN" sz="1600" dirty="0" smtClean="0">
                <a:solidFill>
                  <a:schemeClr val="accent5">
                    <a:lumMod val="75000"/>
                  </a:schemeClr>
                </a:solidFill>
                <a:ea typeface="黑体" panose="02010609060101010101" pitchFamily="49" charset="-122"/>
              </a:rPr>
              <a:t>35%</a:t>
            </a:r>
            <a:r>
              <a:rPr lang="zh-CN" altLang="en-US" sz="1600" dirty="0" smtClean="0">
                <a:solidFill>
                  <a:schemeClr val="accent5">
                    <a:lumMod val="75000"/>
                  </a:schemeClr>
                </a:solidFill>
                <a:ea typeface="黑体" panose="02010609060101010101" pitchFamily="49" charset="-122"/>
              </a:rPr>
              <a:t>的耕地、</a:t>
            </a:r>
            <a:r>
              <a:rPr lang="en-US" altLang="zh-CN" sz="1600" dirty="0" smtClean="0">
                <a:solidFill>
                  <a:schemeClr val="accent5">
                    <a:lumMod val="75000"/>
                  </a:schemeClr>
                </a:solidFill>
                <a:ea typeface="黑体" panose="02010609060101010101" pitchFamily="49" charset="-122"/>
              </a:rPr>
              <a:t>55%</a:t>
            </a:r>
            <a:r>
              <a:rPr lang="zh-CN" altLang="en-US" sz="1600" dirty="0" smtClean="0">
                <a:solidFill>
                  <a:schemeClr val="accent5">
                    <a:lumMod val="75000"/>
                  </a:schemeClr>
                </a:solidFill>
                <a:ea typeface="黑体" panose="02010609060101010101" pitchFamily="49" charset="-122"/>
              </a:rPr>
              <a:t>的</a:t>
            </a:r>
            <a:r>
              <a:rPr lang="en-US" altLang="zh-CN" sz="1600" dirty="0" smtClean="0">
                <a:solidFill>
                  <a:schemeClr val="accent5">
                    <a:lumMod val="75000"/>
                  </a:schemeClr>
                </a:solidFill>
                <a:ea typeface="黑体" panose="02010609060101010101" pitchFamily="49" charset="-122"/>
              </a:rPr>
              <a:t>GDP</a:t>
            </a:r>
            <a:r>
              <a:rPr lang="zh-CN" altLang="en-US" sz="1600" dirty="0" smtClean="0">
                <a:solidFill>
                  <a:schemeClr val="accent5">
                    <a:lumMod val="75000"/>
                  </a:schemeClr>
                </a:solidFill>
                <a:ea typeface="黑体" panose="02010609060101010101" pitchFamily="49" charset="-122"/>
              </a:rPr>
              <a:t>，拥有</a:t>
            </a:r>
            <a:r>
              <a:rPr lang="en-US" altLang="zh-CN" sz="1600" dirty="0" smtClean="0">
                <a:solidFill>
                  <a:schemeClr val="accent5">
                    <a:lumMod val="75000"/>
                  </a:schemeClr>
                </a:solidFill>
                <a:ea typeface="黑体" panose="02010609060101010101" pitchFamily="49" charset="-122"/>
              </a:rPr>
              <a:t>81%</a:t>
            </a:r>
            <a:r>
              <a:rPr lang="zh-CN" altLang="en-US" sz="1600" dirty="0" smtClean="0">
                <a:solidFill>
                  <a:schemeClr val="accent5">
                    <a:lumMod val="75000"/>
                  </a:schemeClr>
                </a:solidFill>
                <a:ea typeface="黑体" panose="02010609060101010101" pitchFamily="49" charset="-122"/>
              </a:rPr>
              <a:t>的水资源。南方地区人均水资源量是北方地区的</a:t>
            </a:r>
            <a:r>
              <a:rPr lang="en-US" altLang="zh-CN" sz="1600" dirty="0" smtClean="0">
                <a:solidFill>
                  <a:schemeClr val="accent5">
                    <a:lumMod val="75000"/>
                  </a:schemeClr>
                </a:solidFill>
                <a:ea typeface="黑体" panose="02010609060101010101" pitchFamily="49" charset="-122"/>
              </a:rPr>
              <a:t>3</a:t>
            </a:r>
            <a:r>
              <a:rPr lang="zh-CN" altLang="en-US" sz="1600" dirty="0" smtClean="0">
                <a:solidFill>
                  <a:schemeClr val="accent5">
                    <a:lumMod val="75000"/>
                  </a:schemeClr>
                </a:solidFill>
                <a:ea typeface="黑体" panose="02010609060101010101" pitchFamily="49" charset="-122"/>
              </a:rPr>
              <a:t>倍多。</a:t>
            </a:r>
          </a:p>
          <a:p>
            <a:pPr eaLnBrk="0" hangingPunct="0">
              <a:lnSpc>
                <a:spcPct val="150000"/>
              </a:lnSpc>
              <a:spcBef>
                <a:spcPts val="600"/>
              </a:spcBef>
              <a:buSzPct val="100000"/>
            </a:pPr>
            <a:endParaRPr lang="zh-CN" altLang="en-US" sz="1600" dirty="0" smtClean="0">
              <a:solidFill>
                <a:schemeClr val="accent2">
                  <a:lumMod val="75000"/>
                </a:schemeClr>
              </a:solidFill>
              <a:ea typeface="黑体" panose="02010609060101010101" pitchFamily="49" charset="-122"/>
            </a:endParaRPr>
          </a:p>
          <a:p>
            <a:pPr eaLnBrk="0" hangingPunct="0">
              <a:lnSpc>
                <a:spcPct val="150000"/>
              </a:lnSpc>
              <a:spcBef>
                <a:spcPts val="600"/>
              </a:spcBef>
              <a:buSzPct val="100000"/>
            </a:pPr>
            <a:endParaRPr sz="1600" dirty="0">
              <a:ea typeface="黑体" panose="02010609060101010101" pitchFamily="49" charset="-122"/>
            </a:endParaRPr>
          </a:p>
          <a:p>
            <a:pPr algn="just" eaLnBrk="0" hangingPunct="0">
              <a:lnSpc>
                <a:spcPct val="150000"/>
              </a:lnSpc>
              <a:spcBef>
                <a:spcPts val="600"/>
              </a:spcBef>
              <a:buSzPct val="100000"/>
              <a:buFont typeface="Wingdings" panose="05000000000000000000" charset="0"/>
            </a:pPr>
            <a:endParaRPr lang="zh-CN" altLang="en-US" sz="2400" b="1" dirty="0">
              <a:solidFill>
                <a:schemeClr val="accent1">
                  <a:lumMod val="60000"/>
                  <a:lumOff val="40000"/>
                </a:schemeClr>
              </a:solidFill>
              <a:latin typeface="黑体" panose="02010609060101010101" pitchFamily="49" charset="-122"/>
              <a:ea typeface="黑体" panose="02010609060101010101" pitchFamily="49"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24649"/>
    </mc:Choice>
    <mc:Fallback xmlns="">
      <p:transition spd="slow" advTm="24649"/>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normAutofit fontScale="97500"/>
          </a:bodyPr>
          <a:lstStyle/>
          <a:p>
            <a:r>
              <a:rPr lang="zh-CN" altLang="en-US" dirty="0">
                <a:sym typeface="+mn-ea"/>
              </a:rPr>
              <a:t>节水的重要意义</a:t>
            </a:r>
            <a:endParaRPr lang="zh-CN" altLang="en-US" dirty="0"/>
          </a:p>
        </p:txBody>
      </p:sp>
      <p:sp>
        <p:nvSpPr>
          <p:cNvPr id="3" name="矩形 2"/>
          <p:cNvSpPr/>
          <p:nvPr/>
        </p:nvSpPr>
        <p:spPr>
          <a:xfrm>
            <a:off x="285115" y="984250"/>
            <a:ext cx="8210550" cy="765175"/>
          </a:xfrm>
          <a:prstGeom prst="rect">
            <a:avLst/>
          </a:prstGeom>
          <a:noFill/>
          <a:ln w="9525">
            <a:noFill/>
          </a:ln>
        </p:spPr>
        <p:txBody>
          <a:bodyPr anchor="ctr"/>
          <a:lstStyle/>
          <a:p>
            <a:pPr eaLnBrk="0" hangingPunct="0">
              <a:lnSpc>
                <a:spcPct val="110000"/>
              </a:lnSpc>
              <a:buSzPct val="100000"/>
            </a:pPr>
            <a:r>
              <a:rPr lang="zh-CN" altLang="en-US" sz="2400" b="1" dirty="0">
                <a:solidFill>
                  <a:srgbClr val="C00000"/>
                </a:solidFill>
                <a:latin typeface="黑体" panose="02010609060101010101" pitchFamily="49" charset="-122"/>
                <a:ea typeface="黑体" panose="02010609060101010101" pitchFamily="49" charset="-122"/>
                <a:sym typeface="黑体" panose="02010609060101010101" pitchFamily="49" charset="-122"/>
              </a:rPr>
              <a:t>（一）节水是保障我国水安全的必然选择</a:t>
            </a:r>
          </a:p>
        </p:txBody>
      </p:sp>
      <p:sp>
        <p:nvSpPr>
          <p:cNvPr id="4" name="文本框 1"/>
          <p:cNvSpPr txBox="1"/>
          <p:nvPr/>
        </p:nvSpPr>
        <p:spPr>
          <a:xfrm>
            <a:off x="1247140" y="3439160"/>
            <a:ext cx="1946910" cy="891540"/>
          </a:xfrm>
          <a:prstGeom prst="rect">
            <a:avLst/>
          </a:prstGeom>
          <a:noFill/>
        </p:spPr>
        <p:txBody>
          <a:bodyPr wrap="square" rtlCol="0">
            <a:spAutoFit/>
          </a:bodyPr>
          <a:lstStyle/>
          <a:p>
            <a:pPr algn="ctr"/>
            <a:r>
              <a:rPr lang="zh-CN" altLang="en-US" sz="2600" b="1" dirty="0">
                <a:solidFill>
                  <a:schemeClr val="accent5">
                    <a:lumMod val="75000"/>
                  </a:schemeClr>
                </a:solidFill>
                <a:sym typeface="+mn-ea"/>
              </a:rPr>
              <a:t>新三大</a:t>
            </a:r>
          </a:p>
          <a:p>
            <a:pPr algn="ctr"/>
            <a:r>
              <a:rPr lang="zh-CN" altLang="en-US" sz="2600" b="1" dirty="0">
                <a:solidFill>
                  <a:schemeClr val="accent5">
                    <a:lumMod val="75000"/>
                  </a:schemeClr>
                </a:solidFill>
                <a:sym typeface="+mn-ea"/>
              </a:rPr>
              <a:t>水问题</a:t>
            </a:r>
            <a:endParaRPr lang="zh-CN" altLang="en-US" sz="2600" b="1" dirty="0">
              <a:solidFill>
                <a:schemeClr val="accent5">
                  <a:lumMod val="75000"/>
                </a:schemeClr>
              </a:solidFill>
            </a:endParaRPr>
          </a:p>
        </p:txBody>
      </p:sp>
      <p:sp>
        <p:nvSpPr>
          <p:cNvPr id="5" name="左大括号 4"/>
          <p:cNvSpPr/>
          <p:nvPr/>
        </p:nvSpPr>
        <p:spPr>
          <a:xfrm>
            <a:off x="3331210" y="2929255"/>
            <a:ext cx="459740" cy="1910715"/>
          </a:xfrm>
          <a:prstGeom prst="leftBrace">
            <a:avLst>
              <a:gd name="adj1" fmla="val 25706"/>
              <a:gd name="adj2" fmla="val 50000"/>
            </a:avLst>
          </a:prstGeom>
          <a:ln w="254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600" dirty="0">
              <a:solidFill>
                <a:srgbClr val="FFFF00"/>
              </a:solidFill>
            </a:endParaRPr>
          </a:p>
        </p:txBody>
      </p:sp>
      <p:sp>
        <p:nvSpPr>
          <p:cNvPr id="6" name="文本框 6"/>
          <p:cNvSpPr txBox="1"/>
          <p:nvPr/>
        </p:nvSpPr>
        <p:spPr>
          <a:xfrm>
            <a:off x="4005580" y="2528570"/>
            <a:ext cx="3445510" cy="2374433"/>
          </a:xfrm>
          <a:prstGeom prst="rect">
            <a:avLst/>
          </a:prstGeom>
          <a:noFill/>
        </p:spPr>
        <p:txBody>
          <a:bodyPr wrap="square" rtlCol="0">
            <a:spAutoFit/>
          </a:bodyPr>
          <a:lstStyle/>
          <a:p>
            <a:pPr>
              <a:lnSpc>
                <a:spcPct val="200000"/>
              </a:lnSpc>
            </a:pPr>
            <a:r>
              <a:rPr lang="zh-CN" altLang="en-US" sz="2600" b="1" dirty="0">
                <a:solidFill>
                  <a:schemeClr val="accent5">
                    <a:lumMod val="75000"/>
                  </a:schemeClr>
                </a:solidFill>
              </a:rPr>
              <a:t>水资源短缺</a:t>
            </a:r>
          </a:p>
          <a:p>
            <a:pPr>
              <a:lnSpc>
                <a:spcPct val="200000"/>
              </a:lnSpc>
            </a:pPr>
            <a:r>
              <a:rPr lang="zh-CN" altLang="en-US" sz="2600" b="1" dirty="0">
                <a:solidFill>
                  <a:schemeClr val="accent5">
                    <a:lumMod val="75000"/>
                  </a:schemeClr>
                </a:solidFill>
              </a:rPr>
              <a:t>水生态损害</a:t>
            </a:r>
          </a:p>
          <a:p>
            <a:pPr>
              <a:lnSpc>
                <a:spcPct val="200000"/>
              </a:lnSpc>
            </a:pPr>
            <a:r>
              <a:rPr lang="zh-CN" altLang="en-US" sz="2600" b="1" dirty="0">
                <a:solidFill>
                  <a:schemeClr val="accent5">
                    <a:lumMod val="75000"/>
                  </a:schemeClr>
                </a:solidFill>
              </a:rPr>
              <a:t>水环境污染</a:t>
            </a:r>
          </a:p>
        </p:txBody>
      </p:sp>
      <p:grpSp>
        <p:nvGrpSpPr>
          <p:cNvPr id="7" name="组合 6"/>
          <p:cNvGrpSpPr/>
          <p:nvPr/>
        </p:nvGrpSpPr>
        <p:grpSpPr>
          <a:xfrm>
            <a:off x="7075804" y="2202814"/>
            <a:ext cx="4272915" cy="3689985"/>
            <a:chOff x="8032" y="3784"/>
            <a:chExt cx="5752" cy="5034"/>
          </a:xfrm>
        </p:grpSpPr>
        <p:grpSp>
          <p:nvGrpSpPr>
            <p:cNvPr id="8" name="组合 7"/>
            <p:cNvGrpSpPr/>
            <p:nvPr/>
          </p:nvGrpSpPr>
          <p:grpSpPr>
            <a:xfrm>
              <a:off x="8092" y="3784"/>
              <a:ext cx="5692" cy="5034"/>
              <a:chOff x="1637" y="3220"/>
              <a:chExt cx="7222" cy="6368"/>
            </a:xfrm>
          </p:grpSpPr>
          <p:pic>
            <p:nvPicPr>
              <p:cNvPr id="18" name="图片 17" descr="图片1"/>
              <p:cNvPicPr>
                <a:picLocks noChangeAspect="1"/>
              </p:cNvPicPr>
              <p:nvPr/>
            </p:nvPicPr>
            <p:blipFill>
              <a:blip r:embed="rId3"/>
              <a:stretch>
                <a:fillRect/>
              </a:stretch>
            </p:blipFill>
            <p:spPr>
              <a:xfrm>
                <a:off x="1637" y="3220"/>
                <a:ext cx="7222" cy="6368"/>
              </a:xfrm>
              <a:prstGeom prst="rect">
                <a:avLst/>
              </a:prstGeom>
            </p:spPr>
          </p:pic>
          <p:sp>
            <p:nvSpPr>
              <p:cNvPr id="19" name="文本框 2"/>
              <p:cNvSpPr txBox="1"/>
              <p:nvPr/>
            </p:nvSpPr>
            <p:spPr>
              <a:xfrm>
                <a:off x="4554" y="7771"/>
                <a:ext cx="1412" cy="789"/>
              </a:xfrm>
              <a:prstGeom prst="rect">
                <a:avLst/>
              </a:prstGeom>
              <a:noFill/>
            </p:spPr>
            <p:txBody>
              <a:bodyPr wrap="square" rtlCol="0">
                <a:spAutoFit/>
              </a:bodyPr>
              <a:lstStyle/>
              <a:p>
                <a:pPr algn="ctr"/>
                <a:r>
                  <a:rPr lang="zh-CN" altLang="en-US" sz="2000" b="1">
                    <a:solidFill>
                      <a:schemeClr val="bg1"/>
                    </a:solidFill>
                    <a:sym typeface="+mn-ea"/>
                  </a:rPr>
                  <a:t>节</a:t>
                </a:r>
                <a:r>
                  <a:rPr lang="zh-CN" altLang="en-US" sz="2000" b="1">
                    <a:solidFill>
                      <a:schemeClr val="bg1"/>
                    </a:solidFill>
                  </a:rPr>
                  <a:t>水</a:t>
                </a:r>
                <a:endParaRPr lang="zh-CN" altLang="en-US" sz="2000" b="1">
                  <a:solidFill>
                    <a:schemeClr val="bg1"/>
                  </a:solidFill>
                  <a:sym typeface="+mn-ea"/>
                </a:endParaRPr>
              </a:p>
            </p:txBody>
          </p:sp>
        </p:grpSp>
        <p:grpSp>
          <p:nvGrpSpPr>
            <p:cNvPr id="9" name="组合 8"/>
            <p:cNvGrpSpPr/>
            <p:nvPr/>
          </p:nvGrpSpPr>
          <p:grpSpPr>
            <a:xfrm>
              <a:off x="10220" y="3908"/>
              <a:ext cx="1380" cy="1193"/>
              <a:chOff x="9677" y="4140"/>
              <a:chExt cx="1380" cy="1193"/>
            </a:xfrm>
          </p:grpSpPr>
          <p:sp>
            <p:nvSpPr>
              <p:cNvPr id="16" name="椭圆 15"/>
              <p:cNvSpPr/>
              <p:nvPr/>
            </p:nvSpPr>
            <p:spPr>
              <a:xfrm>
                <a:off x="9718" y="4140"/>
                <a:ext cx="1298" cy="1193"/>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17" name="文本框 4"/>
              <p:cNvSpPr txBox="1"/>
              <p:nvPr/>
            </p:nvSpPr>
            <p:spPr>
              <a:xfrm>
                <a:off x="9677" y="4331"/>
                <a:ext cx="1380" cy="882"/>
              </a:xfrm>
              <a:prstGeom prst="rect">
                <a:avLst/>
              </a:prstGeom>
              <a:noFill/>
            </p:spPr>
            <p:txBody>
              <a:bodyPr wrap="square" rtlCol="0">
                <a:spAutoFit/>
              </a:bodyPr>
              <a:lstStyle/>
              <a:p>
                <a:pPr algn="ctr"/>
                <a:r>
                  <a:rPr lang="zh-CN" altLang="en-US" sz="1200" b="1" dirty="0">
                    <a:solidFill>
                      <a:schemeClr val="bg1"/>
                    </a:solidFill>
                    <a:sym typeface="+mn-ea"/>
                  </a:rPr>
                  <a:t>节水从源头</a:t>
                </a:r>
              </a:p>
              <a:p>
                <a:pPr algn="ctr"/>
                <a:r>
                  <a:rPr lang="zh-CN" altLang="en-US" sz="1200" b="1" dirty="0">
                    <a:solidFill>
                      <a:schemeClr val="bg1"/>
                    </a:solidFill>
                    <a:sym typeface="+mn-ea"/>
                  </a:rPr>
                  <a:t>减轻水资源短缺压力</a:t>
                </a:r>
              </a:p>
            </p:txBody>
          </p:sp>
        </p:grpSp>
        <p:grpSp>
          <p:nvGrpSpPr>
            <p:cNvPr id="10" name="组合 9"/>
            <p:cNvGrpSpPr/>
            <p:nvPr/>
          </p:nvGrpSpPr>
          <p:grpSpPr>
            <a:xfrm>
              <a:off x="12404" y="6036"/>
              <a:ext cx="1380" cy="1193"/>
              <a:chOff x="9677" y="4140"/>
              <a:chExt cx="1380" cy="1193"/>
            </a:xfrm>
          </p:grpSpPr>
          <p:sp>
            <p:nvSpPr>
              <p:cNvPr id="14" name="椭圆 13"/>
              <p:cNvSpPr/>
              <p:nvPr/>
            </p:nvSpPr>
            <p:spPr>
              <a:xfrm>
                <a:off x="9718" y="4140"/>
                <a:ext cx="1298" cy="1193"/>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rgbClr val="FFFF00"/>
                  </a:solidFill>
                </a:endParaRPr>
              </a:p>
            </p:txBody>
          </p:sp>
          <p:sp>
            <p:nvSpPr>
              <p:cNvPr id="15" name="文本框 8"/>
              <p:cNvSpPr txBox="1"/>
              <p:nvPr/>
            </p:nvSpPr>
            <p:spPr>
              <a:xfrm>
                <a:off x="9677" y="4439"/>
                <a:ext cx="1380" cy="630"/>
              </a:xfrm>
              <a:prstGeom prst="rect">
                <a:avLst/>
              </a:prstGeom>
              <a:noFill/>
            </p:spPr>
            <p:txBody>
              <a:bodyPr wrap="square" rtlCol="0">
                <a:spAutoFit/>
              </a:bodyPr>
              <a:lstStyle/>
              <a:p>
                <a:pPr algn="ctr"/>
                <a:r>
                  <a:rPr lang="zh-CN" altLang="en-US" sz="1200" b="1" dirty="0">
                    <a:solidFill>
                      <a:schemeClr val="bg1"/>
                    </a:solidFill>
                    <a:sym typeface="+mn-ea"/>
                  </a:rPr>
                  <a:t>节水可以减少污水排放</a:t>
                </a:r>
              </a:p>
            </p:txBody>
          </p:sp>
        </p:grpSp>
        <p:grpSp>
          <p:nvGrpSpPr>
            <p:cNvPr id="11" name="组合 10"/>
            <p:cNvGrpSpPr/>
            <p:nvPr/>
          </p:nvGrpSpPr>
          <p:grpSpPr>
            <a:xfrm>
              <a:off x="8032" y="6036"/>
              <a:ext cx="1500" cy="1193"/>
              <a:chOff x="9617" y="4140"/>
              <a:chExt cx="1500" cy="1193"/>
            </a:xfrm>
          </p:grpSpPr>
          <p:sp>
            <p:nvSpPr>
              <p:cNvPr id="12" name="椭圆 11"/>
              <p:cNvSpPr/>
              <p:nvPr/>
            </p:nvSpPr>
            <p:spPr>
              <a:xfrm>
                <a:off x="9718" y="4140"/>
                <a:ext cx="1298" cy="1193"/>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13" name="文本框 13"/>
              <p:cNvSpPr txBox="1"/>
              <p:nvPr/>
            </p:nvSpPr>
            <p:spPr>
              <a:xfrm>
                <a:off x="9617" y="4389"/>
                <a:ext cx="1500" cy="882"/>
              </a:xfrm>
              <a:prstGeom prst="rect">
                <a:avLst/>
              </a:prstGeom>
              <a:noFill/>
            </p:spPr>
            <p:txBody>
              <a:bodyPr wrap="square" rtlCol="0">
                <a:spAutoFit/>
              </a:bodyPr>
              <a:lstStyle/>
              <a:p>
                <a:pPr algn="ctr"/>
                <a:r>
                  <a:rPr lang="zh-CN" altLang="en-US" sz="1200" b="1" dirty="0" smtClean="0">
                    <a:solidFill>
                      <a:schemeClr val="bg1"/>
                    </a:solidFill>
                    <a:sym typeface="+mn-ea"/>
                  </a:rPr>
                  <a:t>节水可以阻止水生态水环境持续恶化</a:t>
                </a:r>
                <a:endParaRPr lang="zh-CN" altLang="en-US" sz="1200" b="1" dirty="0">
                  <a:solidFill>
                    <a:schemeClr val="bg1"/>
                  </a:solidFill>
                  <a:sym typeface="+mn-ea"/>
                </a:endParaRPr>
              </a:p>
            </p:txBody>
          </p:sp>
        </p:grpSp>
      </p:grpSp>
      <p:cxnSp>
        <p:nvCxnSpPr>
          <p:cNvPr id="20" name="直接连接符 19"/>
          <p:cNvCxnSpPr/>
          <p:nvPr/>
        </p:nvCxnSpPr>
        <p:spPr>
          <a:xfrm>
            <a:off x="24466" y="1673367"/>
            <a:ext cx="6028354" cy="0"/>
          </a:xfrm>
          <a:prstGeom prst="line">
            <a:avLst/>
          </a:prstGeom>
        </p:spPr>
        <p:style>
          <a:lnRef idx="1">
            <a:schemeClr val="accent3"/>
          </a:lnRef>
          <a:fillRef idx="0">
            <a:schemeClr val="accent3"/>
          </a:fillRef>
          <a:effectRef idx="0">
            <a:schemeClr val="accent3"/>
          </a:effectRef>
          <a:fontRef idx="minor">
            <a:schemeClr val="tx1"/>
          </a:fontRef>
        </p:style>
      </p:cxnSp>
      <p:sp>
        <p:nvSpPr>
          <p:cNvPr id="21" name="矩形 20"/>
          <p:cNvSpPr/>
          <p:nvPr/>
        </p:nvSpPr>
        <p:spPr>
          <a:xfrm>
            <a:off x="1463040" y="1842254"/>
            <a:ext cx="3271520" cy="646331"/>
          </a:xfrm>
          <a:prstGeom prst="rect">
            <a:avLst/>
          </a:prstGeom>
        </p:spPr>
        <p:txBody>
          <a:bodyPr wrap="square">
            <a:spAutoFit/>
          </a:bodyPr>
          <a:lstStyle/>
          <a:p>
            <a:pPr eaLnBrk="0" hangingPunct="0">
              <a:lnSpc>
                <a:spcPct val="150000"/>
              </a:lnSpc>
              <a:spcBef>
                <a:spcPts val="600"/>
              </a:spcBef>
              <a:buClr>
                <a:srgbClr val="F43308"/>
              </a:buClr>
              <a:buSzPct val="100000"/>
            </a:pPr>
            <a:r>
              <a:rPr lang="en-US" b="1" dirty="0" smtClean="0">
                <a:solidFill>
                  <a:schemeClr val="accent5">
                    <a:lumMod val="75000"/>
                  </a:schemeClr>
                </a:solidFill>
                <a:ea typeface="黑体" panose="02010609060101010101" pitchFamily="49" charset="-122"/>
              </a:rPr>
              <a:t> </a:t>
            </a:r>
            <a:r>
              <a:rPr lang="en-US" sz="2400" b="1" dirty="0" smtClean="0">
                <a:solidFill>
                  <a:schemeClr val="accent5">
                    <a:lumMod val="75000"/>
                  </a:schemeClr>
                </a:solidFill>
                <a:ea typeface="黑体" panose="02010609060101010101" pitchFamily="49" charset="-122"/>
              </a:rPr>
              <a:t>2.  </a:t>
            </a:r>
            <a:r>
              <a:rPr lang="zh-CN" altLang="en-US" sz="2400" b="1" dirty="0" smtClean="0">
                <a:solidFill>
                  <a:schemeClr val="accent5">
                    <a:lumMod val="75000"/>
                  </a:schemeClr>
                </a:solidFill>
                <a:ea typeface="黑体" panose="02010609060101010101" pitchFamily="49" charset="-122"/>
              </a:rPr>
              <a:t>新三大水问题</a:t>
            </a:r>
          </a:p>
        </p:txBody>
      </p:sp>
    </p:spTree>
  </p:cSld>
  <p:clrMapOvr>
    <a:masterClrMapping/>
  </p:clrMapOvr>
  <mc:AlternateContent xmlns:mc="http://schemas.openxmlformats.org/markup-compatibility/2006" xmlns:p14="http://schemas.microsoft.com/office/powerpoint/2010/main">
    <mc:Choice Requires="p14">
      <p:transition spd="slow" p14:dur="2000" advTm="24649"/>
    </mc:Choice>
    <mc:Fallback xmlns="">
      <p:transition spd="slow" advTm="24649"/>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normAutofit fontScale="97500"/>
          </a:bodyPr>
          <a:lstStyle/>
          <a:p>
            <a:r>
              <a:rPr lang="zh-CN" altLang="en-US" dirty="0">
                <a:sym typeface="+mn-ea"/>
              </a:rPr>
              <a:t>节水的重要意义</a:t>
            </a:r>
            <a:endParaRPr lang="zh-CN" altLang="en-US" dirty="0"/>
          </a:p>
        </p:txBody>
      </p:sp>
      <p:sp>
        <p:nvSpPr>
          <p:cNvPr id="3" name="矩形 2"/>
          <p:cNvSpPr/>
          <p:nvPr/>
        </p:nvSpPr>
        <p:spPr>
          <a:xfrm>
            <a:off x="285115" y="984250"/>
            <a:ext cx="8210550" cy="765175"/>
          </a:xfrm>
          <a:prstGeom prst="rect">
            <a:avLst/>
          </a:prstGeom>
          <a:noFill/>
          <a:ln w="9525">
            <a:noFill/>
          </a:ln>
        </p:spPr>
        <p:txBody>
          <a:bodyPr anchor="ctr"/>
          <a:lstStyle/>
          <a:p>
            <a:pPr eaLnBrk="0" hangingPunct="0">
              <a:lnSpc>
                <a:spcPct val="110000"/>
              </a:lnSpc>
              <a:buSzPct val="100000"/>
            </a:pPr>
            <a:r>
              <a:rPr lang="zh-CN" altLang="en-US" sz="2400" b="1" dirty="0" smtClean="0">
                <a:solidFill>
                  <a:srgbClr val="C00000"/>
                </a:solidFill>
                <a:latin typeface="黑体" panose="02010609060101010101" pitchFamily="49" charset="-122"/>
                <a:ea typeface="黑体" panose="02010609060101010101" pitchFamily="49" charset="-122"/>
                <a:sym typeface="黑体" panose="02010609060101010101" pitchFamily="49" charset="-122"/>
              </a:rPr>
              <a:t>（一）节水是保障我国水安全的必然选择</a:t>
            </a:r>
            <a:endParaRPr lang="zh-CN" altLang="en-US" sz="2400" b="1" dirty="0">
              <a:solidFill>
                <a:srgbClr val="C00000"/>
              </a:solidFill>
              <a:latin typeface="黑体" panose="02010609060101010101" pitchFamily="49" charset="-122"/>
              <a:ea typeface="黑体" panose="02010609060101010101" pitchFamily="49" charset="-122"/>
              <a:sym typeface="黑体" panose="02010609060101010101" pitchFamily="49" charset="-122"/>
            </a:endParaRPr>
          </a:p>
        </p:txBody>
      </p:sp>
      <p:cxnSp>
        <p:nvCxnSpPr>
          <p:cNvPr id="4" name="直接连接符 3"/>
          <p:cNvCxnSpPr/>
          <p:nvPr/>
        </p:nvCxnSpPr>
        <p:spPr>
          <a:xfrm>
            <a:off x="219411" y="1673367"/>
            <a:ext cx="8276254" cy="0"/>
          </a:xfrm>
          <a:prstGeom prst="line">
            <a:avLst/>
          </a:prstGeom>
        </p:spPr>
        <p:style>
          <a:lnRef idx="1">
            <a:schemeClr val="accent3"/>
          </a:lnRef>
          <a:fillRef idx="0">
            <a:schemeClr val="accent3"/>
          </a:fillRef>
          <a:effectRef idx="0">
            <a:schemeClr val="accent3"/>
          </a:effectRef>
          <a:fontRef idx="minor">
            <a:schemeClr val="tx1"/>
          </a:fontRef>
        </p:style>
      </p:cxnSp>
      <p:sp>
        <p:nvSpPr>
          <p:cNvPr id="8" name="矩形 7"/>
          <p:cNvSpPr/>
          <p:nvPr/>
        </p:nvSpPr>
        <p:spPr>
          <a:xfrm>
            <a:off x="636270" y="2110740"/>
            <a:ext cx="10728960" cy="4984750"/>
          </a:xfrm>
          <a:prstGeom prst="rect">
            <a:avLst/>
          </a:prstGeom>
          <a:noFill/>
          <a:ln w="9525">
            <a:noFill/>
          </a:ln>
        </p:spPr>
        <p:txBody>
          <a:bodyPr wrap="square">
            <a:spAutoFit/>
          </a:bodyPr>
          <a:lstStyle/>
          <a:p>
            <a:pPr eaLnBrk="0" fontAlgn="auto" hangingPunct="0">
              <a:lnSpc>
                <a:spcPct val="200000"/>
              </a:lnSpc>
              <a:spcBef>
                <a:spcPts val="600"/>
              </a:spcBef>
              <a:buClr>
                <a:srgbClr val="F43308"/>
              </a:buClr>
              <a:buSzPct val="100000"/>
            </a:pPr>
            <a:r>
              <a:rPr sz="2000" b="1" dirty="0" smtClean="0">
                <a:ea typeface="黑体" panose="02010609060101010101" pitchFamily="49" charset="-122"/>
              </a:rPr>
              <a:t>       </a:t>
            </a:r>
            <a:r>
              <a:rPr lang="en-US" sz="2000" b="1" dirty="0" smtClean="0">
                <a:ea typeface="黑体" panose="02010609060101010101" pitchFamily="49" charset="-122"/>
              </a:rPr>
              <a:t>  </a:t>
            </a:r>
            <a:r>
              <a:rPr lang="zh-CN" altLang="en-US" sz="2000" b="1" dirty="0" smtClean="0">
                <a:solidFill>
                  <a:schemeClr val="accent5">
                    <a:lumMod val="75000"/>
                  </a:schemeClr>
                </a:solidFill>
                <a:ea typeface="黑体" panose="02010609060101010101" pitchFamily="49" charset="-122"/>
              </a:rPr>
              <a:t>习近平总书记深刻指出，应对水危机、保障水安全，必须坚持“节水优先、空间均衡、系统治理、两手发力”的思路。当前的关键环节是节水，从观念、意识、措施等各方面都要把节水放在优先位置。要转变治水思路，不能一说加强水利建设就是扩大投资、建坝修库，要从增加供给转向需求管理，从开发建设工程、拓展供水渠道转向侧重于提高用水效率、抑制不合理需求，通过节水加快推进用水方式由粗放向节约集约转变，以水资源可持续利用促进经济社会可持续发展。</a:t>
            </a:r>
          </a:p>
          <a:p>
            <a:pPr eaLnBrk="0" fontAlgn="auto" hangingPunct="0">
              <a:lnSpc>
                <a:spcPct val="200000"/>
              </a:lnSpc>
              <a:spcBef>
                <a:spcPts val="600"/>
              </a:spcBef>
              <a:buSzPct val="100000"/>
            </a:pPr>
            <a:endParaRPr sz="1600" dirty="0">
              <a:ea typeface="黑体" panose="02010609060101010101" pitchFamily="49" charset="-122"/>
            </a:endParaRPr>
          </a:p>
          <a:p>
            <a:pPr algn="just" eaLnBrk="0" hangingPunct="0">
              <a:lnSpc>
                <a:spcPct val="150000"/>
              </a:lnSpc>
              <a:spcBef>
                <a:spcPts val="600"/>
              </a:spcBef>
              <a:buSzPct val="100000"/>
              <a:buFont typeface="Wingdings" panose="05000000000000000000" charset="0"/>
            </a:pPr>
            <a:endParaRPr lang="zh-CN" altLang="en-US" sz="2400" b="1" dirty="0">
              <a:solidFill>
                <a:schemeClr val="accent1">
                  <a:lumMod val="60000"/>
                  <a:lumOff val="40000"/>
                </a:schemeClr>
              </a:solidFill>
              <a:latin typeface="黑体" panose="02010609060101010101" pitchFamily="49" charset="-122"/>
              <a:ea typeface="黑体" panose="02010609060101010101" pitchFamily="49"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24649"/>
    </mc:Choice>
    <mc:Fallback xmlns="">
      <p:transition spd="slow" advTm="24649"/>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normAutofit fontScale="97500"/>
          </a:bodyPr>
          <a:lstStyle/>
          <a:p>
            <a:r>
              <a:rPr lang="zh-CN" altLang="en-US" dirty="0">
                <a:sym typeface="+mn-ea"/>
              </a:rPr>
              <a:t>节水的重要意义</a:t>
            </a:r>
            <a:endParaRPr lang="zh-CN" altLang="en-US" dirty="0"/>
          </a:p>
        </p:txBody>
      </p:sp>
      <p:sp>
        <p:nvSpPr>
          <p:cNvPr id="3" name="矩形 2"/>
          <p:cNvSpPr/>
          <p:nvPr/>
        </p:nvSpPr>
        <p:spPr>
          <a:xfrm>
            <a:off x="285115" y="984250"/>
            <a:ext cx="8210550" cy="765175"/>
          </a:xfrm>
          <a:prstGeom prst="rect">
            <a:avLst/>
          </a:prstGeom>
          <a:noFill/>
          <a:ln w="9525">
            <a:noFill/>
          </a:ln>
        </p:spPr>
        <p:txBody>
          <a:bodyPr anchor="ctr"/>
          <a:lstStyle/>
          <a:p>
            <a:pPr eaLnBrk="0" hangingPunct="0">
              <a:lnSpc>
                <a:spcPct val="110000"/>
              </a:lnSpc>
              <a:buSzPct val="100000"/>
            </a:pPr>
            <a:r>
              <a:rPr lang="zh-CN" altLang="en-US" sz="2400" b="1" dirty="0">
                <a:solidFill>
                  <a:srgbClr val="C00000"/>
                </a:solidFill>
                <a:latin typeface="黑体" panose="02010609060101010101" pitchFamily="49" charset="-122"/>
                <a:ea typeface="黑体" panose="02010609060101010101" pitchFamily="49" charset="-122"/>
                <a:sym typeface="黑体" panose="02010609060101010101" pitchFamily="49" charset="-122"/>
              </a:rPr>
              <a:t>（二）节水是我国建设生态文明、实现绿色发展的内在要求</a:t>
            </a:r>
          </a:p>
        </p:txBody>
      </p:sp>
      <p:cxnSp>
        <p:nvCxnSpPr>
          <p:cNvPr id="4" name="直接连接符 3"/>
          <p:cNvCxnSpPr/>
          <p:nvPr/>
        </p:nvCxnSpPr>
        <p:spPr>
          <a:xfrm>
            <a:off x="219411" y="1673367"/>
            <a:ext cx="8276254" cy="0"/>
          </a:xfrm>
          <a:prstGeom prst="line">
            <a:avLst/>
          </a:prstGeom>
        </p:spPr>
        <p:style>
          <a:lnRef idx="1">
            <a:schemeClr val="accent3"/>
          </a:lnRef>
          <a:fillRef idx="0">
            <a:schemeClr val="accent3"/>
          </a:fillRef>
          <a:effectRef idx="0">
            <a:schemeClr val="accent3"/>
          </a:effectRef>
          <a:fontRef idx="minor">
            <a:schemeClr val="tx1"/>
          </a:fontRef>
        </p:style>
      </p:cxnSp>
      <p:sp>
        <p:nvSpPr>
          <p:cNvPr id="6" name="矩形 5"/>
          <p:cNvSpPr/>
          <p:nvPr/>
        </p:nvSpPr>
        <p:spPr>
          <a:xfrm>
            <a:off x="264160" y="1920240"/>
            <a:ext cx="5537200" cy="1092607"/>
          </a:xfrm>
          <a:prstGeom prst="rect">
            <a:avLst/>
          </a:prstGeom>
          <a:noFill/>
          <a:ln w="9525">
            <a:noFill/>
          </a:ln>
        </p:spPr>
        <p:txBody>
          <a:bodyPr wrap="square">
            <a:spAutoFit/>
          </a:bodyPr>
          <a:lstStyle/>
          <a:p>
            <a:pPr eaLnBrk="0" hangingPunct="0">
              <a:lnSpc>
                <a:spcPct val="150000"/>
              </a:lnSpc>
              <a:spcBef>
                <a:spcPts val="600"/>
              </a:spcBef>
              <a:buClr>
                <a:srgbClr val="F43308"/>
              </a:buClr>
              <a:buSzPct val="100000"/>
            </a:pPr>
            <a:r>
              <a:rPr lang="en-US" sz="2000" b="1" dirty="0" smtClean="0">
                <a:solidFill>
                  <a:schemeClr val="accent5">
                    <a:lumMod val="75000"/>
                  </a:schemeClr>
                </a:solidFill>
                <a:ea typeface="黑体" panose="02010609060101010101" pitchFamily="49" charset="-122"/>
              </a:rPr>
              <a:t>         1.  </a:t>
            </a:r>
            <a:r>
              <a:rPr sz="2000" b="1" dirty="0" smtClean="0">
                <a:solidFill>
                  <a:schemeClr val="accent5">
                    <a:lumMod val="75000"/>
                  </a:schemeClr>
                </a:solidFill>
                <a:ea typeface="黑体" panose="02010609060101010101" pitchFamily="49" charset="-122"/>
              </a:rPr>
              <a:t>节水是水污染防治计划的重要举措</a:t>
            </a:r>
            <a:r>
              <a:rPr sz="2000" b="1" dirty="0" smtClean="0">
                <a:ea typeface="黑体" panose="02010609060101010101" pitchFamily="49" charset="-122"/>
              </a:rPr>
              <a:t>     </a:t>
            </a:r>
            <a:endParaRPr sz="2000" b="1" dirty="0">
              <a:ea typeface="黑体" panose="02010609060101010101" pitchFamily="49" charset="-122"/>
            </a:endParaRPr>
          </a:p>
          <a:p>
            <a:pPr eaLnBrk="0" hangingPunct="0">
              <a:lnSpc>
                <a:spcPct val="150000"/>
              </a:lnSpc>
              <a:spcBef>
                <a:spcPts val="600"/>
              </a:spcBef>
              <a:buClr>
                <a:srgbClr val="F43308"/>
              </a:buClr>
              <a:buSzPct val="100000"/>
            </a:pPr>
            <a:r>
              <a:rPr sz="2000" b="1" dirty="0">
                <a:ea typeface="黑体" panose="02010609060101010101" pitchFamily="49" charset="-122"/>
              </a:rPr>
              <a:t>      </a:t>
            </a:r>
            <a:endParaRPr lang="zh-CN" altLang="en-US" sz="2400" b="1" dirty="0">
              <a:latin typeface="黑体" panose="02010609060101010101" pitchFamily="49" charset="-122"/>
              <a:ea typeface="黑体" panose="02010609060101010101" pitchFamily="49" charset="-122"/>
              <a:sym typeface="Arial" panose="020B0604020202020204" pitchFamily="34" charset="0"/>
            </a:endParaRPr>
          </a:p>
        </p:txBody>
      </p:sp>
      <p:pic>
        <p:nvPicPr>
          <p:cNvPr id="7" name="图片 6"/>
          <p:cNvPicPr>
            <a:picLocks noChangeAspect="1"/>
          </p:cNvPicPr>
          <p:nvPr/>
        </p:nvPicPr>
        <p:blipFill>
          <a:blip r:embed="rId3" cstate="print">
            <a:lum bright="14000" contrast="-40000"/>
          </a:blip>
          <a:srcRect t="12596" b="10189"/>
          <a:stretch>
            <a:fillRect/>
          </a:stretch>
        </p:blipFill>
        <p:spPr>
          <a:xfrm>
            <a:off x="8199438" y="1929128"/>
            <a:ext cx="3118802" cy="4108704"/>
          </a:xfrm>
          <a:prstGeom prst="rect">
            <a:avLst/>
          </a:prstGeom>
          <a:blipFill>
            <a:blip r:embed="rId4">
              <a:lum bright="14000" contrast="-40000"/>
            </a:blip>
            <a:tile tx="0" ty="0" sx="100000" sy="100000" flip="none" algn="tl"/>
          </a:blipFill>
        </p:spPr>
      </p:pic>
      <p:sp>
        <p:nvSpPr>
          <p:cNvPr id="8" name="矩形 7"/>
          <p:cNvSpPr/>
          <p:nvPr/>
        </p:nvSpPr>
        <p:spPr>
          <a:xfrm>
            <a:off x="254000" y="2712720"/>
            <a:ext cx="7411104" cy="3370153"/>
          </a:xfrm>
          <a:prstGeom prst="rect">
            <a:avLst/>
          </a:prstGeom>
          <a:noFill/>
          <a:ln w="9525">
            <a:noFill/>
          </a:ln>
        </p:spPr>
        <p:txBody>
          <a:bodyPr wrap="square">
            <a:spAutoFit/>
          </a:bodyPr>
          <a:lstStyle/>
          <a:p>
            <a:pPr eaLnBrk="0" hangingPunct="0">
              <a:lnSpc>
                <a:spcPct val="150000"/>
              </a:lnSpc>
              <a:spcBef>
                <a:spcPts val="600"/>
              </a:spcBef>
              <a:buClr>
                <a:srgbClr val="F43308"/>
              </a:buClr>
              <a:buSzPct val="100000"/>
            </a:pPr>
            <a:r>
              <a:rPr b="1" dirty="0" smtClean="0">
                <a:solidFill>
                  <a:schemeClr val="accent5">
                    <a:lumMod val="75000"/>
                  </a:schemeClr>
                </a:solidFill>
                <a:ea typeface="黑体" panose="02010609060101010101" pitchFamily="49" charset="-122"/>
              </a:rPr>
              <a:t>      </a:t>
            </a:r>
            <a:r>
              <a:rPr lang="en-US" b="1" dirty="0" smtClean="0">
                <a:solidFill>
                  <a:schemeClr val="accent5">
                    <a:lumMod val="75000"/>
                  </a:schemeClr>
                </a:solidFill>
                <a:ea typeface="黑体" panose="02010609060101010101" pitchFamily="49" charset="-122"/>
              </a:rPr>
              <a:t>    </a:t>
            </a:r>
            <a:r>
              <a:rPr b="1" dirty="0" smtClean="0">
                <a:solidFill>
                  <a:schemeClr val="accent5">
                    <a:lumMod val="75000"/>
                  </a:schemeClr>
                </a:solidFill>
                <a:ea typeface="黑体" panose="02010609060101010101" pitchFamily="49" charset="-122"/>
              </a:rPr>
              <a:t> </a:t>
            </a:r>
            <a:r>
              <a:rPr lang="en-US" b="1" dirty="0">
                <a:solidFill>
                  <a:schemeClr val="accent5">
                    <a:lumMod val="75000"/>
                  </a:schemeClr>
                </a:solidFill>
                <a:ea typeface="黑体" panose="02010609060101010101" pitchFamily="49" charset="-122"/>
              </a:rPr>
              <a:t>——</a:t>
            </a:r>
            <a:r>
              <a:rPr b="1" dirty="0">
                <a:solidFill>
                  <a:schemeClr val="accent5">
                    <a:lumMod val="75000"/>
                  </a:schemeClr>
                </a:solidFill>
                <a:ea typeface="黑体" panose="02010609060101010101" pitchFamily="49" charset="-122"/>
              </a:rPr>
              <a:t>控制用水总量。到2020年，全国用水总量控制在6700亿立方米以内。</a:t>
            </a:r>
          </a:p>
          <a:p>
            <a:pPr eaLnBrk="0" hangingPunct="0">
              <a:lnSpc>
                <a:spcPct val="150000"/>
              </a:lnSpc>
              <a:spcBef>
                <a:spcPts val="600"/>
              </a:spcBef>
              <a:buSzPct val="100000"/>
            </a:pPr>
            <a:r>
              <a:rPr lang="en-US" b="1" dirty="0">
                <a:solidFill>
                  <a:schemeClr val="accent5">
                    <a:lumMod val="75000"/>
                  </a:schemeClr>
                </a:solidFill>
                <a:ea typeface="黑体" panose="02010609060101010101" pitchFamily="49" charset="-122"/>
              </a:rPr>
              <a:t>      </a:t>
            </a:r>
            <a:r>
              <a:rPr lang="en-US" b="1" dirty="0" smtClean="0">
                <a:solidFill>
                  <a:schemeClr val="accent5">
                    <a:lumMod val="75000"/>
                  </a:schemeClr>
                </a:solidFill>
                <a:ea typeface="黑体" panose="02010609060101010101" pitchFamily="49" charset="-122"/>
              </a:rPr>
              <a:t>     </a:t>
            </a:r>
            <a:r>
              <a:rPr lang="en-US" b="1" dirty="0">
                <a:solidFill>
                  <a:schemeClr val="accent5">
                    <a:lumMod val="75000"/>
                  </a:schemeClr>
                </a:solidFill>
                <a:ea typeface="黑体" panose="02010609060101010101" pitchFamily="49" charset="-122"/>
              </a:rPr>
              <a:t>——</a:t>
            </a:r>
            <a:r>
              <a:rPr b="1" dirty="0">
                <a:solidFill>
                  <a:schemeClr val="accent5">
                    <a:lumMod val="75000"/>
                  </a:schemeClr>
                </a:solidFill>
                <a:ea typeface="黑体" panose="02010609060101010101" pitchFamily="49" charset="-122"/>
              </a:rPr>
              <a:t>提高用水效率。到2020年，全国万元国内生产总值用水量、万元工业增加值用水量比2013年分别下降35%、30%以上。</a:t>
            </a:r>
          </a:p>
          <a:p>
            <a:pPr eaLnBrk="0" hangingPunct="0">
              <a:lnSpc>
                <a:spcPct val="150000"/>
              </a:lnSpc>
              <a:spcBef>
                <a:spcPts val="600"/>
              </a:spcBef>
              <a:buSzPct val="100000"/>
            </a:pPr>
            <a:r>
              <a:rPr lang="en-US" b="1" dirty="0">
                <a:solidFill>
                  <a:schemeClr val="accent5">
                    <a:lumMod val="75000"/>
                  </a:schemeClr>
                </a:solidFill>
                <a:ea typeface="黑体" panose="02010609060101010101" pitchFamily="49" charset="-122"/>
              </a:rPr>
              <a:t>      </a:t>
            </a:r>
            <a:r>
              <a:rPr lang="en-US" b="1" dirty="0" smtClean="0">
                <a:solidFill>
                  <a:schemeClr val="accent5">
                    <a:lumMod val="75000"/>
                  </a:schemeClr>
                </a:solidFill>
                <a:ea typeface="黑体" panose="02010609060101010101" pitchFamily="49" charset="-122"/>
              </a:rPr>
              <a:t>     </a:t>
            </a:r>
            <a:r>
              <a:rPr lang="en-US" b="1" dirty="0">
                <a:solidFill>
                  <a:schemeClr val="accent5">
                    <a:lumMod val="75000"/>
                  </a:schemeClr>
                </a:solidFill>
                <a:ea typeface="黑体" panose="02010609060101010101" pitchFamily="49" charset="-122"/>
              </a:rPr>
              <a:t>——</a:t>
            </a:r>
            <a:r>
              <a:rPr b="1" dirty="0" err="1">
                <a:solidFill>
                  <a:schemeClr val="accent5">
                    <a:lumMod val="75000"/>
                  </a:schemeClr>
                </a:solidFill>
                <a:ea typeface="黑体" panose="02010609060101010101" pitchFamily="49" charset="-122"/>
              </a:rPr>
              <a:t>科学保护水资源。完善水资源保护考核评价体系，从严核定水域纳污能力，加强江河湖库水量调度管理，科学确定生态流量</a:t>
            </a:r>
            <a:r>
              <a:rPr b="1" dirty="0">
                <a:solidFill>
                  <a:schemeClr val="accent5">
                    <a:lumMod val="75000"/>
                  </a:schemeClr>
                </a:solidFill>
                <a:ea typeface="黑体" panose="02010609060101010101" pitchFamily="49" charset="-122"/>
              </a:rPr>
              <a:t>。</a:t>
            </a:r>
          </a:p>
          <a:p>
            <a:pPr algn="just" eaLnBrk="0" hangingPunct="0">
              <a:lnSpc>
                <a:spcPct val="150000"/>
              </a:lnSpc>
              <a:spcBef>
                <a:spcPts val="600"/>
              </a:spcBef>
              <a:buSzPct val="100000"/>
              <a:buFont typeface="Wingdings" panose="05000000000000000000" charset="0"/>
            </a:pPr>
            <a:endParaRPr lang="zh-CN" altLang="en-US" sz="2400" b="1" dirty="0">
              <a:solidFill>
                <a:schemeClr val="accent1">
                  <a:lumMod val="60000"/>
                  <a:lumOff val="40000"/>
                </a:schemeClr>
              </a:solidFill>
              <a:latin typeface="黑体" panose="02010609060101010101" pitchFamily="49" charset="-122"/>
              <a:ea typeface="黑体" panose="02010609060101010101" pitchFamily="49"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24649"/>
    </mc:Choice>
    <mc:Fallback xmlns="">
      <p:transition spd="slow" advTm="24649"/>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normAutofit fontScale="97500"/>
          </a:bodyPr>
          <a:lstStyle/>
          <a:p>
            <a:r>
              <a:rPr lang="zh-CN" altLang="en-US" dirty="0">
                <a:sym typeface="+mn-ea"/>
              </a:rPr>
              <a:t>节水的重要意义</a:t>
            </a:r>
            <a:endParaRPr lang="zh-CN" altLang="en-US" dirty="0"/>
          </a:p>
        </p:txBody>
      </p:sp>
      <p:sp>
        <p:nvSpPr>
          <p:cNvPr id="3" name="矩形 2"/>
          <p:cNvSpPr/>
          <p:nvPr/>
        </p:nvSpPr>
        <p:spPr>
          <a:xfrm>
            <a:off x="285115" y="984250"/>
            <a:ext cx="8210550" cy="765175"/>
          </a:xfrm>
          <a:prstGeom prst="rect">
            <a:avLst/>
          </a:prstGeom>
          <a:noFill/>
          <a:ln w="9525">
            <a:noFill/>
          </a:ln>
        </p:spPr>
        <p:txBody>
          <a:bodyPr anchor="ctr"/>
          <a:lstStyle/>
          <a:p>
            <a:pPr eaLnBrk="0" hangingPunct="0">
              <a:lnSpc>
                <a:spcPct val="110000"/>
              </a:lnSpc>
              <a:buSzPct val="100000"/>
            </a:pPr>
            <a:r>
              <a:rPr lang="zh-CN" altLang="en-US" sz="2400" b="1" dirty="0">
                <a:solidFill>
                  <a:srgbClr val="C00000"/>
                </a:solidFill>
                <a:latin typeface="黑体" panose="02010609060101010101" pitchFamily="49" charset="-122"/>
                <a:ea typeface="黑体" panose="02010609060101010101" pitchFamily="49" charset="-122"/>
                <a:sym typeface="黑体" panose="02010609060101010101" pitchFamily="49" charset="-122"/>
              </a:rPr>
              <a:t>（二）节水是我国建设生态文明、实现绿色发展的内在要求</a:t>
            </a:r>
          </a:p>
        </p:txBody>
      </p:sp>
      <p:cxnSp>
        <p:nvCxnSpPr>
          <p:cNvPr id="4" name="直接连接符 3"/>
          <p:cNvCxnSpPr/>
          <p:nvPr/>
        </p:nvCxnSpPr>
        <p:spPr>
          <a:xfrm>
            <a:off x="219411" y="1673367"/>
            <a:ext cx="8276254" cy="0"/>
          </a:xfrm>
          <a:prstGeom prst="line">
            <a:avLst/>
          </a:prstGeom>
        </p:spPr>
        <p:style>
          <a:lnRef idx="1">
            <a:schemeClr val="accent3"/>
          </a:lnRef>
          <a:fillRef idx="0">
            <a:schemeClr val="accent3"/>
          </a:fillRef>
          <a:effectRef idx="0">
            <a:schemeClr val="accent3"/>
          </a:effectRef>
          <a:fontRef idx="minor">
            <a:schemeClr val="tx1"/>
          </a:fontRef>
        </p:style>
      </p:cxnSp>
      <p:sp>
        <p:nvSpPr>
          <p:cNvPr id="6" name="矩形 5"/>
          <p:cNvSpPr/>
          <p:nvPr/>
        </p:nvSpPr>
        <p:spPr>
          <a:xfrm>
            <a:off x="872490" y="1851024"/>
            <a:ext cx="6198870" cy="4001095"/>
          </a:xfrm>
          <a:prstGeom prst="rect">
            <a:avLst/>
          </a:prstGeom>
          <a:noFill/>
          <a:ln w="9525">
            <a:noFill/>
          </a:ln>
        </p:spPr>
        <p:txBody>
          <a:bodyPr wrap="square">
            <a:spAutoFit/>
          </a:bodyPr>
          <a:lstStyle/>
          <a:p>
            <a:pPr eaLnBrk="0" hangingPunct="0">
              <a:lnSpc>
                <a:spcPct val="150000"/>
              </a:lnSpc>
              <a:spcBef>
                <a:spcPts val="600"/>
              </a:spcBef>
              <a:buClr>
                <a:srgbClr val="F43308"/>
              </a:buClr>
              <a:buSzPct val="100000"/>
            </a:pPr>
            <a:r>
              <a:rPr lang="en-US" altLang="zh-CN" sz="2000" b="1" dirty="0" smtClean="0">
                <a:solidFill>
                  <a:schemeClr val="accent5">
                    <a:lumMod val="75000"/>
                  </a:schemeClr>
                </a:solidFill>
                <a:ea typeface="黑体" panose="02010609060101010101" pitchFamily="49" charset="-122"/>
              </a:rPr>
              <a:t>    2. </a:t>
            </a:r>
            <a:r>
              <a:rPr lang="zh-CN" altLang="en-US" sz="2000" b="1" dirty="0" smtClean="0">
                <a:solidFill>
                  <a:schemeClr val="accent5">
                    <a:lumMod val="75000"/>
                  </a:schemeClr>
                </a:solidFill>
                <a:ea typeface="黑体" panose="02010609060101010101" pitchFamily="49" charset="-122"/>
              </a:rPr>
              <a:t>节水</a:t>
            </a:r>
            <a:r>
              <a:rPr lang="zh-CN" altLang="en-US" sz="2000" b="1" dirty="0">
                <a:solidFill>
                  <a:schemeClr val="accent5">
                    <a:lumMod val="75000"/>
                  </a:schemeClr>
                </a:solidFill>
                <a:ea typeface="黑体" panose="02010609060101010101" pitchFamily="49" charset="-122"/>
              </a:rPr>
              <a:t>是全面节约资源的重要</a:t>
            </a:r>
            <a:r>
              <a:rPr lang="zh-CN" altLang="en-US" sz="2000" b="1" dirty="0" smtClean="0">
                <a:solidFill>
                  <a:schemeClr val="accent5">
                    <a:lumMod val="75000"/>
                  </a:schemeClr>
                </a:solidFill>
                <a:ea typeface="黑体" panose="02010609060101010101" pitchFamily="49" charset="-122"/>
              </a:rPr>
              <a:t>内容</a:t>
            </a:r>
            <a:endParaRPr lang="zh-CN" altLang="en-US" sz="2000" b="1" dirty="0">
              <a:solidFill>
                <a:schemeClr val="accent5">
                  <a:lumMod val="75000"/>
                </a:schemeClr>
              </a:solidFill>
              <a:ea typeface="黑体" panose="02010609060101010101" pitchFamily="49" charset="-122"/>
            </a:endParaRPr>
          </a:p>
          <a:p>
            <a:pPr eaLnBrk="0" hangingPunct="0">
              <a:lnSpc>
                <a:spcPct val="150000"/>
              </a:lnSpc>
              <a:spcBef>
                <a:spcPts val="600"/>
              </a:spcBef>
              <a:buClr>
                <a:srgbClr val="F43308"/>
              </a:buClr>
              <a:buSzPct val="100000"/>
            </a:pPr>
            <a:r>
              <a:rPr b="1" dirty="0" smtClean="0">
                <a:solidFill>
                  <a:schemeClr val="accent5">
                    <a:lumMod val="75000"/>
                  </a:schemeClr>
                </a:solidFill>
                <a:ea typeface="黑体" panose="02010609060101010101" pitchFamily="49" charset="-122"/>
              </a:rPr>
              <a:t>      </a:t>
            </a:r>
            <a:r>
              <a:rPr lang="en-US" altLang="zh-CN" b="1" dirty="0">
                <a:solidFill>
                  <a:schemeClr val="accent5">
                    <a:lumMod val="75000"/>
                  </a:schemeClr>
                </a:solidFill>
                <a:ea typeface="黑体" panose="02010609060101010101" pitchFamily="49" charset="-122"/>
              </a:rPr>
              <a:t>——</a:t>
            </a:r>
            <a:r>
              <a:rPr lang="zh-CN" altLang="en-US" b="1" dirty="0">
                <a:solidFill>
                  <a:schemeClr val="accent5">
                    <a:lumMod val="75000"/>
                  </a:schemeClr>
                </a:solidFill>
                <a:ea typeface="黑体" panose="02010609060101010101" pitchFamily="49" charset="-122"/>
              </a:rPr>
              <a:t>健全用水总量控制制度</a:t>
            </a:r>
          </a:p>
          <a:p>
            <a:pPr eaLnBrk="0" hangingPunct="0">
              <a:lnSpc>
                <a:spcPct val="150000"/>
              </a:lnSpc>
              <a:spcBef>
                <a:spcPts val="600"/>
              </a:spcBef>
              <a:buClr>
                <a:srgbClr val="F43308"/>
              </a:buClr>
              <a:buSzPct val="100000"/>
            </a:pPr>
            <a:r>
              <a:rPr lang="zh-CN" altLang="en-US" b="1" dirty="0">
                <a:solidFill>
                  <a:schemeClr val="accent5">
                    <a:lumMod val="75000"/>
                  </a:schemeClr>
                </a:solidFill>
                <a:ea typeface="黑体" panose="02010609060101010101" pitchFamily="49" charset="-122"/>
              </a:rPr>
              <a:t>      </a:t>
            </a:r>
            <a:r>
              <a:rPr lang="en-US" altLang="zh-CN" b="1" dirty="0">
                <a:solidFill>
                  <a:schemeClr val="accent5">
                    <a:lumMod val="75000"/>
                  </a:schemeClr>
                </a:solidFill>
                <a:ea typeface="黑体" panose="02010609060101010101" pitchFamily="49" charset="-122"/>
              </a:rPr>
              <a:t>——</a:t>
            </a:r>
            <a:r>
              <a:rPr lang="zh-CN" altLang="en-US" b="1" dirty="0">
                <a:solidFill>
                  <a:schemeClr val="accent5">
                    <a:lumMod val="75000"/>
                  </a:schemeClr>
                </a:solidFill>
                <a:ea typeface="黑体" panose="02010609060101010101" pitchFamily="49" charset="-122"/>
              </a:rPr>
              <a:t>加快制定主要江河流域水量分配方案</a:t>
            </a:r>
          </a:p>
          <a:p>
            <a:pPr eaLnBrk="0" hangingPunct="0">
              <a:lnSpc>
                <a:spcPct val="150000"/>
              </a:lnSpc>
              <a:spcBef>
                <a:spcPts val="600"/>
              </a:spcBef>
              <a:buClr>
                <a:srgbClr val="F43308"/>
              </a:buClr>
              <a:buSzPct val="100000"/>
            </a:pPr>
            <a:r>
              <a:rPr lang="zh-CN" altLang="en-US" b="1" dirty="0">
                <a:solidFill>
                  <a:schemeClr val="accent5">
                    <a:lumMod val="75000"/>
                  </a:schemeClr>
                </a:solidFill>
                <a:ea typeface="黑体" panose="02010609060101010101" pitchFamily="49" charset="-122"/>
              </a:rPr>
              <a:t>      </a:t>
            </a:r>
            <a:r>
              <a:rPr lang="en-US" altLang="zh-CN" b="1" dirty="0">
                <a:solidFill>
                  <a:schemeClr val="accent5">
                    <a:lumMod val="75000"/>
                  </a:schemeClr>
                </a:solidFill>
                <a:ea typeface="黑体" panose="02010609060101010101" pitchFamily="49" charset="-122"/>
              </a:rPr>
              <a:t>——</a:t>
            </a:r>
            <a:r>
              <a:rPr lang="zh-CN" altLang="en-US" b="1" dirty="0">
                <a:solidFill>
                  <a:schemeClr val="accent5">
                    <a:lumMod val="75000"/>
                  </a:schemeClr>
                </a:solidFill>
                <a:ea typeface="黑体" panose="02010609060101010101" pitchFamily="49" charset="-122"/>
              </a:rPr>
              <a:t>建立健全节约集约用水机制</a:t>
            </a:r>
          </a:p>
          <a:p>
            <a:pPr eaLnBrk="0" hangingPunct="0">
              <a:lnSpc>
                <a:spcPct val="150000"/>
              </a:lnSpc>
              <a:spcBef>
                <a:spcPts val="600"/>
              </a:spcBef>
              <a:buClr>
                <a:srgbClr val="F43308"/>
              </a:buClr>
              <a:buSzPct val="100000"/>
            </a:pPr>
            <a:r>
              <a:rPr lang="zh-CN" altLang="en-US" b="1" dirty="0">
                <a:solidFill>
                  <a:schemeClr val="accent5">
                    <a:lumMod val="75000"/>
                  </a:schemeClr>
                </a:solidFill>
                <a:ea typeface="黑体" panose="02010609060101010101" pitchFamily="49" charset="-122"/>
              </a:rPr>
              <a:t>      </a:t>
            </a:r>
            <a:r>
              <a:rPr lang="en-US" altLang="zh-CN" b="1" dirty="0">
                <a:solidFill>
                  <a:schemeClr val="accent5">
                    <a:lumMod val="75000"/>
                  </a:schemeClr>
                </a:solidFill>
                <a:ea typeface="黑体" panose="02010609060101010101" pitchFamily="49" charset="-122"/>
              </a:rPr>
              <a:t>——</a:t>
            </a:r>
            <a:r>
              <a:rPr lang="zh-CN" altLang="en-US" b="1" dirty="0">
                <a:solidFill>
                  <a:schemeClr val="accent5">
                    <a:lumMod val="75000"/>
                  </a:schemeClr>
                </a:solidFill>
                <a:ea typeface="黑体" panose="02010609060101010101" pitchFamily="49" charset="-122"/>
              </a:rPr>
              <a:t>完善规划和建设项目水资源论证制度</a:t>
            </a:r>
          </a:p>
          <a:p>
            <a:pPr eaLnBrk="0" hangingPunct="0">
              <a:lnSpc>
                <a:spcPct val="150000"/>
              </a:lnSpc>
              <a:spcBef>
                <a:spcPts val="600"/>
              </a:spcBef>
              <a:buClr>
                <a:srgbClr val="F43308"/>
              </a:buClr>
              <a:buSzPct val="100000"/>
            </a:pPr>
            <a:r>
              <a:rPr lang="zh-CN" altLang="en-US" b="1" dirty="0">
                <a:solidFill>
                  <a:schemeClr val="accent5">
                    <a:lumMod val="75000"/>
                  </a:schemeClr>
                </a:solidFill>
                <a:ea typeface="黑体" panose="02010609060101010101" pitchFamily="49" charset="-122"/>
              </a:rPr>
              <a:t>      </a:t>
            </a:r>
            <a:r>
              <a:rPr lang="en-US" altLang="zh-CN" b="1" dirty="0">
                <a:solidFill>
                  <a:schemeClr val="accent5">
                    <a:lumMod val="75000"/>
                  </a:schemeClr>
                </a:solidFill>
                <a:ea typeface="黑体" panose="02010609060101010101" pitchFamily="49" charset="-122"/>
              </a:rPr>
              <a:t>——</a:t>
            </a:r>
            <a:r>
              <a:rPr lang="zh-CN" altLang="en-US" b="1" dirty="0">
                <a:solidFill>
                  <a:schemeClr val="accent5">
                    <a:lumMod val="75000"/>
                  </a:schemeClr>
                </a:solidFill>
                <a:ea typeface="黑体" panose="02010609060101010101" pitchFamily="49" charset="-122"/>
              </a:rPr>
              <a:t>逐步建立计划用水和定额管理制度</a:t>
            </a:r>
          </a:p>
          <a:p>
            <a:pPr eaLnBrk="0" hangingPunct="0">
              <a:lnSpc>
                <a:spcPct val="150000"/>
              </a:lnSpc>
              <a:spcBef>
                <a:spcPts val="600"/>
              </a:spcBef>
              <a:buClr>
                <a:srgbClr val="F43308"/>
              </a:buClr>
              <a:buSzPct val="100000"/>
            </a:pPr>
            <a:r>
              <a:rPr lang="zh-CN" altLang="en-US" b="1" dirty="0">
                <a:solidFill>
                  <a:schemeClr val="accent5">
                    <a:lumMod val="75000"/>
                  </a:schemeClr>
                </a:solidFill>
                <a:ea typeface="黑体" panose="02010609060101010101" pitchFamily="49" charset="-122"/>
              </a:rPr>
              <a:t>      </a:t>
            </a:r>
            <a:r>
              <a:rPr lang="en-US" altLang="zh-CN" b="1" dirty="0">
                <a:solidFill>
                  <a:schemeClr val="accent5">
                    <a:lumMod val="75000"/>
                  </a:schemeClr>
                </a:solidFill>
                <a:ea typeface="黑体" panose="02010609060101010101" pitchFamily="49" charset="-122"/>
              </a:rPr>
              <a:t>——</a:t>
            </a:r>
            <a:r>
              <a:rPr lang="zh-CN" altLang="en-US" b="1" dirty="0">
                <a:solidFill>
                  <a:schemeClr val="accent5">
                    <a:lumMod val="75000"/>
                  </a:schemeClr>
                </a:solidFill>
                <a:ea typeface="黑体" panose="02010609060101010101" pitchFamily="49" charset="-122"/>
              </a:rPr>
              <a:t>控制水产养殖</a:t>
            </a:r>
          </a:p>
          <a:p>
            <a:pPr eaLnBrk="0" hangingPunct="0">
              <a:lnSpc>
                <a:spcPct val="150000"/>
              </a:lnSpc>
              <a:spcBef>
                <a:spcPts val="600"/>
              </a:spcBef>
              <a:buClr>
                <a:srgbClr val="F43308"/>
              </a:buClr>
              <a:buSzPct val="100000"/>
            </a:pPr>
            <a:r>
              <a:rPr lang="zh-CN" altLang="en-US" b="1" dirty="0">
                <a:solidFill>
                  <a:schemeClr val="accent5">
                    <a:lumMod val="75000"/>
                  </a:schemeClr>
                </a:solidFill>
                <a:ea typeface="黑体" panose="02010609060101010101" pitchFamily="49" charset="-122"/>
              </a:rPr>
              <a:t>      </a:t>
            </a:r>
            <a:r>
              <a:rPr lang="en-US" altLang="zh-CN" b="1" dirty="0">
                <a:solidFill>
                  <a:schemeClr val="accent5">
                    <a:lumMod val="75000"/>
                  </a:schemeClr>
                </a:solidFill>
                <a:ea typeface="黑体" panose="02010609060101010101" pitchFamily="49" charset="-122"/>
              </a:rPr>
              <a:t>——</a:t>
            </a:r>
            <a:r>
              <a:rPr lang="zh-CN" altLang="en-US" b="1" dirty="0">
                <a:solidFill>
                  <a:schemeClr val="accent5">
                    <a:lumMod val="75000"/>
                  </a:schemeClr>
                </a:solidFill>
                <a:ea typeface="黑体" panose="02010609060101010101" pitchFamily="49" charset="-122"/>
              </a:rPr>
              <a:t>促进非常规水源利用</a:t>
            </a:r>
          </a:p>
        </p:txBody>
      </p:sp>
      <p:pic>
        <p:nvPicPr>
          <p:cNvPr id="8" name="图片 7"/>
          <p:cNvPicPr>
            <a:picLocks noChangeAspect="1"/>
          </p:cNvPicPr>
          <p:nvPr/>
        </p:nvPicPr>
        <p:blipFill>
          <a:blip r:embed="rId3"/>
          <a:srcRect l="15052" t="16254" r="14729" b="6266"/>
          <a:stretch>
            <a:fillRect/>
          </a:stretch>
        </p:blipFill>
        <p:spPr>
          <a:xfrm>
            <a:off x="7274560" y="1859281"/>
            <a:ext cx="3007548" cy="405384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4649"/>
    </mc:Choice>
    <mc:Fallback xmlns="">
      <p:transition spd="slow" advTm="24649"/>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normAutofit fontScale="97500"/>
          </a:bodyPr>
          <a:lstStyle/>
          <a:p>
            <a:r>
              <a:rPr lang="zh-CN" altLang="en-US" dirty="0">
                <a:sym typeface="+mn-ea"/>
              </a:rPr>
              <a:t>节水的重要意义</a:t>
            </a:r>
            <a:endParaRPr lang="zh-CN" altLang="en-US" dirty="0"/>
          </a:p>
        </p:txBody>
      </p:sp>
      <p:sp>
        <p:nvSpPr>
          <p:cNvPr id="3" name="矩形 2"/>
          <p:cNvSpPr/>
          <p:nvPr/>
        </p:nvSpPr>
        <p:spPr>
          <a:xfrm>
            <a:off x="285115" y="984250"/>
            <a:ext cx="8210550" cy="765175"/>
          </a:xfrm>
          <a:prstGeom prst="rect">
            <a:avLst/>
          </a:prstGeom>
          <a:noFill/>
          <a:ln w="9525">
            <a:noFill/>
          </a:ln>
        </p:spPr>
        <p:txBody>
          <a:bodyPr anchor="ctr"/>
          <a:lstStyle/>
          <a:p>
            <a:pPr eaLnBrk="0" hangingPunct="0">
              <a:lnSpc>
                <a:spcPct val="110000"/>
              </a:lnSpc>
              <a:buSzPct val="100000"/>
            </a:pPr>
            <a:r>
              <a:rPr lang="zh-CN" altLang="en-US" sz="2400" b="1" dirty="0">
                <a:solidFill>
                  <a:srgbClr val="C00000"/>
                </a:solidFill>
                <a:latin typeface="黑体" panose="02010609060101010101" pitchFamily="49" charset="-122"/>
                <a:ea typeface="黑体" panose="02010609060101010101" pitchFamily="49" charset="-122"/>
                <a:sym typeface="黑体" panose="02010609060101010101" pitchFamily="49" charset="-122"/>
              </a:rPr>
              <a:t>（二）节水是我国建设生态文明、实现绿色发展的内在要求</a:t>
            </a:r>
          </a:p>
        </p:txBody>
      </p:sp>
      <p:cxnSp>
        <p:nvCxnSpPr>
          <p:cNvPr id="4" name="直接连接符 3"/>
          <p:cNvCxnSpPr/>
          <p:nvPr/>
        </p:nvCxnSpPr>
        <p:spPr>
          <a:xfrm>
            <a:off x="219411" y="1673367"/>
            <a:ext cx="8276254" cy="0"/>
          </a:xfrm>
          <a:prstGeom prst="line">
            <a:avLst/>
          </a:prstGeom>
        </p:spPr>
        <p:style>
          <a:lnRef idx="1">
            <a:schemeClr val="accent3"/>
          </a:lnRef>
          <a:fillRef idx="0">
            <a:schemeClr val="accent3"/>
          </a:fillRef>
          <a:effectRef idx="0">
            <a:schemeClr val="accent3"/>
          </a:effectRef>
          <a:fontRef idx="minor">
            <a:schemeClr val="tx1"/>
          </a:fontRef>
        </p:style>
      </p:cxnSp>
      <p:sp>
        <p:nvSpPr>
          <p:cNvPr id="6" name="矩形 5"/>
          <p:cNvSpPr/>
          <p:nvPr/>
        </p:nvSpPr>
        <p:spPr>
          <a:xfrm>
            <a:off x="953770" y="2074545"/>
            <a:ext cx="6198870" cy="2708434"/>
          </a:xfrm>
          <a:prstGeom prst="rect">
            <a:avLst/>
          </a:prstGeom>
          <a:noFill/>
          <a:ln w="9525">
            <a:noFill/>
          </a:ln>
        </p:spPr>
        <p:txBody>
          <a:bodyPr wrap="square">
            <a:spAutoFit/>
          </a:bodyPr>
          <a:lstStyle/>
          <a:p>
            <a:pPr eaLnBrk="0" hangingPunct="0">
              <a:lnSpc>
                <a:spcPct val="150000"/>
              </a:lnSpc>
              <a:spcBef>
                <a:spcPts val="600"/>
              </a:spcBef>
              <a:buClr>
                <a:srgbClr val="F43308"/>
              </a:buClr>
              <a:buSzPct val="100000"/>
            </a:pPr>
            <a:r>
              <a:rPr lang="en-US" altLang="zh-CN" sz="2000" b="1" dirty="0" smtClean="0">
                <a:solidFill>
                  <a:schemeClr val="accent5">
                    <a:lumMod val="75000"/>
                  </a:schemeClr>
                </a:solidFill>
                <a:ea typeface="黑体" panose="02010609060101010101" pitchFamily="49" charset="-122"/>
              </a:rPr>
              <a:t>3. </a:t>
            </a:r>
            <a:r>
              <a:rPr lang="zh-CN" altLang="en-US" sz="2000" b="1" dirty="0" smtClean="0">
                <a:solidFill>
                  <a:schemeClr val="accent5">
                    <a:lumMod val="75000"/>
                  </a:schemeClr>
                </a:solidFill>
                <a:ea typeface="黑体" panose="02010609060101010101" pitchFamily="49" charset="-122"/>
              </a:rPr>
              <a:t>节水</a:t>
            </a:r>
            <a:r>
              <a:rPr lang="zh-CN" altLang="en-US" sz="2000" b="1" dirty="0">
                <a:solidFill>
                  <a:schemeClr val="accent5">
                    <a:lumMod val="75000"/>
                  </a:schemeClr>
                </a:solidFill>
                <a:ea typeface="黑体" panose="02010609060101010101" pitchFamily="49" charset="-122"/>
              </a:rPr>
              <a:t>是绿色发展方式和生活方式的重要内容</a:t>
            </a:r>
          </a:p>
          <a:p>
            <a:pPr eaLnBrk="0" hangingPunct="0">
              <a:lnSpc>
                <a:spcPct val="150000"/>
              </a:lnSpc>
              <a:spcBef>
                <a:spcPts val="600"/>
              </a:spcBef>
              <a:buClr>
                <a:srgbClr val="F43308"/>
              </a:buClr>
              <a:buSzPct val="100000"/>
            </a:pPr>
            <a:r>
              <a:rPr sz="2000" b="1" dirty="0" smtClean="0">
                <a:solidFill>
                  <a:schemeClr val="accent5">
                    <a:lumMod val="75000"/>
                  </a:schemeClr>
                </a:solidFill>
                <a:ea typeface="黑体" panose="02010609060101010101" pitchFamily="49" charset="-122"/>
              </a:rPr>
              <a:t>     </a:t>
            </a:r>
            <a:endParaRPr lang="en-US" sz="2000" b="1" dirty="0" smtClean="0">
              <a:solidFill>
                <a:schemeClr val="accent5">
                  <a:lumMod val="75000"/>
                </a:schemeClr>
              </a:solidFill>
              <a:ea typeface="黑体" panose="02010609060101010101" pitchFamily="49" charset="-122"/>
            </a:endParaRPr>
          </a:p>
          <a:p>
            <a:pPr eaLnBrk="0" hangingPunct="0">
              <a:lnSpc>
                <a:spcPct val="150000"/>
              </a:lnSpc>
              <a:spcBef>
                <a:spcPts val="600"/>
              </a:spcBef>
              <a:buClr>
                <a:srgbClr val="F43308"/>
              </a:buClr>
              <a:buSzPct val="100000"/>
            </a:pPr>
            <a:r>
              <a:rPr lang="en-US" sz="2000" b="1" dirty="0" smtClean="0">
                <a:solidFill>
                  <a:schemeClr val="accent5">
                    <a:lumMod val="75000"/>
                  </a:schemeClr>
                </a:solidFill>
                <a:ea typeface="黑体" panose="02010609060101010101" pitchFamily="49" charset="-122"/>
              </a:rPr>
              <a:t>      </a:t>
            </a:r>
            <a:r>
              <a:rPr sz="2000" b="1" dirty="0" smtClean="0">
                <a:solidFill>
                  <a:schemeClr val="accent5">
                    <a:lumMod val="75000"/>
                  </a:schemeClr>
                </a:solidFill>
                <a:ea typeface="黑体" panose="02010609060101010101" pitchFamily="49" charset="-122"/>
              </a:rPr>
              <a:t> </a:t>
            </a:r>
            <a:r>
              <a:rPr lang="en-US" altLang="zh-CN" sz="2000" b="1" dirty="0" smtClean="0">
                <a:solidFill>
                  <a:schemeClr val="accent5">
                    <a:lumMod val="75000"/>
                  </a:schemeClr>
                </a:solidFill>
                <a:ea typeface="黑体" panose="02010609060101010101" pitchFamily="49" charset="-122"/>
              </a:rPr>
              <a:t>——</a:t>
            </a:r>
            <a:r>
              <a:rPr lang="zh-CN" altLang="en-US" sz="2000" b="1" dirty="0" smtClean="0">
                <a:solidFill>
                  <a:schemeClr val="accent5">
                    <a:lumMod val="75000"/>
                  </a:schemeClr>
                </a:solidFill>
                <a:ea typeface="黑体" panose="02010609060101010101" pitchFamily="49" charset="-122"/>
              </a:rPr>
              <a:t>促进经济绿色低碳循环发展</a:t>
            </a:r>
          </a:p>
          <a:p>
            <a:pPr eaLnBrk="0" hangingPunct="0">
              <a:lnSpc>
                <a:spcPct val="150000"/>
              </a:lnSpc>
              <a:spcBef>
                <a:spcPts val="600"/>
              </a:spcBef>
              <a:buClr>
                <a:srgbClr val="F43308"/>
              </a:buClr>
              <a:buSzPct val="100000"/>
            </a:pPr>
            <a:r>
              <a:rPr lang="zh-CN" altLang="en-US" sz="2000" b="1" dirty="0" smtClean="0">
                <a:solidFill>
                  <a:schemeClr val="accent5">
                    <a:lumMod val="75000"/>
                  </a:schemeClr>
                </a:solidFill>
                <a:ea typeface="黑体" panose="02010609060101010101" pitchFamily="49" charset="-122"/>
              </a:rPr>
              <a:t>       </a:t>
            </a:r>
            <a:r>
              <a:rPr lang="en-US" altLang="zh-CN" sz="2000" b="1" dirty="0">
                <a:solidFill>
                  <a:schemeClr val="accent5">
                    <a:lumMod val="75000"/>
                  </a:schemeClr>
                </a:solidFill>
                <a:ea typeface="黑体" panose="02010609060101010101" pitchFamily="49" charset="-122"/>
              </a:rPr>
              <a:t>——</a:t>
            </a:r>
            <a:r>
              <a:rPr lang="zh-CN" altLang="en-US" sz="2000" b="1" dirty="0">
                <a:solidFill>
                  <a:schemeClr val="accent5">
                    <a:lumMod val="75000"/>
                  </a:schemeClr>
                </a:solidFill>
                <a:ea typeface="黑体" panose="02010609060101010101" pitchFamily="49" charset="-122"/>
              </a:rPr>
              <a:t>推进能源资源全面节约</a:t>
            </a:r>
          </a:p>
          <a:p>
            <a:pPr eaLnBrk="0" hangingPunct="0">
              <a:lnSpc>
                <a:spcPct val="150000"/>
              </a:lnSpc>
              <a:spcBef>
                <a:spcPts val="600"/>
              </a:spcBef>
              <a:buClr>
                <a:srgbClr val="F43308"/>
              </a:buClr>
              <a:buSzPct val="100000"/>
            </a:pPr>
            <a:r>
              <a:rPr lang="zh-CN" altLang="en-US" sz="2000" b="1" dirty="0">
                <a:solidFill>
                  <a:schemeClr val="accent5">
                    <a:lumMod val="75000"/>
                  </a:schemeClr>
                </a:solidFill>
                <a:ea typeface="黑体" panose="02010609060101010101" pitchFamily="49" charset="-122"/>
              </a:rPr>
              <a:t>       </a:t>
            </a:r>
            <a:r>
              <a:rPr lang="en-US" altLang="zh-CN" sz="2000" b="1" dirty="0">
                <a:solidFill>
                  <a:schemeClr val="accent5">
                    <a:lumMod val="75000"/>
                  </a:schemeClr>
                </a:solidFill>
                <a:ea typeface="黑体" panose="02010609060101010101" pitchFamily="49" charset="-122"/>
              </a:rPr>
              <a:t>——</a:t>
            </a:r>
            <a:r>
              <a:rPr lang="zh-CN" altLang="en-US" sz="2000" b="1" dirty="0">
                <a:solidFill>
                  <a:schemeClr val="accent5">
                    <a:lumMod val="75000"/>
                  </a:schemeClr>
                </a:solidFill>
                <a:ea typeface="黑体" panose="02010609060101010101" pitchFamily="49" charset="-122"/>
              </a:rPr>
              <a:t>引导公众绿色生活</a:t>
            </a:r>
          </a:p>
        </p:txBody>
      </p:sp>
      <p:pic>
        <p:nvPicPr>
          <p:cNvPr id="9" name="图片 8"/>
          <p:cNvPicPr>
            <a:picLocks noChangeAspect="1"/>
          </p:cNvPicPr>
          <p:nvPr/>
        </p:nvPicPr>
        <p:blipFill>
          <a:blip r:embed="rId3"/>
          <a:stretch>
            <a:fillRect/>
          </a:stretch>
        </p:blipFill>
        <p:spPr>
          <a:xfrm>
            <a:off x="6813550" y="1732280"/>
            <a:ext cx="3568700" cy="46583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4649"/>
    </mc:Choice>
    <mc:Fallback xmlns="">
      <p:transition spd="slow" advTm="24649"/>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normAutofit fontScale="97500"/>
          </a:bodyPr>
          <a:lstStyle/>
          <a:p>
            <a:r>
              <a:rPr lang="zh-CN" altLang="en-US" dirty="0">
                <a:sym typeface="+mn-ea"/>
              </a:rPr>
              <a:t>节水的重要意义</a:t>
            </a:r>
            <a:endParaRPr lang="zh-CN" altLang="en-US" dirty="0"/>
          </a:p>
        </p:txBody>
      </p:sp>
      <p:sp>
        <p:nvSpPr>
          <p:cNvPr id="3" name="矩形 2"/>
          <p:cNvSpPr/>
          <p:nvPr/>
        </p:nvSpPr>
        <p:spPr>
          <a:xfrm>
            <a:off x="285115" y="984250"/>
            <a:ext cx="8210550" cy="765175"/>
          </a:xfrm>
          <a:prstGeom prst="rect">
            <a:avLst/>
          </a:prstGeom>
          <a:noFill/>
          <a:ln w="9525">
            <a:noFill/>
          </a:ln>
        </p:spPr>
        <p:txBody>
          <a:bodyPr anchor="ctr"/>
          <a:lstStyle/>
          <a:p>
            <a:pPr eaLnBrk="0" hangingPunct="0">
              <a:lnSpc>
                <a:spcPct val="110000"/>
              </a:lnSpc>
              <a:buSzPct val="100000"/>
            </a:pPr>
            <a:r>
              <a:rPr lang="zh-CN" altLang="en-US" sz="2400" b="1" dirty="0">
                <a:solidFill>
                  <a:srgbClr val="C00000"/>
                </a:solidFill>
                <a:latin typeface="黑体" panose="02010609060101010101" pitchFamily="49" charset="-122"/>
                <a:ea typeface="黑体" panose="02010609060101010101" pitchFamily="49" charset="-122"/>
                <a:sym typeface="黑体" panose="02010609060101010101" pitchFamily="49" charset="-122"/>
              </a:rPr>
              <a:t>（三）节水是我国水利事业持续健康发展的现实需要</a:t>
            </a:r>
          </a:p>
        </p:txBody>
      </p:sp>
      <p:cxnSp>
        <p:nvCxnSpPr>
          <p:cNvPr id="4" name="直接连接符 3"/>
          <p:cNvCxnSpPr/>
          <p:nvPr/>
        </p:nvCxnSpPr>
        <p:spPr>
          <a:xfrm>
            <a:off x="219411" y="1673367"/>
            <a:ext cx="8276254" cy="0"/>
          </a:xfrm>
          <a:prstGeom prst="line">
            <a:avLst/>
          </a:prstGeom>
        </p:spPr>
        <p:style>
          <a:lnRef idx="1">
            <a:schemeClr val="accent3"/>
          </a:lnRef>
          <a:fillRef idx="0">
            <a:schemeClr val="accent3"/>
          </a:fillRef>
          <a:effectRef idx="0">
            <a:schemeClr val="accent3"/>
          </a:effectRef>
          <a:fontRef idx="minor">
            <a:schemeClr val="tx1"/>
          </a:fontRef>
        </p:style>
      </p:cxnSp>
      <p:sp>
        <p:nvSpPr>
          <p:cNvPr id="6" name="矩形 5"/>
          <p:cNvSpPr/>
          <p:nvPr/>
        </p:nvSpPr>
        <p:spPr>
          <a:xfrm>
            <a:off x="1076960" y="1849120"/>
            <a:ext cx="9804400" cy="3861435"/>
          </a:xfrm>
          <a:prstGeom prst="rect">
            <a:avLst/>
          </a:prstGeom>
          <a:noFill/>
          <a:ln w="9525">
            <a:noFill/>
          </a:ln>
        </p:spPr>
        <p:txBody>
          <a:bodyPr wrap="square">
            <a:spAutoFit/>
          </a:bodyPr>
          <a:lstStyle/>
          <a:p>
            <a:pPr eaLnBrk="0" hangingPunct="0">
              <a:lnSpc>
                <a:spcPct val="150000"/>
              </a:lnSpc>
              <a:spcBef>
                <a:spcPts val="600"/>
              </a:spcBef>
              <a:buClr>
                <a:srgbClr val="F43308"/>
              </a:buClr>
              <a:buSzPct val="100000"/>
            </a:pPr>
            <a:r>
              <a:rPr lang="zh-CN" altLang="en-US" sz="2000" b="1" dirty="0" smtClean="0">
                <a:solidFill>
                  <a:schemeClr val="accent5">
                    <a:lumMod val="75000"/>
                  </a:schemeClr>
                </a:solidFill>
                <a:ea typeface="黑体" panose="02010609060101010101" pitchFamily="49" charset="-122"/>
              </a:rPr>
              <a:t>        我国治水的主要矛盾已经发生深刻变化，从人民群众对除水害兴水利的需求与水利工程能力不足的矛盾，转变为人民群众对水资源水生态水环境的需求与水利行业监管能力不足的矛盾。</a:t>
            </a:r>
            <a:endParaRPr lang="en-US" altLang="zh-CN" sz="2000" b="1" dirty="0" smtClean="0">
              <a:solidFill>
                <a:schemeClr val="accent5">
                  <a:lumMod val="75000"/>
                </a:schemeClr>
              </a:solidFill>
              <a:ea typeface="黑体" panose="02010609060101010101" pitchFamily="49" charset="-122"/>
            </a:endParaRPr>
          </a:p>
          <a:p>
            <a:pPr eaLnBrk="0" hangingPunct="0">
              <a:lnSpc>
                <a:spcPct val="150000"/>
              </a:lnSpc>
              <a:spcBef>
                <a:spcPts val="600"/>
              </a:spcBef>
              <a:buClr>
                <a:srgbClr val="F43308"/>
              </a:buClr>
              <a:buSzPct val="100000"/>
            </a:pPr>
            <a:r>
              <a:rPr lang="en-US" altLang="zh-CN" sz="2000" b="1" dirty="0" smtClean="0">
                <a:solidFill>
                  <a:schemeClr val="accent5">
                    <a:lumMod val="75000"/>
                  </a:schemeClr>
                </a:solidFill>
                <a:ea typeface="黑体" panose="02010609060101010101" pitchFamily="49" charset="-122"/>
              </a:rPr>
              <a:t>        </a:t>
            </a:r>
            <a:r>
              <a:rPr lang="zh-CN" altLang="en-US" sz="2000" b="1" dirty="0" smtClean="0">
                <a:solidFill>
                  <a:schemeClr val="accent5">
                    <a:lumMod val="75000"/>
                  </a:schemeClr>
                </a:solidFill>
                <a:ea typeface="黑体" panose="02010609060101010101" pitchFamily="49" charset="-122"/>
              </a:rPr>
              <a:t>习近平总书记提出了</a:t>
            </a:r>
            <a:r>
              <a:rPr lang="zh-CN" altLang="en-US" sz="2000" b="1" dirty="0" smtClean="0">
                <a:solidFill>
                  <a:schemeClr val="accent5">
                    <a:lumMod val="75000"/>
                  </a:schemeClr>
                </a:solidFill>
                <a:ea typeface="黑体" panose="02010609060101010101" pitchFamily="49" charset="-122"/>
                <a:sym typeface="+mn-ea"/>
              </a:rPr>
              <a:t>“节水优先、空间均衡、系统治理、两手发力”的</a:t>
            </a:r>
            <a:r>
              <a:rPr lang="zh-CN" altLang="en-US" sz="2000" b="1" dirty="0" smtClean="0">
                <a:solidFill>
                  <a:schemeClr val="accent5">
                    <a:lumMod val="75000"/>
                  </a:schemeClr>
                </a:solidFill>
                <a:ea typeface="黑体" panose="02010609060101010101" pitchFamily="49" charset="-122"/>
              </a:rPr>
              <a:t>治水思路，抓节水就是在践行“四个意识”、“两个维护”。党的十九大报告在第九部分明确提出要“加快生态文明体制改革，建设美丽中国”，明确要求要推进资源全面节约和循环利用。实施国家节水行动是党的十九大报告做出的一项重大决策部署，标志着节水已经上升为国家意志和全民行动。</a:t>
            </a:r>
          </a:p>
        </p:txBody>
      </p:sp>
    </p:spTree>
  </p:cSld>
  <p:clrMapOvr>
    <a:masterClrMapping/>
  </p:clrMapOvr>
  <mc:AlternateContent xmlns:mc="http://schemas.openxmlformats.org/markup-compatibility/2006" xmlns:p14="http://schemas.microsoft.com/office/powerpoint/2010/main">
    <mc:Choice Requires="p14">
      <p:transition spd="slow" p14:dur="2000" advTm="24649"/>
    </mc:Choice>
    <mc:Fallback xmlns="">
      <p:transition spd="slow" advTm="24649"/>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normAutofit fontScale="97500"/>
          </a:bodyPr>
          <a:lstStyle/>
          <a:p>
            <a:r>
              <a:rPr lang="zh-CN" altLang="en-US" dirty="0">
                <a:sym typeface="+mn-ea"/>
              </a:rPr>
              <a:t>节水的重要意义</a:t>
            </a:r>
            <a:endParaRPr lang="zh-CN" altLang="en-US" dirty="0"/>
          </a:p>
        </p:txBody>
      </p:sp>
      <p:sp>
        <p:nvSpPr>
          <p:cNvPr id="3" name="矩形 2"/>
          <p:cNvSpPr/>
          <p:nvPr/>
        </p:nvSpPr>
        <p:spPr>
          <a:xfrm>
            <a:off x="285115" y="984250"/>
            <a:ext cx="8210550" cy="765175"/>
          </a:xfrm>
          <a:prstGeom prst="rect">
            <a:avLst/>
          </a:prstGeom>
          <a:noFill/>
          <a:ln w="9525">
            <a:noFill/>
          </a:ln>
        </p:spPr>
        <p:txBody>
          <a:bodyPr anchor="ctr"/>
          <a:lstStyle/>
          <a:p>
            <a:pPr eaLnBrk="0" hangingPunct="0">
              <a:lnSpc>
                <a:spcPct val="110000"/>
              </a:lnSpc>
              <a:buSzPct val="100000"/>
            </a:pPr>
            <a:r>
              <a:rPr lang="zh-CN" altLang="en-US" sz="2400" b="1" dirty="0">
                <a:solidFill>
                  <a:srgbClr val="C00000"/>
                </a:solidFill>
                <a:latin typeface="黑体" panose="02010609060101010101" pitchFamily="49" charset="-122"/>
                <a:ea typeface="黑体" panose="02010609060101010101" pitchFamily="49" charset="-122"/>
                <a:sym typeface="黑体" panose="02010609060101010101" pitchFamily="49" charset="-122"/>
              </a:rPr>
              <a:t>（三）节水是我国水利事业持续健康发展的现实需要</a:t>
            </a:r>
          </a:p>
        </p:txBody>
      </p:sp>
      <p:cxnSp>
        <p:nvCxnSpPr>
          <p:cNvPr id="4" name="直接连接符 3"/>
          <p:cNvCxnSpPr/>
          <p:nvPr/>
        </p:nvCxnSpPr>
        <p:spPr>
          <a:xfrm>
            <a:off x="219411" y="1673367"/>
            <a:ext cx="8276254" cy="0"/>
          </a:xfrm>
          <a:prstGeom prst="line">
            <a:avLst/>
          </a:prstGeom>
        </p:spPr>
        <p:style>
          <a:lnRef idx="1">
            <a:schemeClr val="accent3"/>
          </a:lnRef>
          <a:fillRef idx="0">
            <a:schemeClr val="accent3"/>
          </a:fillRef>
          <a:effectRef idx="0">
            <a:schemeClr val="accent3"/>
          </a:effectRef>
          <a:fontRef idx="minor">
            <a:schemeClr val="tx1"/>
          </a:fontRef>
        </p:style>
      </p:cxnSp>
      <p:sp>
        <p:nvSpPr>
          <p:cNvPr id="6" name="矩形 5"/>
          <p:cNvSpPr/>
          <p:nvPr/>
        </p:nvSpPr>
        <p:spPr>
          <a:xfrm>
            <a:off x="721995" y="1749425"/>
            <a:ext cx="10567670" cy="4399915"/>
          </a:xfrm>
          <a:prstGeom prst="rect">
            <a:avLst/>
          </a:prstGeom>
          <a:noFill/>
          <a:ln w="9525">
            <a:noFill/>
          </a:ln>
        </p:spPr>
        <p:txBody>
          <a:bodyPr wrap="square">
            <a:spAutoFit/>
          </a:bodyPr>
          <a:lstStyle/>
          <a:p>
            <a:pPr eaLnBrk="0" fontAlgn="auto" hangingPunct="0">
              <a:lnSpc>
                <a:spcPct val="200000"/>
              </a:lnSpc>
              <a:spcBef>
                <a:spcPts val="600"/>
              </a:spcBef>
              <a:buClr>
                <a:srgbClr val="F43308"/>
              </a:buClr>
              <a:buSzPct val="100000"/>
            </a:pPr>
            <a:r>
              <a:rPr lang="zh-CN" altLang="en-US" sz="2000" b="1" dirty="0" smtClean="0">
                <a:solidFill>
                  <a:schemeClr val="accent5">
                    <a:lumMod val="75000"/>
                  </a:schemeClr>
                </a:solidFill>
                <a:ea typeface="黑体" panose="02010609060101010101" pitchFamily="49" charset="-122"/>
              </a:rPr>
              <a:t>          鄂竟平部长指出，推进新时代水利改革发展，必须加快转变治水思路，把握住一个前提，处理好三个关系，将工作重心转移到水利工程补短板、水利行业强监管上来。把握住“一个前提”，就是把节约用水作为水资源开发、利用、保护、配置、调度的前提。处理好“三个关系”，就是处理好水与经济社会发展的关系，真正落实以水定需要求；处理好水与生态系统中其他要素的关系，统筹考虑治水和治山治林治田治湖治草；处理好在解决水问题上政府和市场的关系，政府要牢牢掌控水资源，既不能缺位，更不能手软，同时要通过价格杠杆等经济手段充分发挥市场作用。</a:t>
            </a:r>
          </a:p>
        </p:txBody>
      </p:sp>
    </p:spTree>
  </p:cSld>
  <p:clrMapOvr>
    <a:masterClrMapping/>
  </p:clrMapOvr>
  <mc:AlternateContent xmlns:mc="http://schemas.openxmlformats.org/markup-compatibility/2006" xmlns:p14="http://schemas.microsoft.com/office/powerpoint/2010/main">
    <mc:Choice Requires="p14">
      <p:transition spd="slow" p14:dur="2000" advTm="24649"/>
    </mc:Choice>
    <mc:Fallback xmlns="">
      <p:transition spd="slow" advTm="24649"/>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sz="quarter" idx="11"/>
          </p:nvPr>
        </p:nvSpPr>
        <p:spPr/>
        <p:txBody>
          <a:bodyPr/>
          <a:lstStyle/>
          <a:p>
            <a:r>
              <a:rPr lang="zh-CN" altLang="en-US" dirty="0" smtClean="0"/>
              <a:t>第二部分</a:t>
            </a:r>
            <a:endParaRPr lang="zh-CN" altLang="en-US" dirty="0"/>
          </a:p>
        </p:txBody>
      </p:sp>
      <p:sp>
        <p:nvSpPr>
          <p:cNvPr id="6" name="文本占位符 5"/>
          <p:cNvSpPr>
            <a:spLocks noGrp="1"/>
          </p:cNvSpPr>
          <p:nvPr>
            <p:ph type="body" sz="quarter" idx="12"/>
          </p:nvPr>
        </p:nvSpPr>
        <p:spPr>
          <a:xfrm>
            <a:off x="1567180" y="2881630"/>
            <a:ext cx="9502775" cy="1050290"/>
          </a:xfrm>
        </p:spPr>
        <p:txBody>
          <a:bodyPr/>
          <a:lstStyle/>
          <a:p>
            <a:r>
              <a:rPr lang="zh-CN" altLang="en-US" sz="4800" dirty="0" smtClean="0">
                <a:solidFill>
                  <a:schemeClr val="tx2">
                    <a:lumMod val="60000"/>
                    <a:lumOff val="40000"/>
                  </a:schemeClr>
                </a:solidFill>
                <a:latin typeface="Times New Roman" panose="02020603050405020304" pitchFamily="18" charset="0"/>
                <a:cs typeface="Times New Roman" panose="02020603050405020304" pitchFamily="18" charset="0"/>
                <a:sym typeface="Calibri" panose="020F0502020204030204" pitchFamily="34" charset="0"/>
              </a:rPr>
              <a:t>开展节水机关建设工作背景及要求</a:t>
            </a:r>
            <a:endParaRPr lang="zh-CN" altLang="en-US" sz="4800" dirty="0" smtClean="0">
              <a:solidFill>
                <a:schemeClr val="tx2">
                  <a:lumMod val="60000"/>
                  <a:lumOff val="40000"/>
                </a:schemeClr>
              </a:solidFill>
              <a:latin typeface="Times New Roman" panose="02020603050405020304" pitchFamily="18" charset="0"/>
              <a:ea typeface="微软雅黑" panose="020B0503020204020204" pitchFamily="34" charset="-122"/>
              <a:cs typeface="Times New Roman" panose="02020603050405020304" pitchFamily="18" charset="0"/>
              <a:sym typeface="Calibri" panose="020F0502020204030204" pitchFamily="34" charset="0"/>
            </a:endParaRPr>
          </a:p>
          <a:p>
            <a:endParaRPr lang="zh-CN" altLang="en-US" sz="4800" dirty="0"/>
          </a:p>
        </p:txBody>
      </p:sp>
    </p:spTree>
  </p:cSld>
  <p:clrMapOvr>
    <a:masterClrMapping/>
  </p:clrMapOvr>
  <p:transition advTm="3365">
    <p:split orient="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normAutofit fontScale="97500"/>
          </a:bodyPr>
          <a:lstStyle/>
          <a:p>
            <a:r>
              <a:rPr lang="zh-CN" altLang="en-US" dirty="0">
                <a:solidFill>
                  <a:schemeClr val="tx2">
                    <a:lumMod val="60000"/>
                    <a:lumOff val="40000"/>
                  </a:schemeClr>
                </a:solidFill>
                <a:latin typeface="Times New Roman" panose="02020603050405020304" pitchFamily="18" charset="0"/>
                <a:cs typeface="Times New Roman" panose="02020603050405020304" pitchFamily="18" charset="0"/>
                <a:sym typeface="Calibri" panose="020F0502020204030204" pitchFamily="34" charset="0"/>
              </a:rPr>
              <a:t>工作背景</a:t>
            </a:r>
            <a:endParaRPr lang="en-US" altLang="zh-CN" b="1" dirty="0" smtClean="0">
              <a:solidFill>
                <a:schemeClr val="tx2">
                  <a:lumMod val="60000"/>
                  <a:lumOff val="40000"/>
                </a:schemeClr>
              </a:solidFill>
              <a:latin typeface="Times New Roman" panose="02020603050405020304" pitchFamily="18" charset="0"/>
              <a:ea typeface="微软雅黑" panose="020B0503020204020204" pitchFamily="34" charset="-122"/>
              <a:cs typeface="Times New Roman" panose="02020603050405020304" pitchFamily="18" charset="0"/>
              <a:sym typeface="Calibri" panose="020F0502020204030204" pitchFamily="34" charset="0"/>
            </a:endParaRPr>
          </a:p>
          <a:p>
            <a:endParaRPr lang="zh-CN" altLang="en-US" dirty="0"/>
          </a:p>
        </p:txBody>
      </p:sp>
      <p:pic>
        <p:nvPicPr>
          <p:cNvPr id="1026" name="Picture 2" descr="https://timgsa.baidu.com/timg?image&amp;quality=80&amp;size=b9999_10000&amp;sec=1556544911866&amp;di=eb5a86069b9694101630068a98303295&amp;imgtype=0&amp;src=http%3A%2F%2Fwww.chinawater.com.cn%2Fztgz%2Fhy%2F2019sltj%2F1%2F201901%2FW02019011733614109413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1290" y="2496327"/>
            <a:ext cx="4241613" cy="281360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16"/>
          <p:cNvSpPr txBox="1">
            <a:spLocks noChangeArrowheads="1"/>
          </p:cNvSpPr>
          <p:nvPr/>
        </p:nvSpPr>
        <p:spPr bwMode="auto">
          <a:xfrm>
            <a:off x="5535496" y="1873160"/>
            <a:ext cx="6096810" cy="3823335"/>
          </a:xfrm>
          <a:prstGeom prst="rect">
            <a:avLst/>
          </a:prstGeom>
          <a:noFill/>
          <a:ln>
            <a:noFill/>
          </a:ln>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lnSpc>
                <a:spcPct val="150000"/>
              </a:lnSpc>
              <a:spcBef>
                <a:spcPts val="1200"/>
              </a:spcBef>
              <a:spcAft>
                <a:spcPct val="0"/>
              </a:spcAft>
              <a:buNone/>
            </a:pPr>
            <a:r>
              <a:rPr lang="en-US" altLang="zh-CN" sz="2500" b="1" dirty="0" smtClean="0">
                <a:solidFill>
                  <a:schemeClr val="accent5">
                    <a:lumMod val="75000"/>
                  </a:schemeClr>
                </a:solidFill>
              </a:rPr>
              <a:t>2019</a:t>
            </a:r>
            <a:r>
              <a:rPr lang="zh-CN" altLang="en-US" sz="2500" b="1" dirty="0" smtClean="0">
                <a:solidFill>
                  <a:schemeClr val="accent5">
                    <a:lumMod val="75000"/>
                  </a:schemeClr>
                </a:solidFill>
              </a:rPr>
              <a:t>年</a:t>
            </a:r>
            <a:r>
              <a:rPr lang="en-US" altLang="zh-CN" sz="2500" b="1" dirty="0" smtClean="0">
                <a:solidFill>
                  <a:schemeClr val="accent5">
                    <a:lumMod val="75000"/>
                  </a:schemeClr>
                </a:solidFill>
              </a:rPr>
              <a:t>1</a:t>
            </a:r>
            <a:r>
              <a:rPr lang="zh-CN" altLang="en-US" sz="2500" b="1" dirty="0" smtClean="0">
                <a:solidFill>
                  <a:schemeClr val="accent5">
                    <a:lumMod val="75000"/>
                  </a:schemeClr>
                </a:solidFill>
              </a:rPr>
              <a:t>月 </a:t>
            </a:r>
            <a:r>
              <a:rPr lang="en-US" altLang="zh-CN" sz="2500" b="1" dirty="0" smtClean="0">
                <a:solidFill>
                  <a:schemeClr val="accent5">
                    <a:lumMod val="75000"/>
                  </a:schemeClr>
                </a:solidFill>
              </a:rPr>
              <a:t>《</a:t>
            </a:r>
            <a:r>
              <a:rPr lang="zh-CN" altLang="en-US" sz="2500" b="1" dirty="0">
                <a:solidFill>
                  <a:schemeClr val="accent5">
                    <a:lumMod val="75000"/>
                  </a:schemeClr>
                </a:solidFill>
              </a:rPr>
              <a:t>全国水利工作会议</a:t>
            </a:r>
            <a:r>
              <a:rPr lang="en-US" altLang="zh-CN" sz="2500" b="1" dirty="0" smtClean="0">
                <a:solidFill>
                  <a:schemeClr val="accent5">
                    <a:lumMod val="75000"/>
                  </a:schemeClr>
                </a:solidFill>
              </a:rPr>
              <a:t>》</a:t>
            </a:r>
          </a:p>
          <a:p>
            <a:pPr marL="342900" indent="-342900" fontAlgn="base">
              <a:lnSpc>
                <a:spcPct val="150000"/>
              </a:lnSpc>
              <a:spcBef>
                <a:spcPts val="1200"/>
              </a:spcBef>
              <a:spcAft>
                <a:spcPct val="0"/>
              </a:spcAft>
              <a:buFont typeface="Wingdings" panose="05000000000000000000" pitchFamily="2" charset="2"/>
              <a:buChar char="n"/>
            </a:pPr>
            <a:r>
              <a:rPr lang="zh-CN" altLang="en-US" b="1" dirty="0">
                <a:solidFill>
                  <a:schemeClr val="accent5">
                    <a:lumMod val="75000"/>
                  </a:schemeClr>
                </a:solidFill>
                <a:latin typeface="+mn-lt"/>
                <a:ea typeface="黑体" panose="02010609060101010101" pitchFamily="49" charset="-122"/>
              </a:rPr>
              <a:t>认真践行习近平总书记“节水优先、空间均衡、系统治理、两手发力”十六字治水方针，按照水利工程补短板、水利行业强监管的总基调，集中力量开展攻坚，打好节约用水攻坚战；</a:t>
            </a:r>
          </a:p>
          <a:p>
            <a:pPr marL="342900" indent="-342900" fontAlgn="base">
              <a:lnSpc>
                <a:spcPct val="150000"/>
              </a:lnSpc>
              <a:spcBef>
                <a:spcPts val="1800"/>
              </a:spcBef>
              <a:spcAft>
                <a:spcPct val="0"/>
              </a:spcAft>
              <a:buFont typeface="Wingdings" panose="05000000000000000000" pitchFamily="2" charset="2"/>
              <a:buChar char="n"/>
            </a:pPr>
            <a:r>
              <a:rPr lang="zh-CN" altLang="en-US" b="1" dirty="0">
                <a:solidFill>
                  <a:schemeClr val="accent5">
                    <a:lumMod val="75000"/>
                  </a:schemeClr>
                </a:solidFill>
                <a:latin typeface="+mn-lt"/>
                <a:ea typeface="黑体" panose="02010609060101010101" pitchFamily="49" charset="-122"/>
              </a:rPr>
              <a:t>重点抓好四个“一”，其中一个</a:t>
            </a:r>
            <a:r>
              <a:rPr lang="zh-CN" altLang="en-US" b="1" dirty="0" smtClean="0">
                <a:solidFill>
                  <a:schemeClr val="accent5">
                    <a:lumMod val="75000"/>
                  </a:schemeClr>
                </a:solidFill>
                <a:latin typeface="+mn-lt"/>
                <a:ea typeface="黑体" panose="02010609060101010101" pitchFamily="49" charset="-122"/>
              </a:rPr>
              <a:t>“一”是</a:t>
            </a:r>
            <a:r>
              <a:rPr lang="zh-CN" altLang="en-US" b="1" dirty="0">
                <a:solidFill>
                  <a:schemeClr val="accent5">
                    <a:lumMod val="75000"/>
                  </a:schemeClr>
                </a:solidFill>
                <a:latin typeface="+mn-lt"/>
                <a:ea typeface="黑体" panose="02010609060101010101" pitchFamily="49" charset="-122"/>
              </a:rPr>
              <a:t>树立一个标杆</a:t>
            </a:r>
            <a:r>
              <a:rPr lang="zh-CN" altLang="en-US" b="1" dirty="0" smtClean="0">
                <a:solidFill>
                  <a:schemeClr val="accent5">
                    <a:lumMod val="75000"/>
                  </a:schemeClr>
                </a:solidFill>
                <a:latin typeface="+mn-lt"/>
                <a:ea typeface="黑体" panose="02010609060101010101" pitchFamily="49" charset="-122"/>
              </a:rPr>
              <a:t>，开展</a:t>
            </a:r>
            <a:r>
              <a:rPr lang="zh-CN" altLang="en-US" b="1" dirty="0">
                <a:solidFill>
                  <a:schemeClr val="accent5">
                    <a:lumMod val="75000"/>
                  </a:schemeClr>
                </a:solidFill>
                <a:latin typeface="+mn-lt"/>
                <a:ea typeface="黑体" panose="02010609060101010101" pitchFamily="49" charset="-122"/>
              </a:rPr>
              <a:t>水利行业节水机关建设。</a:t>
            </a:r>
          </a:p>
        </p:txBody>
      </p:sp>
      <p:cxnSp>
        <p:nvCxnSpPr>
          <p:cNvPr id="5" name="直接连接符 4"/>
          <p:cNvCxnSpPr/>
          <p:nvPr/>
        </p:nvCxnSpPr>
        <p:spPr>
          <a:xfrm>
            <a:off x="5177718" y="2496327"/>
            <a:ext cx="6548717" cy="0"/>
          </a:xfrm>
          <a:prstGeom prst="line">
            <a:avLst/>
          </a:prstGeom>
        </p:spPr>
        <p:style>
          <a:lnRef idx="1">
            <a:schemeClr val="accent3"/>
          </a:lnRef>
          <a:fillRef idx="0">
            <a:schemeClr val="accent3"/>
          </a:fillRef>
          <a:effectRef idx="0">
            <a:schemeClr val="accent3"/>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advTm="24649"/>
    </mc:Choice>
    <mc:Fallback xmlns="">
      <p:transition spd="slow" advTm="24649"/>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normAutofit fontScale="97500"/>
          </a:bodyPr>
          <a:lstStyle/>
          <a:p>
            <a:r>
              <a:rPr lang="zh-CN" altLang="en-US" dirty="0" smtClean="0"/>
              <a:t>工作背景</a:t>
            </a:r>
            <a:endParaRPr lang="zh-CN" altLang="en-US" dirty="0"/>
          </a:p>
        </p:txBody>
      </p:sp>
      <p:sp>
        <p:nvSpPr>
          <p:cNvPr id="4" name="TextBox 16"/>
          <p:cNvSpPr txBox="1">
            <a:spLocks noChangeArrowheads="1"/>
          </p:cNvSpPr>
          <p:nvPr/>
        </p:nvSpPr>
        <p:spPr bwMode="auto">
          <a:xfrm>
            <a:off x="5535496" y="1873160"/>
            <a:ext cx="6096810" cy="4207510"/>
          </a:xfrm>
          <a:prstGeom prst="rect">
            <a:avLst/>
          </a:prstGeom>
          <a:noFill/>
          <a:ln>
            <a:noFill/>
          </a:ln>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lnSpc>
                <a:spcPct val="150000"/>
              </a:lnSpc>
              <a:spcBef>
                <a:spcPts val="1200"/>
              </a:spcBef>
              <a:spcAft>
                <a:spcPct val="0"/>
              </a:spcAft>
              <a:buNone/>
            </a:pPr>
            <a:r>
              <a:rPr lang="en-US" altLang="zh-CN" sz="2500" b="1" dirty="0" smtClean="0">
                <a:solidFill>
                  <a:schemeClr val="accent5">
                    <a:lumMod val="75000"/>
                  </a:schemeClr>
                </a:solidFill>
              </a:rPr>
              <a:t>2019</a:t>
            </a:r>
            <a:r>
              <a:rPr lang="zh-CN" altLang="en-US" sz="2500" b="1" dirty="0" smtClean="0">
                <a:solidFill>
                  <a:schemeClr val="accent5">
                    <a:lumMod val="75000"/>
                  </a:schemeClr>
                </a:solidFill>
              </a:rPr>
              <a:t>年</a:t>
            </a:r>
            <a:r>
              <a:rPr lang="en-US" altLang="zh-CN" sz="2500" b="1" dirty="0" smtClean="0">
                <a:solidFill>
                  <a:schemeClr val="accent5">
                    <a:lumMod val="75000"/>
                  </a:schemeClr>
                </a:solidFill>
              </a:rPr>
              <a:t>2</a:t>
            </a:r>
            <a:r>
              <a:rPr lang="zh-CN" altLang="en-US" sz="2500" b="1" dirty="0" smtClean="0">
                <a:solidFill>
                  <a:schemeClr val="accent5">
                    <a:lumMod val="75000"/>
                  </a:schemeClr>
                </a:solidFill>
              </a:rPr>
              <a:t>月 </a:t>
            </a:r>
            <a:r>
              <a:rPr lang="en-US" altLang="zh-CN" sz="2500" b="1" dirty="0" smtClean="0">
                <a:solidFill>
                  <a:schemeClr val="accent5">
                    <a:lumMod val="75000"/>
                  </a:schemeClr>
                </a:solidFill>
              </a:rPr>
              <a:t>《</a:t>
            </a:r>
            <a:r>
              <a:rPr lang="zh-CN" altLang="en-US" sz="2500" b="1" dirty="0" smtClean="0">
                <a:solidFill>
                  <a:schemeClr val="accent5">
                    <a:lumMod val="75000"/>
                  </a:schemeClr>
                </a:solidFill>
              </a:rPr>
              <a:t>全国节约用水工作会议</a:t>
            </a:r>
            <a:r>
              <a:rPr lang="en-US" altLang="zh-CN" sz="2500" b="1" dirty="0" smtClean="0">
                <a:solidFill>
                  <a:schemeClr val="accent5">
                    <a:lumMod val="75000"/>
                  </a:schemeClr>
                </a:solidFill>
              </a:rPr>
              <a:t>》</a:t>
            </a:r>
          </a:p>
          <a:p>
            <a:pPr marL="342900" indent="-342900" fontAlgn="base">
              <a:lnSpc>
                <a:spcPct val="150000"/>
              </a:lnSpc>
              <a:spcBef>
                <a:spcPts val="1200"/>
              </a:spcBef>
              <a:spcAft>
                <a:spcPct val="0"/>
              </a:spcAft>
              <a:buFont typeface="Wingdings" panose="05000000000000000000" pitchFamily="2" charset="2"/>
              <a:buChar char="n"/>
            </a:pPr>
            <a:r>
              <a:rPr lang="zh-CN" altLang="en-US" b="1" dirty="0" smtClean="0">
                <a:solidFill>
                  <a:schemeClr val="accent5">
                    <a:lumMod val="75000"/>
                  </a:schemeClr>
                </a:solidFill>
                <a:latin typeface="+mn-lt"/>
                <a:ea typeface="黑体" panose="02010609060101010101" pitchFamily="49" charset="-122"/>
              </a:rPr>
              <a:t>要把新时期中央治水方针具体化，以踏石留印、抓铁有痕的精神，全力做好新时期节约用水工作，坚决打好“节约用水攻坚战”；</a:t>
            </a:r>
          </a:p>
          <a:p>
            <a:pPr marL="342900" indent="-342900" fontAlgn="base">
              <a:lnSpc>
                <a:spcPct val="150000"/>
              </a:lnSpc>
              <a:spcBef>
                <a:spcPts val="1200"/>
              </a:spcBef>
              <a:spcAft>
                <a:spcPct val="0"/>
              </a:spcAft>
              <a:buFont typeface="Wingdings" panose="05000000000000000000" pitchFamily="2" charset="2"/>
              <a:buChar char="n"/>
            </a:pPr>
            <a:r>
              <a:rPr lang="zh-CN" altLang="en-US" b="1" dirty="0" smtClean="0">
                <a:solidFill>
                  <a:schemeClr val="accent5">
                    <a:lumMod val="75000"/>
                  </a:schemeClr>
                </a:solidFill>
                <a:latin typeface="+mn-lt"/>
                <a:ea typeface="黑体" panose="02010609060101010101" pitchFamily="49" charset="-122"/>
              </a:rPr>
              <a:t>水利行业各级机关既是节约用水工作的监督管理部门，也是厉行节约用水的责任单位。要发扬“刀刃向内、自我革新”的精神，从自身做起，率先垂范，树立标杆，带动全社会节约用水。</a:t>
            </a:r>
            <a:endParaRPr lang="zh-CN" altLang="en-US" b="1" dirty="0">
              <a:solidFill>
                <a:schemeClr val="accent5">
                  <a:lumMod val="75000"/>
                </a:schemeClr>
              </a:solidFill>
              <a:latin typeface="+mn-lt"/>
              <a:ea typeface="黑体" panose="02010609060101010101" pitchFamily="49" charset="-122"/>
            </a:endParaRPr>
          </a:p>
        </p:txBody>
      </p:sp>
      <p:cxnSp>
        <p:nvCxnSpPr>
          <p:cNvPr id="5" name="直接连接符 4"/>
          <p:cNvCxnSpPr/>
          <p:nvPr/>
        </p:nvCxnSpPr>
        <p:spPr>
          <a:xfrm>
            <a:off x="5177718" y="2496327"/>
            <a:ext cx="6548717" cy="0"/>
          </a:xfrm>
          <a:prstGeom prst="line">
            <a:avLst/>
          </a:prstGeom>
        </p:spPr>
        <p:style>
          <a:lnRef idx="1">
            <a:schemeClr val="accent3"/>
          </a:lnRef>
          <a:fillRef idx="0">
            <a:schemeClr val="accent3"/>
          </a:fillRef>
          <a:effectRef idx="0">
            <a:schemeClr val="accent3"/>
          </a:effectRef>
          <a:fontRef idx="minor">
            <a:schemeClr val="tx1"/>
          </a:fontRef>
        </p:style>
      </p:cxnSp>
      <p:pic>
        <p:nvPicPr>
          <p:cNvPr id="1028" name="Picture 4" descr="C:\Users\lenovo\AppData\Local\Temp\WeChat Files\d20bfbce2758a4466ad88c3965358d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9697" y="2496326"/>
            <a:ext cx="4228582" cy="2819055"/>
          </a:xfrm>
          <a:prstGeom prst="rect">
            <a:avLst/>
          </a:prstGeom>
          <a:noFill/>
          <a:effectLst>
            <a:softEdge rad="12700"/>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advTm="34944"/>
    </mc:Choice>
    <mc:Fallback xmlns="">
      <p:transition spd="slow" advTm="34944"/>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normAutofit fontScale="97500"/>
          </a:bodyPr>
          <a:lstStyle/>
          <a:p>
            <a:r>
              <a:rPr lang="zh-CN" altLang="en-US" dirty="0" smtClean="0"/>
              <a:t>工作背景</a:t>
            </a:r>
            <a:endParaRPr lang="zh-CN" altLang="en-US" dirty="0"/>
          </a:p>
        </p:txBody>
      </p:sp>
      <p:sp>
        <p:nvSpPr>
          <p:cNvPr id="4" name="TextBox 16"/>
          <p:cNvSpPr txBox="1">
            <a:spLocks noChangeArrowheads="1"/>
          </p:cNvSpPr>
          <p:nvPr/>
        </p:nvSpPr>
        <p:spPr bwMode="auto">
          <a:xfrm>
            <a:off x="5309542" y="1314360"/>
            <a:ext cx="6242378" cy="5247590"/>
          </a:xfrm>
          <a:prstGeom prst="rect">
            <a:avLst/>
          </a:prstGeom>
          <a:noFill/>
          <a:ln>
            <a:noFill/>
          </a:ln>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lnSpc>
                <a:spcPct val="150000"/>
              </a:lnSpc>
              <a:spcBef>
                <a:spcPts val="1200"/>
              </a:spcBef>
              <a:spcAft>
                <a:spcPct val="0"/>
              </a:spcAft>
              <a:buNone/>
            </a:pPr>
            <a:r>
              <a:rPr lang="en-US" altLang="zh-CN" sz="2500" b="1" dirty="0" smtClean="0">
                <a:solidFill>
                  <a:schemeClr val="accent5">
                    <a:lumMod val="75000"/>
                  </a:schemeClr>
                </a:solidFill>
              </a:rPr>
              <a:t>2019</a:t>
            </a:r>
            <a:r>
              <a:rPr lang="zh-CN" altLang="en-US" sz="2500" b="1" dirty="0" smtClean="0">
                <a:solidFill>
                  <a:schemeClr val="accent5">
                    <a:lumMod val="75000"/>
                  </a:schemeClr>
                </a:solidFill>
              </a:rPr>
              <a:t>年</a:t>
            </a:r>
            <a:r>
              <a:rPr lang="en-US" altLang="zh-CN" sz="2500" b="1" dirty="0" smtClean="0">
                <a:solidFill>
                  <a:schemeClr val="accent5">
                    <a:lumMod val="75000"/>
                  </a:schemeClr>
                </a:solidFill>
              </a:rPr>
              <a:t>3</a:t>
            </a:r>
            <a:r>
              <a:rPr lang="zh-CN" altLang="en-US" sz="2500" b="1" dirty="0" smtClean="0">
                <a:solidFill>
                  <a:schemeClr val="accent5">
                    <a:lumMod val="75000"/>
                  </a:schemeClr>
                </a:solidFill>
              </a:rPr>
              <a:t>月 </a:t>
            </a:r>
            <a:r>
              <a:rPr lang="en-US" altLang="zh-CN" sz="2500" b="1" dirty="0">
                <a:solidFill>
                  <a:schemeClr val="accent5">
                    <a:lumMod val="75000"/>
                  </a:schemeClr>
                </a:solidFill>
              </a:rPr>
              <a:t>《</a:t>
            </a:r>
            <a:r>
              <a:rPr lang="zh-CN" altLang="en-US" sz="2500" b="1" dirty="0">
                <a:solidFill>
                  <a:schemeClr val="accent5">
                    <a:lumMod val="75000"/>
                  </a:schemeClr>
                </a:solidFill>
              </a:rPr>
              <a:t>关于开展水利行业节水机关建设工作的通知</a:t>
            </a:r>
            <a:r>
              <a:rPr lang="en-US" altLang="zh-CN" sz="2500" b="1" dirty="0">
                <a:solidFill>
                  <a:schemeClr val="accent5">
                    <a:lumMod val="75000"/>
                  </a:schemeClr>
                </a:solidFill>
              </a:rPr>
              <a:t>》</a:t>
            </a:r>
            <a:r>
              <a:rPr lang="zh-CN" altLang="en-US" sz="2500" b="1" dirty="0">
                <a:solidFill>
                  <a:schemeClr val="accent5">
                    <a:lumMod val="75000"/>
                  </a:schemeClr>
                </a:solidFill>
              </a:rPr>
              <a:t>（水</a:t>
            </a:r>
            <a:r>
              <a:rPr lang="zh-CN" altLang="en-US" sz="2500" b="1" dirty="0" smtClean="0">
                <a:solidFill>
                  <a:schemeClr val="accent5">
                    <a:lumMod val="75000"/>
                  </a:schemeClr>
                </a:solidFill>
              </a:rPr>
              <a:t>节约</a:t>
            </a:r>
            <a:r>
              <a:rPr lang="en-US" altLang="zh-CN" sz="2500" b="1" dirty="0" smtClean="0">
                <a:solidFill>
                  <a:schemeClr val="accent5">
                    <a:lumMod val="75000"/>
                  </a:schemeClr>
                </a:solidFill>
              </a:rPr>
              <a:t>〔2019〕92</a:t>
            </a:r>
            <a:r>
              <a:rPr lang="zh-CN" altLang="en-US" sz="2500" b="1" dirty="0">
                <a:solidFill>
                  <a:schemeClr val="accent5">
                    <a:lumMod val="75000"/>
                  </a:schemeClr>
                </a:solidFill>
              </a:rPr>
              <a:t>号）</a:t>
            </a:r>
          </a:p>
          <a:p>
            <a:pPr marL="342900" indent="-342900" fontAlgn="base">
              <a:lnSpc>
                <a:spcPct val="150000"/>
              </a:lnSpc>
              <a:spcBef>
                <a:spcPts val="1200"/>
              </a:spcBef>
              <a:spcAft>
                <a:spcPct val="0"/>
              </a:spcAft>
              <a:buFont typeface="Wingdings" panose="05000000000000000000" pitchFamily="2" charset="2"/>
              <a:buChar char="n"/>
            </a:pPr>
            <a:r>
              <a:rPr lang="zh-CN" altLang="en-US" b="1" dirty="0" smtClean="0">
                <a:solidFill>
                  <a:schemeClr val="accent5">
                    <a:lumMod val="75000"/>
                  </a:schemeClr>
                </a:solidFill>
                <a:latin typeface="+mn-lt"/>
                <a:ea typeface="黑体" panose="02010609060101010101" pitchFamily="49" charset="-122"/>
              </a:rPr>
              <a:t>要求将</a:t>
            </a:r>
            <a:r>
              <a:rPr lang="zh-CN" altLang="en-US" b="1" dirty="0">
                <a:solidFill>
                  <a:schemeClr val="accent5">
                    <a:lumMod val="75000"/>
                  </a:schemeClr>
                </a:solidFill>
                <a:latin typeface="+mn-lt"/>
                <a:ea typeface="黑体" panose="02010609060101010101" pitchFamily="49" charset="-122"/>
              </a:rPr>
              <a:t>水利行业机关建成“节水意识强、节水制度完备、节水器具普及、节水标准先进、监控管理严格”的标杆单位，探索可向社会复制推广的节水机关建设模式。</a:t>
            </a:r>
          </a:p>
          <a:p>
            <a:pPr marL="342900" indent="-342900" fontAlgn="base">
              <a:lnSpc>
                <a:spcPct val="150000"/>
              </a:lnSpc>
              <a:spcBef>
                <a:spcPts val="1200"/>
              </a:spcBef>
              <a:spcAft>
                <a:spcPct val="0"/>
              </a:spcAft>
              <a:buFont typeface="Wingdings" panose="05000000000000000000" pitchFamily="2" charset="2"/>
              <a:buChar char="n"/>
            </a:pPr>
            <a:r>
              <a:rPr lang="en-US" altLang="zh-CN" b="1" dirty="0" smtClean="0">
                <a:solidFill>
                  <a:schemeClr val="accent5">
                    <a:lumMod val="75000"/>
                  </a:schemeClr>
                </a:solidFill>
                <a:latin typeface="+mn-lt"/>
                <a:ea typeface="黑体" panose="02010609060101010101" pitchFamily="49" charset="-122"/>
              </a:rPr>
              <a:t>2019</a:t>
            </a:r>
            <a:r>
              <a:rPr lang="zh-CN" altLang="en-US" b="1" dirty="0">
                <a:solidFill>
                  <a:schemeClr val="accent5">
                    <a:lumMod val="75000"/>
                  </a:schemeClr>
                </a:solidFill>
                <a:latin typeface="+mn-lt"/>
                <a:ea typeface="黑体" panose="02010609060101010101" pitchFamily="49" charset="-122"/>
              </a:rPr>
              <a:t>年底前，水利部机关，部直属单位机关，各省（区、市）水利（水务）厅（局）机关建成节水机关</a:t>
            </a:r>
            <a:r>
              <a:rPr lang="zh-CN" altLang="en-US" b="1" dirty="0" smtClean="0">
                <a:solidFill>
                  <a:schemeClr val="accent5">
                    <a:lumMod val="75000"/>
                  </a:schemeClr>
                </a:solidFill>
                <a:latin typeface="+mn-lt"/>
                <a:ea typeface="黑体" panose="02010609060101010101" pitchFamily="49" charset="-122"/>
              </a:rPr>
              <a:t>。</a:t>
            </a:r>
            <a:r>
              <a:rPr lang="en-US" altLang="zh-CN" b="1" dirty="0" smtClean="0">
                <a:solidFill>
                  <a:schemeClr val="accent5">
                    <a:lumMod val="75000"/>
                  </a:schemeClr>
                </a:solidFill>
                <a:latin typeface="+mn-lt"/>
                <a:ea typeface="黑体" panose="02010609060101010101" pitchFamily="49" charset="-122"/>
              </a:rPr>
              <a:t>2020</a:t>
            </a:r>
            <a:r>
              <a:rPr lang="zh-CN" altLang="en-US" b="1" dirty="0">
                <a:solidFill>
                  <a:schemeClr val="accent5">
                    <a:lumMod val="75000"/>
                  </a:schemeClr>
                </a:solidFill>
                <a:latin typeface="+mn-lt"/>
                <a:ea typeface="黑体" panose="02010609060101010101" pitchFamily="49" charset="-122"/>
              </a:rPr>
              <a:t>年底前，各省地（市）、县级水利（水务）局机关建成节水机关。</a:t>
            </a:r>
          </a:p>
        </p:txBody>
      </p:sp>
      <p:cxnSp>
        <p:nvCxnSpPr>
          <p:cNvPr id="5" name="直接连接符 4"/>
          <p:cNvCxnSpPr/>
          <p:nvPr/>
        </p:nvCxnSpPr>
        <p:spPr>
          <a:xfrm>
            <a:off x="5083589" y="2496327"/>
            <a:ext cx="6548717" cy="0"/>
          </a:xfrm>
          <a:prstGeom prst="line">
            <a:avLst/>
          </a:prstGeom>
        </p:spPr>
        <p:style>
          <a:lnRef idx="1">
            <a:schemeClr val="accent3"/>
          </a:lnRef>
          <a:fillRef idx="0">
            <a:schemeClr val="accent3"/>
          </a:fillRef>
          <a:effectRef idx="0">
            <a:schemeClr val="accent3"/>
          </a:effectRef>
          <a:fontRef idx="minor">
            <a:schemeClr val="tx1"/>
          </a:fontRef>
        </p:style>
      </p:cxn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5930" y="1605281"/>
            <a:ext cx="3838150" cy="4821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2000" advTm="34944"/>
    </mc:Choice>
    <mc:Fallback xmlns="">
      <p:transition spd="slow" advTm="34944"/>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normAutofit fontScale="97500"/>
          </a:bodyPr>
          <a:lstStyle/>
          <a:p>
            <a:r>
              <a:rPr lang="zh-CN" altLang="en-US" dirty="0" smtClean="0"/>
              <a:t>工作背景</a:t>
            </a:r>
            <a:endParaRPr lang="zh-CN" alt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993" y="2001520"/>
            <a:ext cx="4163676" cy="3139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16"/>
          <p:cNvSpPr txBox="1">
            <a:spLocks noChangeArrowheads="1"/>
          </p:cNvSpPr>
          <p:nvPr/>
        </p:nvSpPr>
        <p:spPr bwMode="auto">
          <a:xfrm>
            <a:off x="5535496" y="1873160"/>
            <a:ext cx="6096810" cy="3285515"/>
          </a:xfrm>
          <a:prstGeom prst="rect">
            <a:avLst/>
          </a:prstGeom>
          <a:noFill/>
          <a:ln>
            <a:noFill/>
          </a:ln>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lnSpc>
                <a:spcPct val="150000"/>
              </a:lnSpc>
              <a:spcBef>
                <a:spcPts val="1200"/>
              </a:spcBef>
              <a:spcAft>
                <a:spcPct val="0"/>
              </a:spcAft>
              <a:buNone/>
            </a:pPr>
            <a:r>
              <a:rPr lang="en-US" altLang="zh-CN" sz="2500" b="1" dirty="0" smtClean="0">
                <a:solidFill>
                  <a:schemeClr val="accent5">
                    <a:lumMod val="75000"/>
                  </a:schemeClr>
                </a:solidFill>
              </a:rPr>
              <a:t>2019</a:t>
            </a:r>
            <a:r>
              <a:rPr lang="zh-CN" altLang="en-US" sz="2500" b="1" dirty="0" smtClean="0">
                <a:solidFill>
                  <a:schemeClr val="accent5">
                    <a:lumMod val="75000"/>
                  </a:schemeClr>
                </a:solidFill>
              </a:rPr>
              <a:t>年</a:t>
            </a:r>
            <a:r>
              <a:rPr lang="en-US" altLang="zh-CN" sz="2500" b="1" dirty="0" smtClean="0">
                <a:solidFill>
                  <a:schemeClr val="accent5">
                    <a:lumMod val="75000"/>
                  </a:schemeClr>
                </a:solidFill>
              </a:rPr>
              <a:t>3</a:t>
            </a:r>
            <a:r>
              <a:rPr lang="zh-CN" altLang="en-US" sz="2500" b="1" dirty="0" smtClean="0">
                <a:solidFill>
                  <a:schemeClr val="accent5">
                    <a:lumMod val="75000"/>
                  </a:schemeClr>
                </a:solidFill>
              </a:rPr>
              <a:t>月 </a:t>
            </a:r>
            <a:r>
              <a:rPr lang="en-US" altLang="zh-CN" sz="2500" b="1" dirty="0">
                <a:solidFill>
                  <a:schemeClr val="accent5">
                    <a:lumMod val="75000"/>
                  </a:schemeClr>
                </a:solidFill>
              </a:rPr>
              <a:t> </a:t>
            </a:r>
            <a:r>
              <a:rPr lang="zh-CN" altLang="en-US" sz="2500" b="1" dirty="0" smtClean="0">
                <a:solidFill>
                  <a:schemeClr val="accent5">
                    <a:lumMod val="75000"/>
                  </a:schemeClr>
                </a:solidFill>
              </a:rPr>
              <a:t>鄂竟平部长署名文章</a:t>
            </a:r>
            <a:endParaRPr lang="en-US" altLang="zh-CN" sz="2500" b="1" dirty="0" smtClean="0">
              <a:solidFill>
                <a:schemeClr val="accent5">
                  <a:lumMod val="75000"/>
                </a:schemeClr>
              </a:solidFill>
            </a:endParaRPr>
          </a:p>
          <a:p>
            <a:pPr marL="342900" indent="-342900" fontAlgn="base">
              <a:lnSpc>
                <a:spcPct val="150000"/>
              </a:lnSpc>
              <a:spcBef>
                <a:spcPts val="1200"/>
              </a:spcBef>
              <a:spcAft>
                <a:spcPct val="0"/>
              </a:spcAft>
              <a:buFont typeface="Wingdings" panose="05000000000000000000" pitchFamily="2" charset="2"/>
              <a:buChar char="n"/>
            </a:pPr>
            <a:r>
              <a:rPr lang="zh-CN" altLang="en-US" b="1" dirty="0" smtClean="0">
                <a:solidFill>
                  <a:schemeClr val="accent5">
                    <a:lumMod val="75000"/>
                  </a:schemeClr>
                </a:solidFill>
                <a:latin typeface="+mn-lt"/>
                <a:ea typeface="黑体" panose="02010609060101010101" pitchFamily="49" charset="-122"/>
              </a:rPr>
              <a:t>水利部部长鄂竟平以“坚持节水优先 强化水资源管理”为题在</a:t>
            </a:r>
            <a:r>
              <a:rPr lang="en-US" altLang="zh-CN" b="1" dirty="0" smtClean="0">
                <a:solidFill>
                  <a:schemeClr val="accent5">
                    <a:lumMod val="75000"/>
                  </a:schemeClr>
                </a:solidFill>
                <a:latin typeface="+mn-lt"/>
                <a:ea typeface="黑体" panose="02010609060101010101" pitchFamily="49" charset="-122"/>
              </a:rPr>
              <a:t>《</a:t>
            </a:r>
            <a:r>
              <a:rPr lang="zh-CN" altLang="en-US" b="1" dirty="0" smtClean="0">
                <a:solidFill>
                  <a:schemeClr val="accent5">
                    <a:lumMod val="75000"/>
                  </a:schemeClr>
                </a:solidFill>
                <a:latin typeface="+mn-lt"/>
                <a:ea typeface="黑体" panose="02010609060101010101" pitchFamily="49" charset="-122"/>
              </a:rPr>
              <a:t>人民日报</a:t>
            </a:r>
            <a:r>
              <a:rPr lang="en-US" altLang="zh-CN" b="1" dirty="0" smtClean="0">
                <a:solidFill>
                  <a:schemeClr val="accent5">
                    <a:lumMod val="75000"/>
                  </a:schemeClr>
                </a:solidFill>
                <a:latin typeface="+mn-lt"/>
                <a:ea typeface="黑体" panose="02010609060101010101" pitchFamily="49" charset="-122"/>
              </a:rPr>
              <a:t>》</a:t>
            </a:r>
            <a:r>
              <a:rPr lang="zh-CN" altLang="en-US" b="1" dirty="0" smtClean="0">
                <a:solidFill>
                  <a:schemeClr val="accent5">
                    <a:lumMod val="75000"/>
                  </a:schemeClr>
                </a:solidFill>
                <a:latin typeface="+mn-lt"/>
                <a:ea typeface="黑体" panose="02010609060101010101" pitchFamily="49" charset="-122"/>
              </a:rPr>
              <a:t>发表署名文章；</a:t>
            </a:r>
          </a:p>
          <a:p>
            <a:pPr marL="342900" indent="-342900" fontAlgn="base">
              <a:lnSpc>
                <a:spcPct val="150000"/>
              </a:lnSpc>
              <a:spcBef>
                <a:spcPts val="1200"/>
              </a:spcBef>
              <a:spcAft>
                <a:spcPct val="0"/>
              </a:spcAft>
              <a:buFont typeface="Wingdings" panose="05000000000000000000" pitchFamily="2" charset="2"/>
              <a:buChar char="n"/>
            </a:pPr>
            <a:r>
              <a:rPr lang="zh-CN" altLang="en-US" b="1" dirty="0" smtClean="0">
                <a:solidFill>
                  <a:schemeClr val="accent5">
                    <a:lumMod val="75000"/>
                  </a:schemeClr>
                </a:solidFill>
                <a:latin typeface="+mn-lt"/>
                <a:ea typeface="黑体" panose="02010609060101010101" pitchFamily="49" charset="-122"/>
              </a:rPr>
              <a:t>再次强调“开展节水机关建设”，要求从水利部和地方各级水利部门机关做起，建成一批节水标准先进的节水单位，带动全社会节水。</a:t>
            </a:r>
            <a:endParaRPr lang="zh-CN" altLang="en-US" b="1" dirty="0">
              <a:solidFill>
                <a:schemeClr val="accent5">
                  <a:lumMod val="75000"/>
                </a:schemeClr>
              </a:solidFill>
              <a:latin typeface="+mn-lt"/>
              <a:ea typeface="黑体" panose="02010609060101010101" pitchFamily="49" charset="-122"/>
            </a:endParaRPr>
          </a:p>
        </p:txBody>
      </p:sp>
      <p:cxnSp>
        <p:nvCxnSpPr>
          <p:cNvPr id="8" name="直接连接符 7"/>
          <p:cNvCxnSpPr/>
          <p:nvPr/>
        </p:nvCxnSpPr>
        <p:spPr>
          <a:xfrm>
            <a:off x="5177718" y="2496327"/>
            <a:ext cx="6548717" cy="0"/>
          </a:xfrm>
          <a:prstGeom prst="line">
            <a:avLst/>
          </a:prstGeom>
        </p:spPr>
        <p:style>
          <a:lnRef idx="1">
            <a:schemeClr val="accent3"/>
          </a:lnRef>
          <a:fillRef idx="0">
            <a:schemeClr val="accent3"/>
          </a:fillRef>
          <a:effectRef idx="0">
            <a:schemeClr val="accent3"/>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advTm="34944"/>
    </mc:Choice>
    <mc:Fallback xmlns="">
      <p:transition spd="slow" advTm="34944"/>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normAutofit fontScale="97500"/>
          </a:bodyPr>
          <a:lstStyle/>
          <a:p>
            <a:r>
              <a:rPr lang="zh-CN" altLang="en-US" dirty="0" smtClean="0"/>
              <a:t>工作背景</a:t>
            </a:r>
            <a:endParaRPr lang="zh-CN" altLang="en-US" dirty="0"/>
          </a:p>
        </p:txBody>
      </p:sp>
      <p:sp>
        <p:nvSpPr>
          <p:cNvPr id="7" name="TextBox 16"/>
          <p:cNvSpPr txBox="1">
            <a:spLocks noChangeArrowheads="1"/>
          </p:cNvSpPr>
          <p:nvPr/>
        </p:nvSpPr>
        <p:spPr bwMode="auto">
          <a:xfrm>
            <a:off x="5019040" y="1899920"/>
            <a:ext cx="6756400" cy="3131627"/>
          </a:xfrm>
          <a:prstGeom prst="rect">
            <a:avLst/>
          </a:prstGeom>
          <a:noFill/>
          <a:ln>
            <a:noFill/>
          </a:ln>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lnSpc>
                <a:spcPct val="150000"/>
              </a:lnSpc>
              <a:spcBef>
                <a:spcPts val="1200"/>
              </a:spcBef>
              <a:spcAft>
                <a:spcPct val="0"/>
              </a:spcAft>
              <a:buNone/>
            </a:pPr>
            <a:r>
              <a:rPr lang="en-US" altLang="zh-CN" sz="2500" b="1" dirty="0" smtClean="0">
                <a:solidFill>
                  <a:schemeClr val="accent5">
                    <a:lumMod val="75000"/>
                  </a:schemeClr>
                </a:solidFill>
              </a:rPr>
              <a:t> 2019</a:t>
            </a:r>
            <a:r>
              <a:rPr lang="zh-CN" altLang="en-US" sz="2500" b="1" dirty="0" smtClean="0">
                <a:solidFill>
                  <a:schemeClr val="accent5">
                    <a:lumMod val="75000"/>
                  </a:schemeClr>
                </a:solidFill>
              </a:rPr>
              <a:t>年</a:t>
            </a:r>
            <a:r>
              <a:rPr lang="en-US" altLang="zh-CN" sz="2500" b="1" dirty="0" smtClean="0">
                <a:solidFill>
                  <a:schemeClr val="accent5">
                    <a:lumMod val="75000"/>
                  </a:schemeClr>
                </a:solidFill>
              </a:rPr>
              <a:t>4</a:t>
            </a:r>
            <a:r>
              <a:rPr lang="zh-CN" altLang="en-US" sz="2500" b="1" dirty="0" smtClean="0">
                <a:solidFill>
                  <a:schemeClr val="accent5">
                    <a:lumMod val="75000"/>
                  </a:schemeClr>
                </a:solidFill>
              </a:rPr>
              <a:t>月 </a:t>
            </a:r>
            <a:r>
              <a:rPr lang="en-US" altLang="zh-CN" sz="2500" b="1" dirty="0" smtClean="0">
                <a:solidFill>
                  <a:schemeClr val="accent5">
                    <a:lumMod val="75000"/>
                  </a:schemeClr>
                </a:solidFill>
              </a:rPr>
              <a:t> 《</a:t>
            </a:r>
            <a:r>
              <a:rPr lang="zh-CN" altLang="en-US" sz="2500" b="1" dirty="0" smtClean="0">
                <a:solidFill>
                  <a:schemeClr val="accent5">
                    <a:lumMod val="75000"/>
                  </a:schemeClr>
                </a:solidFill>
              </a:rPr>
              <a:t>国家节水行动方案</a:t>
            </a:r>
            <a:r>
              <a:rPr lang="en-US" altLang="zh-CN" sz="2500" b="1" dirty="0" smtClean="0">
                <a:solidFill>
                  <a:schemeClr val="accent5">
                    <a:lumMod val="75000"/>
                  </a:schemeClr>
                </a:solidFill>
              </a:rPr>
              <a:t>》</a:t>
            </a:r>
            <a:r>
              <a:rPr lang="zh-CN" altLang="en-US" sz="2500" b="1" dirty="0" smtClean="0">
                <a:solidFill>
                  <a:schemeClr val="accent5">
                    <a:lumMod val="75000"/>
                  </a:schemeClr>
                </a:solidFill>
              </a:rPr>
              <a:t>正式印发</a:t>
            </a:r>
            <a:endParaRPr lang="en-US" altLang="zh-CN" sz="2500" b="1" dirty="0" smtClean="0">
              <a:solidFill>
                <a:schemeClr val="accent5">
                  <a:lumMod val="75000"/>
                </a:schemeClr>
              </a:solidFill>
            </a:endParaRPr>
          </a:p>
          <a:p>
            <a:pPr marL="342900" indent="-342900" fontAlgn="base">
              <a:lnSpc>
                <a:spcPct val="150000"/>
              </a:lnSpc>
              <a:spcBef>
                <a:spcPts val="1200"/>
              </a:spcBef>
              <a:spcAft>
                <a:spcPct val="0"/>
              </a:spcAft>
              <a:buFont typeface="Wingdings" panose="05000000000000000000" pitchFamily="2" charset="2"/>
              <a:buChar char="n"/>
            </a:pPr>
            <a:r>
              <a:rPr lang="zh-CN" altLang="en-US" b="1" dirty="0" smtClean="0">
                <a:solidFill>
                  <a:schemeClr val="accent5">
                    <a:lumMod val="75000"/>
                  </a:schemeClr>
                </a:solidFill>
                <a:latin typeface="+mn-lt"/>
                <a:ea typeface="黑体" panose="02010609060101010101" pitchFamily="49" charset="-122"/>
              </a:rPr>
              <a:t>为贯彻落实党的十九大精神，推动全社会节水，全面提升水资源利用效率，国家发改委和水利部联合印发</a:t>
            </a:r>
            <a:r>
              <a:rPr lang="en-US" altLang="zh-CN" b="1" dirty="0" smtClean="0">
                <a:solidFill>
                  <a:schemeClr val="accent5">
                    <a:lumMod val="75000"/>
                  </a:schemeClr>
                </a:solidFill>
                <a:latin typeface="+mn-lt"/>
                <a:ea typeface="黑体" panose="02010609060101010101" pitchFamily="49" charset="-122"/>
              </a:rPr>
              <a:t>《</a:t>
            </a:r>
            <a:r>
              <a:rPr lang="zh-CN" altLang="en-US" b="1" dirty="0" smtClean="0">
                <a:solidFill>
                  <a:schemeClr val="accent5">
                    <a:lumMod val="75000"/>
                  </a:schemeClr>
                </a:solidFill>
                <a:latin typeface="+mn-lt"/>
                <a:ea typeface="黑体" panose="02010609060101010101" pitchFamily="49" charset="-122"/>
              </a:rPr>
              <a:t>国家节水行动方案</a:t>
            </a:r>
            <a:r>
              <a:rPr lang="en-US" altLang="zh-CN" b="1" dirty="0" smtClean="0">
                <a:solidFill>
                  <a:schemeClr val="accent5">
                    <a:lumMod val="75000"/>
                  </a:schemeClr>
                </a:solidFill>
                <a:latin typeface="+mn-lt"/>
                <a:ea typeface="黑体" panose="02010609060101010101" pitchFamily="49" charset="-122"/>
              </a:rPr>
              <a:t>》</a:t>
            </a:r>
            <a:r>
              <a:rPr lang="zh-CN" altLang="en-US" b="1" dirty="0" smtClean="0">
                <a:solidFill>
                  <a:schemeClr val="accent5">
                    <a:lumMod val="75000"/>
                  </a:schemeClr>
                </a:solidFill>
                <a:latin typeface="+mn-lt"/>
                <a:ea typeface="黑体" panose="02010609060101010101" pitchFamily="49" charset="-122"/>
              </a:rPr>
              <a:t>。</a:t>
            </a:r>
            <a:r>
              <a:rPr lang="en-US" altLang="zh-CN" b="1" dirty="0" smtClean="0">
                <a:solidFill>
                  <a:schemeClr val="accent5">
                    <a:lumMod val="75000"/>
                  </a:schemeClr>
                </a:solidFill>
                <a:latin typeface="+mn-lt"/>
                <a:ea typeface="黑体" panose="02010609060101010101" pitchFamily="49" charset="-122"/>
              </a:rPr>
              <a:t>《</a:t>
            </a:r>
            <a:r>
              <a:rPr lang="zh-CN" altLang="en-US" b="1" dirty="0" smtClean="0">
                <a:solidFill>
                  <a:schemeClr val="accent5">
                    <a:lumMod val="75000"/>
                  </a:schemeClr>
                </a:solidFill>
                <a:latin typeface="+mn-lt"/>
                <a:ea typeface="黑体" panose="02010609060101010101" pitchFamily="49" charset="-122"/>
              </a:rPr>
              <a:t>方案</a:t>
            </a:r>
            <a:r>
              <a:rPr lang="en-US" altLang="zh-CN" b="1" dirty="0" smtClean="0">
                <a:solidFill>
                  <a:schemeClr val="accent5">
                    <a:lumMod val="75000"/>
                  </a:schemeClr>
                </a:solidFill>
                <a:latin typeface="+mn-lt"/>
                <a:ea typeface="黑体" panose="02010609060101010101" pitchFamily="49" charset="-122"/>
              </a:rPr>
              <a:t>》</a:t>
            </a:r>
            <a:r>
              <a:rPr lang="zh-CN" altLang="en-US" b="1" dirty="0" smtClean="0">
                <a:solidFill>
                  <a:schemeClr val="accent5">
                    <a:lumMod val="75000"/>
                  </a:schemeClr>
                </a:solidFill>
                <a:latin typeface="+mn-lt"/>
                <a:ea typeface="黑体" panose="02010609060101010101" pitchFamily="49" charset="-122"/>
              </a:rPr>
              <a:t>将节水工作的重要性提升到了实现中华民族永续发展和加快生态文明建设的战略高度。</a:t>
            </a:r>
          </a:p>
        </p:txBody>
      </p:sp>
      <p:cxnSp>
        <p:nvCxnSpPr>
          <p:cNvPr id="8" name="直接连接符 7"/>
          <p:cNvCxnSpPr/>
          <p:nvPr/>
        </p:nvCxnSpPr>
        <p:spPr>
          <a:xfrm>
            <a:off x="5177718" y="2496327"/>
            <a:ext cx="6548717" cy="0"/>
          </a:xfrm>
          <a:prstGeom prst="line">
            <a:avLst/>
          </a:prstGeom>
        </p:spPr>
        <p:style>
          <a:lnRef idx="1">
            <a:schemeClr val="accent3"/>
          </a:lnRef>
          <a:fillRef idx="0">
            <a:schemeClr val="accent3"/>
          </a:fillRef>
          <a:effectRef idx="0">
            <a:schemeClr val="accent3"/>
          </a:effectRef>
          <a:fontRef idx="minor">
            <a:schemeClr val="tx1"/>
          </a:fontRef>
        </p:style>
      </p:cxn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3140" y="1483360"/>
            <a:ext cx="3528060" cy="4447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2000" advTm="34944"/>
    </mc:Choice>
    <mc:Fallback xmlns="">
      <p:transition spd="slow" advTm="34944"/>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normAutofit fontScale="97500"/>
          </a:bodyPr>
          <a:lstStyle/>
          <a:p>
            <a:r>
              <a:rPr lang="zh-CN" altLang="en-US" dirty="0" smtClean="0"/>
              <a:t>目标任务</a:t>
            </a:r>
            <a:endParaRPr lang="zh-CN" altLang="en-US" dirty="0"/>
          </a:p>
        </p:txBody>
      </p:sp>
      <p:sp>
        <p:nvSpPr>
          <p:cNvPr id="3" name="矩形 2"/>
          <p:cNvSpPr/>
          <p:nvPr/>
        </p:nvSpPr>
        <p:spPr>
          <a:xfrm>
            <a:off x="285115" y="984250"/>
            <a:ext cx="8210550" cy="765175"/>
          </a:xfrm>
          <a:prstGeom prst="rect">
            <a:avLst/>
          </a:prstGeom>
          <a:noFill/>
          <a:ln w="9525">
            <a:noFill/>
          </a:ln>
        </p:spPr>
        <p:txBody>
          <a:bodyPr anchor="ctr"/>
          <a:lstStyle/>
          <a:p>
            <a:pPr eaLnBrk="0" hangingPunct="0">
              <a:lnSpc>
                <a:spcPct val="110000"/>
              </a:lnSpc>
              <a:buSzPct val="100000"/>
            </a:pPr>
            <a:r>
              <a:rPr lang="zh-CN" altLang="en-US" sz="2400" b="1" dirty="0" smtClean="0">
                <a:solidFill>
                  <a:srgbClr val="C00000"/>
                </a:solidFill>
                <a:latin typeface="黑体" panose="02010609060101010101" pitchFamily="49" charset="-122"/>
                <a:ea typeface="黑体" panose="02010609060101010101" pitchFamily="49" charset="-122"/>
                <a:sym typeface="黑体" panose="02010609060101010101" pitchFamily="49" charset="-122"/>
              </a:rPr>
              <a:t>（一）海委直属单位节水机关建设要求</a:t>
            </a:r>
          </a:p>
        </p:txBody>
      </p:sp>
      <p:cxnSp>
        <p:nvCxnSpPr>
          <p:cNvPr id="4" name="直接连接符 3"/>
          <p:cNvCxnSpPr/>
          <p:nvPr/>
        </p:nvCxnSpPr>
        <p:spPr>
          <a:xfrm>
            <a:off x="219411" y="1673367"/>
            <a:ext cx="8276254" cy="0"/>
          </a:xfrm>
          <a:prstGeom prst="line">
            <a:avLst/>
          </a:prstGeom>
        </p:spPr>
        <p:style>
          <a:lnRef idx="1">
            <a:schemeClr val="accent3"/>
          </a:lnRef>
          <a:fillRef idx="0">
            <a:schemeClr val="accent3"/>
          </a:fillRef>
          <a:effectRef idx="0">
            <a:schemeClr val="accent3"/>
          </a:effectRef>
          <a:fontRef idx="minor">
            <a:schemeClr val="tx1"/>
          </a:fontRef>
        </p:style>
      </p:cxnSp>
      <p:sp>
        <p:nvSpPr>
          <p:cNvPr id="8" name="矩形 7"/>
          <p:cNvSpPr/>
          <p:nvPr/>
        </p:nvSpPr>
        <p:spPr>
          <a:xfrm>
            <a:off x="4998720" y="2428240"/>
            <a:ext cx="5201920" cy="3938270"/>
          </a:xfrm>
          <a:prstGeom prst="rect">
            <a:avLst/>
          </a:prstGeom>
          <a:noFill/>
          <a:ln w="9525">
            <a:noFill/>
          </a:ln>
        </p:spPr>
        <p:txBody>
          <a:bodyPr wrap="square">
            <a:spAutoFit/>
          </a:bodyPr>
          <a:lstStyle/>
          <a:p>
            <a:pPr marL="342900" indent="-342900" fontAlgn="base">
              <a:lnSpc>
                <a:spcPct val="150000"/>
              </a:lnSpc>
              <a:spcBef>
                <a:spcPts val="1200"/>
              </a:spcBef>
              <a:spcAft>
                <a:spcPct val="0"/>
              </a:spcAft>
            </a:pPr>
            <a:r>
              <a:rPr lang="zh-CN" altLang="en-US" sz="2000" b="1" dirty="0" smtClean="0">
                <a:solidFill>
                  <a:schemeClr val="accent5">
                    <a:lumMod val="75000"/>
                  </a:schemeClr>
                </a:solidFill>
                <a:ea typeface="黑体" panose="02010609060101010101" pitchFamily="49" charset="-122"/>
              </a:rPr>
              <a:t>              </a:t>
            </a:r>
            <a:r>
              <a:rPr lang="en-US" altLang="zh-CN" sz="2000" b="1" dirty="0" smtClean="0">
                <a:solidFill>
                  <a:schemeClr val="accent5">
                    <a:lumMod val="75000"/>
                  </a:schemeClr>
                </a:solidFill>
                <a:ea typeface="黑体" panose="02010609060101010101" pitchFamily="49" charset="-122"/>
              </a:rPr>
              <a:t>2020</a:t>
            </a:r>
            <a:r>
              <a:rPr lang="zh-CN" altLang="en-US" sz="2000" b="1" dirty="0" smtClean="0">
                <a:solidFill>
                  <a:schemeClr val="accent5">
                    <a:lumMod val="75000"/>
                  </a:schemeClr>
                </a:solidFill>
                <a:ea typeface="黑体" panose="02010609060101010101" pitchFamily="49" charset="-122"/>
              </a:rPr>
              <a:t>年</a:t>
            </a:r>
            <a:r>
              <a:rPr lang="en-US" altLang="zh-CN" sz="2000" b="1" dirty="0" smtClean="0">
                <a:solidFill>
                  <a:schemeClr val="accent5">
                    <a:lumMod val="75000"/>
                  </a:schemeClr>
                </a:solidFill>
                <a:ea typeface="黑体" panose="02010609060101010101" pitchFamily="49" charset="-122"/>
              </a:rPr>
              <a:t>3</a:t>
            </a:r>
            <a:r>
              <a:rPr lang="zh-CN" altLang="en-US" sz="2000" b="1" dirty="0" smtClean="0">
                <a:solidFill>
                  <a:schemeClr val="accent5">
                    <a:lumMod val="75000"/>
                  </a:schemeClr>
                </a:solidFill>
                <a:ea typeface="黑体" panose="02010609060101010101" pitchFamily="49" charset="-122"/>
              </a:rPr>
              <a:t>月海委办公室印发</a:t>
            </a:r>
            <a:r>
              <a:rPr lang="en-US" altLang="zh-CN" sz="2000" b="1" dirty="0" smtClean="0">
                <a:solidFill>
                  <a:schemeClr val="accent5">
                    <a:lumMod val="75000"/>
                  </a:schemeClr>
                </a:solidFill>
                <a:ea typeface="黑体" panose="02010609060101010101" pitchFamily="49" charset="-122"/>
              </a:rPr>
              <a:t>《</a:t>
            </a:r>
            <a:r>
              <a:rPr lang="zh-CN" altLang="en-US" sz="2000" b="1" dirty="0" smtClean="0">
                <a:solidFill>
                  <a:schemeClr val="accent5">
                    <a:lumMod val="75000"/>
                  </a:schemeClr>
                </a:solidFill>
                <a:ea typeface="黑体" panose="02010609060101010101" pitchFamily="49" charset="-122"/>
              </a:rPr>
              <a:t>海委办公室关于开展节水机关建设的通知</a:t>
            </a:r>
            <a:r>
              <a:rPr lang="en-US" altLang="zh-CN" sz="2000" b="1" dirty="0" smtClean="0">
                <a:solidFill>
                  <a:schemeClr val="accent5">
                    <a:lumMod val="75000"/>
                  </a:schemeClr>
                </a:solidFill>
                <a:ea typeface="黑体" panose="02010609060101010101" pitchFamily="49" charset="-122"/>
              </a:rPr>
              <a:t>》</a:t>
            </a:r>
            <a:r>
              <a:rPr lang="zh-CN" altLang="en-US" sz="2000" b="1" dirty="0" smtClean="0">
                <a:solidFill>
                  <a:schemeClr val="accent5">
                    <a:lumMod val="75000"/>
                  </a:schemeClr>
                </a:solidFill>
                <a:ea typeface="黑体" panose="02010609060101010101" pitchFamily="49" charset="-122"/>
                <a:sym typeface="+mn-ea"/>
              </a:rPr>
              <a:t>（办节保</a:t>
            </a:r>
            <a:r>
              <a:rPr lang="en-US" altLang="zh-CN" sz="2000" b="1" dirty="0" smtClean="0">
                <a:solidFill>
                  <a:schemeClr val="accent5">
                    <a:lumMod val="75000"/>
                  </a:schemeClr>
                </a:solidFill>
                <a:ea typeface="黑体" panose="02010609060101010101" pitchFamily="49" charset="-122"/>
                <a:sym typeface="+mn-ea"/>
              </a:rPr>
              <a:t>〔2020〕2</a:t>
            </a:r>
            <a:r>
              <a:rPr lang="zh-CN" altLang="en-US" sz="2000" b="1" dirty="0" smtClean="0">
                <a:solidFill>
                  <a:schemeClr val="accent5">
                    <a:lumMod val="75000"/>
                  </a:schemeClr>
                </a:solidFill>
                <a:ea typeface="黑体" panose="02010609060101010101" pitchFamily="49" charset="-122"/>
                <a:sym typeface="+mn-ea"/>
              </a:rPr>
              <a:t>号）</a:t>
            </a:r>
            <a:r>
              <a:rPr lang="zh-CN" altLang="en-US" sz="2000" b="1" dirty="0" smtClean="0">
                <a:solidFill>
                  <a:schemeClr val="accent5">
                    <a:lumMod val="75000"/>
                  </a:schemeClr>
                </a:solidFill>
                <a:ea typeface="黑体" panose="02010609060101010101" pitchFamily="49" charset="-122"/>
              </a:rPr>
              <a:t>，明确委直属管理局及局属各单位节水机关建设工作，要求各单位于</a:t>
            </a:r>
            <a:r>
              <a:rPr lang="en-US" altLang="zh-CN" sz="2000" b="1" dirty="0" smtClean="0">
                <a:solidFill>
                  <a:schemeClr val="accent5">
                    <a:lumMod val="75000"/>
                  </a:schemeClr>
                </a:solidFill>
                <a:ea typeface="黑体" panose="02010609060101010101" pitchFamily="49" charset="-122"/>
              </a:rPr>
              <a:t>11</a:t>
            </a:r>
            <a:r>
              <a:rPr lang="zh-CN" altLang="en-US" sz="2000" b="1" dirty="0" smtClean="0">
                <a:solidFill>
                  <a:schemeClr val="accent5">
                    <a:lumMod val="75000"/>
                  </a:schemeClr>
                </a:solidFill>
                <a:ea typeface="黑体" panose="02010609060101010101" pitchFamily="49" charset="-122"/>
              </a:rPr>
              <a:t>月</a:t>
            </a:r>
            <a:r>
              <a:rPr lang="en-US" altLang="zh-CN" sz="2000" b="1" dirty="0" smtClean="0">
                <a:solidFill>
                  <a:schemeClr val="accent5">
                    <a:lumMod val="75000"/>
                  </a:schemeClr>
                </a:solidFill>
                <a:ea typeface="黑体" panose="02010609060101010101" pitchFamily="49" charset="-122"/>
              </a:rPr>
              <a:t>20</a:t>
            </a:r>
            <a:r>
              <a:rPr lang="zh-CN" altLang="en-US" sz="2000" b="1" dirty="0" smtClean="0">
                <a:solidFill>
                  <a:schemeClr val="accent5">
                    <a:lumMod val="75000"/>
                  </a:schemeClr>
                </a:solidFill>
                <a:ea typeface="黑体" panose="02010609060101010101" pitchFamily="49" charset="-122"/>
              </a:rPr>
              <a:t>日前保质高效完成全部建设任务。 </a:t>
            </a:r>
            <a:endParaRPr lang="en-US" altLang="zh-CN" sz="2000" b="1" dirty="0" smtClean="0">
              <a:solidFill>
                <a:schemeClr val="accent5">
                  <a:lumMod val="75000"/>
                </a:schemeClr>
              </a:solidFill>
              <a:ea typeface="黑体" panose="02010609060101010101" pitchFamily="49" charset="-122"/>
            </a:endParaRPr>
          </a:p>
          <a:p>
            <a:pPr eaLnBrk="0" hangingPunct="0">
              <a:lnSpc>
                <a:spcPct val="150000"/>
              </a:lnSpc>
              <a:spcBef>
                <a:spcPts val="600"/>
              </a:spcBef>
              <a:buSzPct val="100000"/>
            </a:pPr>
            <a:endParaRPr sz="1600" dirty="0">
              <a:ea typeface="黑体" panose="02010609060101010101" pitchFamily="49" charset="-122"/>
            </a:endParaRPr>
          </a:p>
          <a:p>
            <a:pPr algn="just" eaLnBrk="0" hangingPunct="0">
              <a:lnSpc>
                <a:spcPct val="150000"/>
              </a:lnSpc>
              <a:spcBef>
                <a:spcPts val="600"/>
              </a:spcBef>
              <a:buSzPct val="100000"/>
              <a:buFont typeface="Wingdings" panose="05000000000000000000" charset="0"/>
            </a:pPr>
            <a:endParaRPr lang="zh-CN" altLang="en-US" sz="2400" b="1" dirty="0">
              <a:solidFill>
                <a:schemeClr val="accent1">
                  <a:lumMod val="60000"/>
                  <a:lumOff val="40000"/>
                </a:schemeClr>
              </a:solidFill>
              <a:latin typeface="黑体" panose="02010609060101010101" pitchFamily="49" charset="-122"/>
              <a:ea typeface="黑体" panose="02010609060101010101" pitchFamily="49" charset="-122"/>
              <a:sym typeface="Arial" panose="020B0604020202020204" pitchFamily="34" charset="0"/>
            </a:endParaRPr>
          </a:p>
        </p:txBody>
      </p:sp>
      <p:pic>
        <p:nvPicPr>
          <p:cNvPr id="160770" name="Picture 2"/>
          <p:cNvPicPr>
            <a:picLocks noChangeAspect="1" noChangeArrowheads="1"/>
          </p:cNvPicPr>
          <p:nvPr/>
        </p:nvPicPr>
        <p:blipFill>
          <a:blip r:embed="rId3" cstate="print">
            <a:lum contrast="-20000"/>
          </a:blip>
          <a:srcRect/>
          <a:stretch>
            <a:fillRect/>
          </a:stretch>
        </p:blipFill>
        <p:spPr bwMode="auto">
          <a:xfrm>
            <a:off x="1558684" y="1837031"/>
            <a:ext cx="3059452" cy="4380889"/>
          </a:xfrm>
          <a:prstGeom prst="rect">
            <a:avLst/>
          </a:prstGeom>
          <a:blipFill>
            <a:blip r:embed="rId4">
              <a:lum contrast="-20000"/>
            </a:blip>
            <a:tile tx="0" ty="0" sx="100000" sy="100000" flip="none" algn="tl"/>
          </a:blip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slow" p14:dur="2000" advTm="24649"/>
    </mc:Choice>
    <mc:Fallback xmlns="">
      <p:transition spd="slow" advTm="24649"/>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右箭头 16"/>
          <p:cNvSpPr/>
          <p:nvPr/>
        </p:nvSpPr>
        <p:spPr>
          <a:xfrm rot="5400000">
            <a:off x="9065913" y="1851853"/>
            <a:ext cx="2717088" cy="2520611"/>
          </a:xfrm>
          <a:prstGeom prst="rightArrow">
            <a:avLst>
              <a:gd name="adj1" fmla="val 67308"/>
              <a:gd name="adj2" fmla="val 4382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右箭头 15"/>
          <p:cNvSpPr/>
          <p:nvPr/>
        </p:nvSpPr>
        <p:spPr>
          <a:xfrm rot="5400000">
            <a:off x="6228369" y="1851851"/>
            <a:ext cx="2717088" cy="2520611"/>
          </a:xfrm>
          <a:prstGeom prst="rightArrow">
            <a:avLst>
              <a:gd name="adj1" fmla="val 67308"/>
              <a:gd name="adj2" fmla="val 4382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右箭头 1"/>
          <p:cNvSpPr/>
          <p:nvPr/>
        </p:nvSpPr>
        <p:spPr>
          <a:xfrm rot="5400000">
            <a:off x="3360346" y="1882330"/>
            <a:ext cx="2717088" cy="2520611"/>
          </a:xfrm>
          <a:prstGeom prst="rightArrow">
            <a:avLst>
              <a:gd name="adj1" fmla="val 67308"/>
              <a:gd name="adj2" fmla="val 4382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占位符 2"/>
          <p:cNvSpPr>
            <a:spLocks noGrp="1"/>
          </p:cNvSpPr>
          <p:nvPr>
            <p:ph type="body" sz="quarter" idx="11"/>
          </p:nvPr>
        </p:nvSpPr>
        <p:spPr>
          <a:xfrm>
            <a:off x="1230630" y="314960"/>
            <a:ext cx="7529195" cy="699135"/>
          </a:xfrm>
        </p:spPr>
        <p:txBody>
          <a:bodyPr>
            <a:normAutofit/>
          </a:bodyPr>
          <a:lstStyle/>
          <a:p>
            <a:r>
              <a:rPr lang="zh-CN" altLang="en-US" dirty="0" smtClean="0"/>
              <a:t>目标任务</a:t>
            </a:r>
            <a:endParaRPr lang="zh-CN" altLang="en-US" dirty="0"/>
          </a:p>
        </p:txBody>
      </p:sp>
      <p:sp>
        <p:nvSpPr>
          <p:cNvPr id="34" name="矩形 33"/>
          <p:cNvSpPr/>
          <p:nvPr/>
        </p:nvSpPr>
        <p:spPr>
          <a:xfrm>
            <a:off x="4007856" y="1931224"/>
            <a:ext cx="1442389" cy="1384290"/>
          </a:xfrm>
          <a:prstGeom prst="rect">
            <a:avLst/>
          </a:prstGeom>
        </p:spPr>
        <p:txBody>
          <a:bodyPr wrap="square">
            <a:spAutoFit/>
          </a:bodyPr>
          <a:lstStyle/>
          <a:p>
            <a:pPr marR="0" algn="ctr">
              <a:lnSpc>
                <a:spcPct val="160000"/>
              </a:lnSpc>
              <a:spcBef>
                <a:spcPts val="0"/>
              </a:spcBef>
              <a:buClr>
                <a:srgbClr val="FF0000"/>
              </a:buClr>
            </a:pPr>
            <a:r>
              <a:rPr lang="zh-CN" altLang="en-US" sz="2800" b="1" dirty="0">
                <a:solidFill>
                  <a:schemeClr val="bg1"/>
                </a:solidFill>
                <a:latin typeface="微软雅黑" panose="020B0503020204020204" pitchFamily="34" charset="-122"/>
                <a:ea typeface="微软雅黑" panose="020B0503020204020204" pitchFamily="34" charset="-122"/>
              </a:rPr>
              <a:t>局机关</a:t>
            </a:r>
            <a:r>
              <a:rPr lang="en-US" altLang="zh-CN" sz="2800" b="1" dirty="0">
                <a:solidFill>
                  <a:schemeClr val="bg1"/>
                </a:solidFill>
                <a:latin typeface="微软雅黑" panose="020B0503020204020204" pitchFamily="34" charset="-122"/>
                <a:ea typeface="微软雅黑" panose="020B0503020204020204" pitchFamily="34" charset="-122"/>
              </a:rPr>
              <a:t>1</a:t>
            </a:r>
            <a:r>
              <a:rPr lang="zh-CN" altLang="en-US" sz="2800" b="1" dirty="0">
                <a:solidFill>
                  <a:schemeClr val="bg1"/>
                </a:solidFill>
                <a:latin typeface="微软雅黑" panose="020B0503020204020204" pitchFamily="34" charset="-122"/>
                <a:ea typeface="微软雅黑" panose="020B0503020204020204" pitchFamily="34" charset="-122"/>
              </a:rPr>
              <a:t>家</a:t>
            </a:r>
            <a:endParaRPr lang="en-US" altLang="zh-CN" sz="2800" b="1" dirty="0">
              <a:solidFill>
                <a:schemeClr val="bg1"/>
              </a:solidFill>
              <a:latin typeface="微软雅黑" panose="020B0503020204020204" pitchFamily="34" charset="-122"/>
              <a:ea typeface="微软雅黑" panose="020B0503020204020204" pitchFamily="34" charset="-122"/>
            </a:endParaRPr>
          </a:p>
        </p:txBody>
      </p:sp>
      <p:sp>
        <p:nvSpPr>
          <p:cNvPr id="42" name="矩形 41"/>
          <p:cNvSpPr/>
          <p:nvPr/>
        </p:nvSpPr>
        <p:spPr>
          <a:xfrm>
            <a:off x="792480" y="3495040"/>
            <a:ext cx="2024067" cy="1870577"/>
          </a:xfrm>
          <a:prstGeom prst="rect">
            <a:avLst/>
          </a:prstGeom>
          <a:gradFill>
            <a:gsLst>
              <a:gs pos="58000">
                <a:srgbClr val="FFFFFF"/>
              </a:gs>
              <a:gs pos="0">
                <a:schemeClr val="bg1"/>
              </a:gs>
              <a:gs pos="100000">
                <a:schemeClr val="bg1">
                  <a:alpha val="0"/>
                </a:schemeClr>
              </a:gs>
            </a:gsLst>
            <a:lin ang="16200000" scaled="0"/>
          </a:gradFill>
        </p:spPr>
        <p:txBody>
          <a:bodyPr wrap="square">
            <a:spAutoFit/>
          </a:bodyPr>
          <a:lstStyle/>
          <a:p>
            <a:pPr marR="0" algn="ctr">
              <a:lnSpc>
                <a:spcPts val="4800"/>
              </a:lnSpc>
              <a:spcBef>
                <a:spcPts val="0"/>
              </a:spcBef>
              <a:buClr>
                <a:srgbClr val="FF0000"/>
              </a:buClr>
            </a:pPr>
            <a:r>
              <a:rPr lang="en-US" altLang="zh-CN" sz="2800" b="1" dirty="0" smtClean="0">
                <a:solidFill>
                  <a:srgbClr val="FF5B5B"/>
                </a:solidFill>
                <a:latin typeface="微软雅黑" panose="020B0503020204020204" pitchFamily="34" charset="-122"/>
                <a:ea typeface="微软雅黑" panose="020B0503020204020204" pitchFamily="34" charset="-122"/>
              </a:rPr>
              <a:t>2020</a:t>
            </a:r>
            <a:r>
              <a:rPr lang="zh-CN" altLang="en-US" sz="2800" b="1" dirty="0" smtClean="0">
                <a:solidFill>
                  <a:srgbClr val="FF5B5B"/>
                </a:solidFill>
                <a:latin typeface="微软雅黑" panose="020B0503020204020204" pitchFamily="34" charset="-122"/>
                <a:ea typeface="微软雅黑" panose="020B0503020204020204" pitchFamily="34" charset="-122"/>
              </a:rPr>
              <a:t>年</a:t>
            </a:r>
            <a:endParaRPr lang="en-US" altLang="zh-CN" sz="2800" b="1" dirty="0" smtClean="0">
              <a:solidFill>
                <a:srgbClr val="FF5B5B"/>
              </a:solidFill>
              <a:latin typeface="微软雅黑" panose="020B0503020204020204" pitchFamily="34" charset="-122"/>
              <a:ea typeface="微软雅黑" panose="020B0503020204020204" pitchFamily="34" charset="-122"/>
            </a:endParaRPr>
          </a:p>
          <a:p>
            <a:pPr marR="0" algn="ctr">
              <a:lnSpc>
                <a:spcPts val="4800"/>
              </a:lnSpc>
              <a:spcBef>
                <a:spcPts val="0"/>
              </a:spcBef>
              <a:buClr>
                <a:srgbClr val="FF0000"/>
              </a:buClr>
            </a:pPr>
            <a:r>
              <a:rPr lang="zh-CN" altLang="en-US" sz="2800" b="1" dirty="0" smtClean="0">
                <a:solidFill>
                  <a:srgbClr val="FF5B5B"/>
                </a:solidFill>
                <a:latin typeface="微软雅黑" panose="020B0503020204020204" pitchFamily="34" charset="-122"/>
                <a:ea typeface="微软雅黑" panose="020B0503020204020204" pitchFamily="34" charset="-122"/>
              </a:rPr>
              <a:t>节水机关</a:t>
            </a:r>
            <a:endParaRPr lang="en-US" altLang="zh-CN" sz="2800" b="1" dirty="0" smtClean="0">
              <a:solidFill>
                <a:srgbClr val="FF5B5B"/>
              </a:solidFill>
              <a:latin typeface="微软雅黑" panose="020B0503020204020204" pitchFamily="34" charset="-122"/>
              <a:ea typeface="微软雅黑" panose="020B0503020204020204" pitchFamily="34" charset="-122"/>
            </a:endParaRPr>
          </a:p>
          <a:p>
            <a:pPr marR="0" algn="ctr">
              <a:lnSpc>
                <a:spcPts val="4800"/>
              </a:lnSpc>
              <a:spcBef>
                <a:spcPts val="0"/>
              </a:spcBef>
              <a:buClr>
                <a:srgbClr val="FF0000"/>
              </a:buClr>
            </a:pPr>
            <a:r>
              <a:rPr lang="zh-CN" altLang="en-US" sz="2800" b="1" dirty="0" smtClean="0">
                <a:solidFill>
                  <a:srgbClr val="FF5B5B"/>
                </a:solidFill>
                <a:latin typeface="微软雅黑" panose="020B0503020204020204" pitchFamily="34" charset="-122"/>
                <a:ea typeface="微软雅黑" panose="020B0503020204020204" pitchFamily="34" charset="-122"/>
              </a:rPr>
              <a:t>创建目标</a:t>
            </a:r>
            <a:endParaRPr lang="en-US" altLang="zh-CN" sz="2800" dirty="0">
              <a:solidFill>
                <a:srgbClr val="FF5B5B"/>
              </a:solidFill>
              <a:latin typeface="微软雅黑" panose="020B0503020204020204" pitchFamily="34" charset="-122"/>
              <a:ea typeface="微软雅黑" panose="020B0503020204020204" pitchFamily="34" charset="-122"/>
            </a:endParaRPr>
          </a:p>
        </p:txBody>
      </p:sp>
      <p:sp>
        <p:nvSpPr>
          <p:cNvPr id="13" name="矩形 12"/>
          <p:cNvSpPr/>
          <p:nvPr/>
        </p:nvSpPr>
        <p:spPr>
          <a:xfrm>
            <a:off x="6875879" y="1840984"/>
            <a:ext cx="1442389" cy="1658980"/>
          </a:xfrm>
          <a:prstGeom prst="rect">
            <a:avLst/>
          </a:prstGeom>
        </p:spPr>
        <p:txBody>
          <a:bodyPr wrap="square">
            <a:spAutoFit/>
          </a:bodyPr>
          <a:lstStyle/>
          <a:p>
            <a:pPr marR="0" algn="ctr">
              <a:lnSpc>
                <a:spcPct val="125000"/>
              </a:lnSpc>
              <a:spcBef>
                <a:spcPts val="0"/>
              </a:spcBef>
              <a:buClr>
                <a:srgbClr val="FF0000"/>
              </a:buClr>
            </a:pPr>
            <a:r>
              <a:rPr lang="zh-CN" altLang="en-US" sz="2800" b="1" dirty="0">
                <a:solidFill>
                  <a:schemeClr val="bg1"/>
                </a:solidFill>
                <a:latin typeface="微软雅黑" panose="020B0503020204020204" pitchFamily="34" charset="-122"/>
                <a:ea typeface="微软雅黑" panose="020B0503020204020204" pitchFamily="34" charset="-122"/>
              </a:rPr>
              <a:t>二级管理单位</a:t>
            </a:r>
            <a:endParaRPr lang="en-US" altLang="zh-CN" sz="2800" b="1" dirty="0">
              <a:solidFill>
                <a:schemeClr val="bg1"/>
              </a:solidFill>
              <a:latin typeface="微软雅黑" panose="020B0503020204020204" pitchFamily="34" charset="-122"/>
              <a:ea typeface="微软雅黑" panose="020B0503020204020204" pitchFamily="34" charset="-122"/>
            </a:endParaRPr>
          </a:p>
          <a:p>
            <a:pPr marR="0" algn="ctr">
              <a:lnSpc>
                <a:spcPct val="125000"/>
              </a:lnSpc>
              <a:spcBef>
                <a:spcPts val="0"/>
              </a:spcBef>
              <a:buClr>
                <a:srgbClr val="FF0000"/>
              </a:buClr>
            </a:pPr>
            <a:r>
              <a:rPr lang="en-US" altLang="zh-CN" sz="2800" b="1" dirty="0">
                <a:solidFill>
                  <a:schemeClr val="bg1"/>
                </a:solidFill>
                <a:latin typeface="微软雅黑" panose="020B0503020204020204" pitchFamily="34" charset="-122"/>
                <a:ea typeface="微软雅黑" panose="020B0503020204020204" pitchFamily="34" charset="-122"/>
              </a:rPr>
              <a:t>11</a:t>
            </a:r>
            <a:r>
              <a:rPr lang="zh-CN" altLang="en-US" sz="2800" b="1" dirty="0">
                <a:solidFill>
                  <a:schemeClr val="bg1"/>
                </a:solidFill>
                <a:latin typeface="微软雅黑" panose="020B0503020204020204" pitchFamily="34" charset="-122"/>
                <a:ea typeface="微软雅黑" panose="020B0503020204020204" pitchFamily="34" charset="-122"/>
              </a:rPr>
              <a:t>家</a:t>
            </a:r>
            <a:endParaRPr lang="en-US" altLang="zh-CN" sz="2800" b="1"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9713423" y="1810504"/>
            <a:ext cx="1442389" cy="1658980"/>
          </a:xfrm>
          <a:prstGeom prst="rect">
            <a:avLst/>
          </a:prstGeom>
        </p:spPr>
        <p:txBody>
          <a:bodyPr wrap="square">
            <a:spAutoFit/>
          </a:bodyPr>
          <a:lstStyle/>
          <a:p>
            <a:pPr marR="0" algn="ctr">
              <a:lnSpc>
                <a:spcPct val="125000"/>
              </a:lnSpc>
              <a:spcBef>
                <a:spcPts val="0"/>
              </a:spcBef>
              <a:buClr>
                <a:srgbClr val="FF0000"/>
              </a:buClr>
            </a:pPr>
            <a:r>
              <a:rPr lang="zh-CN" altLang="en-US" sz="2800" b="1" dirty="0">
                <a:solidFill>
                  <a:schemeClr val="bg1"/>
                </a:solidFill>
                <a:latin typeface="微软雅黑" panose="020B0503020204020204" pitchFamily="34" charset="-122"/>
                <a:ea typeface="微软雅黑" panose="020B0503020204020204" pitchFamily="34" charset="-122"/>
              </a:rPr>
              <a:t>三级管理单位</a:t>
            </a:r>
            <a:r>
              <a:rPr lang="en-US" altLang="zh-CN" sz="2800" b="1" dirty="0">
                <a:solidFill>
                  <a:schemeClr val="bg1"/>
                </a:solidFill>
                <a:latin typeface="微软雅黑" panose="020B0503020204020204" pitchFamily="34" charset="-122"/>
                <a:ea typeface="微软雅黑" panose="020B0503020204020204" pitchFamily="34" charset="-122"/>
              </a:rPr>
              <a:t>35</a:t>
            </a:r>
            <a:r>
              <a:rPr lang="zh-CN" altLang="en-US" sz="2800" b="1" dirty="0">
                <a:solidFill>
                  <a:schemeClr val="bg1"/>
                </a:solidFill>
                <a:latin typeface="微软雅黑" panose="020B0503020204020204" pitchFamily="34" charset="-122"/>
                <a:ea typeface="微软雅黑" panose="020B0503020204020204" pitchFamily="34" charset="-122"/>
              </a:rPr>
              <a:t>家</a:t>
            </a:r>
            <a:endParaRPr lang="en-US" altLang="zh-CN" sz="2800" b="1" dirty="0">
              <a:solidFill>
                <a:schemeClr val="bg1"/>
              </a:solidFill>
              <a:latin typeface="微软雅黑" panose="020B0503020204020204" pitchFamily="34" charset="-122"/>
              <a:ea typeface="微软雅黑" panose="020B0503020204020204" pitchFamily="34" charset="-122"/>
            </a:endParaRPr>
          </a:p>
        </p:txBody>
      </p:sp>
      <p:sp>
        <p:nvSpPr>
          <p:cNvPr id="18" name="右箭头 17"/>
          <p:cNvSpPr/>
          <p:nvPr/>
        </p:nvSpPr>
        <p:spPr>
          <a:xfrm rot="5400000">
            <a:off x="6836522" y="1425707"/>
            <a:ext cx="1358544" cy="8195700"/>
          </a:xfrm>
          <a:prstGeom prst="rightArrow">
            <a:avLst>
              <a:gd name="adj1" fmla="val 70142"/>
              <a:gd name="adj2" fmla="val 43829"/>
            </a:avLst>
          </a:prstGeom>
          <a:solidFill>
            <a:srgbClr val="F29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928200" y="4910422"/>
            <a:ext cx="5239657" cy="694870"/>
          </a:xfrm>
          <a:prstGeom prst="rect">
            <a:avLst/>
          </a:prstGeom>
        </p:spPr>
        <p:txBody>
          <a:bodyPr wrap="square">
            <a:spAutoFit/>
          </a:bodyPr>
          <a:lstStyle/>
          <a:p>
            <a:pPr marR="0" algn="ctr">
              <a:lnSpc>
                <a:spcPct val="160000"/>
              </a:lnSpc>
              <a:spcBef>
                <a:spcPts val="0"/>
              </a:spcBef>
              <a:buClr>
                <a:srgbClr val="FF0000"/>
              </a:buClr>
            </a:pPr>
            <a:r>
              <a:rPr lang="en-US" altLang="zh-CN" sz="2800" b="1" dirty="0" smtClean="0">
                <a:solidFill>
                  <a:schemeClr val="bg1"/>
                </a:solidFill>
                <a:latin typeface="微软雅黑" panose="020B0503020204020204" pitchFamily="34" charset="-122"/>
                <a:ea typeface="微软雅黑" panose="020B0503020204020204" pitchFamily="34" charset="-122"/>
              </a:rPr>
              <a:t>47</a:t>
            </a:r>
            <a:r>
              <a:rPr lang="zh-CN" altLang="en-US" sz="2800" b="1" dirty="0" smtClean="0">
                <a:solidFill>
                  <a:schemeClr val="bg1"/>
                </a:solidFill>
                <a:latin typeface="微软雅黑" panose="020B0503020204020204" pitchFamily="34" charset="-122"/>
                <a:ea typeface="微软雅黑" panose="020B0503020204020204" pitchFamily="34" charset="-122"/>
              </a:rPr>
              <a:t>家 </a:t>
            </a:r>
            <a:r>
              <a:rPr lang="zh-CN" altLang="en-US" sz="2800" b="1" dirty="0">
                <a:solidFill>
                  <a:schemeClr val="bg1"/>
                </a:solidFill>
                <a:latin typeface="微软雅黑" panose="020B0503020204020204" pitchFamily="34" charset="-122"/>
                <a:ea typeface="微软雅黑" panose="020B0503020204020204" pitchFamily="34" charset="-122"/>
              </a:rPr>
              <a:t>全部</a:t>
            </a:r>
            <a:r>
              <a:rPr lang="zh-CN" altLang="en-US" sz="2800" b="1" dirty="0" smtClean="0">
                <a:solidFill>
                  <a:schemeClr val="bg1"/>
                </a:solidFill>
                <a:latin typeface="微软雅黑" panose="020B0503020204020204" pitchFamily="34" charset="-122"/>
                <a:ea typeface="微软雅黑" panose="020B0503020204020204" pitchFamily="34" charset="-122"/>
              </a:rPr>
              <a:t>建成节水机关</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pic>
        <p:nvPicPr>
          <p:cNvPr id="1026" name="Picture 2" descr="https://timgsa.baidu.com/timg?image&amp;quality=80&amp;size=b9999_10000&amp;sec=1556688781008&amp;di=1c103f0bab5ab30be586c2e00963fc97&amp;imgtype=0&amp;src=http%3A%2F%2Fpic.51yuansu.com%2Fpic2%2Fcover%2F00%2F39%2F95%2F581305b60427c_610.jpg"/>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100000" l="0" r="100000">
                        <a14:foregroundMark x1="66992" y1="45898" x2="68164" y2="44727"/>
                        <a14:backgroundMark x1="58398" y1="33984" x2="53125" y2="40820"/>
                        <a14:backgroundMark x1="66797" y1="41016" x2="60156" y2="47656"/>
                      </a14:backgroundRemoval>
                    </a14:imgEffect>
                  </a14:imgLayer>
                </a14:imgProps>
              </a:ext>
              <a:ext uri="{28A0092B-C50C-407E-A947-70E740481C1C}">
                <a14:useLocalDpi xmlns:a14="http://schemas.microsoft.com/office/drawing/2010/main" val="0"/>
              </a:ext>
            </a:extLst>
          </a:blip>
          <a:srcRect/>
          <a:stretch>
            <a:fillRect/>
          </a:stretch>
        </p:blipFill>
        <p:spPr bwMode="auto">
          <a:xfrm>
            <a:off x="956969" y="1747519"/>
            <a:ext cx="1624429" cy="16244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plit orient="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lang="zh-CN" altLang="en-US" dirty="0" smtClean="0"/>
              <a:t>目标任务</a:t>
            </a:r>
            <a:endParaRPr lang="zh-CN" altLang="en-US" dirty="0"/>
          </a:p>
        </p:txBody>
      </p:sp>
      <p:sp>
        <p:nvSpPr>
          <p:cNvPr id="3" name="矩形 2"/>
          <p:cNvSpPr/>
          <p:nvPr/>
        </p:nvSpPr>
        <p:spPr>
          <a:xfrm>
            <a:off x="285115" y="984250"/>
            <a:ext cx="8210550" cy="765175"/>
          </a:xfrm>
          <a:prstGeom prst="rect">
            <a:avLst/>
          </a:prstGeom>
          <a:noFill/>
          <a:ln w="9525">
            <a:noFill/>
          </a:ln>
        </p:spPr>
        <p:txBody>
          <a:bodyPr anchor="ctr"/>
          <a:lstStyle/>
          <a:p>
            <a:pPr eaLnBrk="0" hangingPunct="0">
              <a:lnSpc>
                <a:spcPct val="110000"/>
              </a:lnSpc>
              <a:buSzPct val="100000"/>
            </a:pPr>
            <a:r>
              <a:rPr lang="zh-CN" altLang="en-US" sz="2400" b="1" dirty="0" smtClean="0">
                <a:solidFill>
                  <a:srgbClr val="C00000"/>
                </a:solidFill>
                <a:latin typeface="黑体" panose="02010609060101010101" pitchFamily="49" charset="-122"/>
                <a:ea typeface="黑体" panose="02010609060101010101" pitchFamily="49" charset="-122"/>
                <a:sym typeface="黑体" panose="02010609060101010101" pitchFamily="49" charset="-122"/>
              </a:rPr>
              <a:t>（一）海委直属单位节水机关建设要求</a:t>
            </a:r>
          </a:p>
        </p:txBody>
      </p:sp>
      <p:cxnSp>
        <p:nvCxnSpPr>
          <p:cNvPr id="4" name="直接连接符 3"/>
          <p:cNvCxnSpPr/>
          <p:nvPr/>
        </p:nvCxnSpPr>
        <p:spPr>
          <a:xfrm>
            <a:off x="219411" y="1673367"/>
            <a:ext cx="8276254" cy="0"/>
          </a:xfrm>
          <a:prstGeom prst="line">
            <a:avLst/>
          </a:prstGeom>
        </p:spPr>
        <p:style>
          <a:lnRef idx="1">
            <a:schemeClr val="accent3"/>
          </a:lnRef>
          <a:fillRef idx="0">
            <a:schemeClr val="accent3"/>
          </a:fillRef>
          <a:effectRef idx="0">
            <a:schemeClr val="accent3"/>
          </a:effectRef>
          <a:fontRef idx="minor">
            <a:schemeClr val="tx1"/>
          </a:fontRef>
        </p:style>
      </p:cxnSp>
      <p:sp>
        <p:nvSpPr>
          <p:cNvPr id="8" name="矩形 7"/>
          <p:cNvSpPr/>
          <p:nvPr/>
        </p:nvSpPr>
        <p:spPr>
          <a:xfrm>
            <a:off x="386080" y="2011680"/>
            <a:ext cx="6573520" cy="3631763"/>
          </a:xfrm>
          <a:prstGeom prst="rect">
            <a:avLst/>
          </a:prstGeom>
          <a:noFill/>
          <a:ln w="9525">
            <a:noFill/>
          </a:ln>
        </p:spPr>
        <p:txBody>
          <a:bodyPr wrap="square">
            <a:spAutoFit/>
          </a:bodyPr>
          <a:lstStyle/>
          <a:p>
            <a:pPr marL="342900" indent="-342900" fontAlgn="base">
              <a:lnSpc>
                <a:spcPct val="150000"/>
              </a:lnSpc>
              <a:spcBef>
                <a:spcPts val="1200"/>
              </a:spcBef>
              <a:spcAft>
                <a:spcPct val="0"/>
              </a:spcAft>
              <a:buNone/>
            </a:pPr>
            <a:r>
              <a:rPr lang="en-US" altLang="zh-CN" sz="2000" b="1" dirty="0" smtClean="0">
                <a:solidFill>
                  <a:schemeClr val="accent5">
                    <a:lumMod val="75000"/>
                  </a:schemeClr>
                </a:solidFill>
                <a:ea typeface="黑体" panose="02010609060101010101" pitchFamily="49" charset="-122"/>
              </a:rPr>
              <a:t>               1.</a:t>
            </a:r>
            <a:r>
              <a:rPr lang="zh-CN" altLang="en-US" sz="2000" b="1" dirty="0" smtClean="0">
                <a:solidFill>
                  <a:schemeClr val="accent5">
                    <a:lumMod val="75000"/>
                  </a:schemeClr>
                </a:solidFill>
                <a:ea typeface="黑体" panose="02010609060101010101" pitchFamily="49" charset="-122"/>
              </a:rPr>
              <a:t>严格要求，真抓节水</a:t>
            </a:r>
            <a:endParaRPr lang="en-US" altLang="zh-CN" sz="2000" b="1" dirty="0" smtClean="0">
              <a:solidFill>
                <a:schemeClr val="accent5">
                  <a:lumMod val="75000"/>
                </a:schemeClr>
              </a:solidFill>
              <a:ea typeface="黑体" panose="02010609060101010101" pitchFamily="49" charset="-122"/>
            </a:endParaRPr>
          </a:p>
          <a:p>
            <a:pPr marL="342900" indent="-342900" fontAlgn="base">
              <a:lnSpc>
                <a:spcPct val="150000"/>
              </a:lnSpc>
              <a:spcBef>
                <a:spcPts val="1200"/>
              </a:spcBef>
              <a:spcAft>
                <a:spcPct val="0"/>
              </a:spcAft>
            </a:pPr>
            <a:r>
              <a:rPr lang="zh-CN" altLang="en-US" sz="2000" b="1" dirty="0" smtClean="0">
                <a:solidFill>
                  <a:schemeClr val="accent5">
                    <a:lumMod val="75000"/>
                  </a:schemeClr>
                </a:solidFill>
                <a:ea typeface="黑体" panose="02010609060101010101" pitchFamily="49" charset="-122"/>
              </a:rPr>
              <a:t>               要向节水机关建设标准看齐，严格按照有关部署要求，紧扣节水管理制度建设、精细化管理、设施建设、非常规水利用、宣传教育、经验总结推广等六方面重点任务展开工作，多措并举强化监督管理，明确考核目标，保障建设见效。</a:t>
            </a:r>
            <a:endParaRPr lang="en-US" altLang="zh-CN" sz="2000" b="1" dirty="0" smtClean="0">
              <a:solidFill>
                <a:schemeClr val="accent5">
                  <a:lumMod val="75000"/>
                </a:schemeClr>
              </a:solidFill>
              <a:ea typeface="黑体" panose="02010609060101010101" pitchFamily="49" charset="-122"/>
            </a:endParaRPr>
          </a:p>
          <a:p>
            <a:pPr marL="342900" indent="-342900" fontAlgn="base">
              <a:lnSpc>
                <a:spcPct val="150000"/>
              </a:lnSpc>
              <a:spcBef>
                <a:spcPts val="1200"/>
              </a:spcBef>
              <a:spcAft>
                <a:spcPct val="0"/>
              </a:spcAft>
            </a:pPr>
            <a:r>
              <a:rPr lang="zh-CN" altLang="en-US" sz="2000" b="1" dirty="0" smtClean="0">
                <a:solidFill>
                  <a:schemeClr val="accent5">
                    <a:lumMod val="75000"/>
                  </a:schemeClr>
                </a:solidFill>
                <a:ea typeface="黑体" panose="02010609060101010101" pitchFamily="49" charset="-122"/>
              </a:rPr>
              <a:t>              </a:t>
            </a:r>
            <a:endParaRPr lang="zh-CN" altLang="en-US" sz="2400" b="1" dirty="0">
              <a:solidFill>
                <a:schemeClr val="accent1">
                  <a:lumMod val="60000"/>
                  <a:lumOff val="40000"/>
                </a:schemeClr>
              </a:solidFill>
              <a:latin typeface="黑体" panose="02010609060101010101" pitchFamily="49" charset="-122"/>
              <a:ea typeface="黑体" panose="02010609060101010101" pitchFamily="49" charset="-122"/>
              <a:sym typeface="Arial" panose="020B0604020202020204" pitchFamily="34" charset="0"/>
            </a:endParaRPr>
          </a:p>
        </p:txBody>
      </p:sp>
      <p:pic>
        <p:nvPicPr>
          <p:cNvPr id="160770" name="Picture 2"/>
          <p:cNvPicPr>
            <a:picLocks noChangeAspect="1" noChangeArrowheads="1"/>
          </p:cNvPicPr>
          <p:nvPr/>
        </p:nvPicPr>
        <p:blipFill>
          <a:blip r:embed="rId3" cstate="print">
            <a:lum contrast="-20000"/>
          </a:blip>
          <a:srcRect/>
          <a:stretch>
            <a:fillRect/>
          </a:stretch>
        </p:blipFill>
        <p:spPr bwMode="auto">
          <a:xfrm>
            <a:off x="7624204" y="1826871"/>
            <a:ext cx="3059452" cy="4380889"/>
          </a:xfrm>
          <a:prstGeom prst="rect">
            <a:avLst/>
          </a:prstGeom>
          <a:blipFill>
            <a:blip r:embed="rId4">
              <a:lum contrast="-20000"/>
            </a:blip>
            <a:tile tx="0" ty="0" sx="100000" sy="100000" flip="none" algn="tl"/>
          </a:blip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slow" p14:dur="2000" advTm="24649"/>
    </mc:Choice>
    <mc:Fallback xmlns="">
      <p:transition spd="slow" advTm="24649"/>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lang="zh-CN" altLang="en-US" dirty="0" smtClean="0"/>
              <a:t>目标任务</a:t>
            </a:r>
            <a:endParaRPr lang="zh-CN" altLang="en-US" dirty="0"/>
          </a:p>
        </p:txBody>
      </p:sp>
      <p:sp>
        <p:nvSpPr>
          <p:cNvPr id="3" name="矩形 2"/>
          <p:cNvSpPr/>
          <p:nvPr/>
        </p:nvSpPr>
        <p:spPr>
          <a:xfrm>
            <a:off x="285115" y="984250"/>
            <a:ext cx="8210550" cy="765175"/>
          </a:xfrm>
          <a:prstGeom prst="rect">
            <a:avLst/>
          </a:prstGeom>
          <a:noFill/>
          <a:ln w="9525">
            <a:noFill/>
          </a:ln>
        </p:spPr>
        <p:txBody>
          <a:bodyPr anchor="ctr"/>
          <a:lstStyle/>
          <a:p>
            <a:pPr eaLnBrk="0" hangingPunct="0">
              <a:lnSpc>
                <a:spcPct val="110000"/>
              </a:lnSpc>
              <a:buSzPct val="100000"/>
            </a:pPr>
            <a:r>
              <a:rPr lang="zh-CN" altLang="en-US" sz="2400" b="1" dirty="0" smtClean="0">
                <a:solidFill>
                  <a:srgbClr val="C00000"/>
                </a:solidFill>
                <a:latin typeface="黑体" panose="02010609060101010101" pitchFamily="49" charset="-122"/>
                <a:ea typeface="黑体" panose="02010609060101010101" pitchFamily="49" charset="-122"/>
                <a:sym typeface="黑体" panose="02010609060101010101" pitchFamily="49" charset="-122"/>
              </a:rPr>
              <a:t>（一）海委直属单位节水机关建设要求</a:t>
            </a:r>
          </a:p>
        </p:txBody>
      </p:sp>
      <p:cxnSp>
        <p:nvCxnSpPr>
          <p:cNvPr id="4" name="直接连接符 3"/>
          <p:cNvCxnSpPr/>
          <p:nvPr/>
        </p:nvCxnSpPr>
        <p:spPr>
          <a:xfrm>
            <a:off x="219411" y="1673367"/>
            <a:ext cx="8276254" cy="0"/>
          </a:xfrm>
          <a:prstGeom prst="line">
            <a:avLst/>
          </a:prstGeom>
        </p:spPr>
        <p:style>
          <a:lnRef idx="1">
            <a:schemeClr val="accent3"/>
          </a:lnRef>
          <a:fillRef idx="0">
            <a:schemeClr val="accent3"/>
          </a:fillRef>
          <a:effectRef idx="0">
            <a:schemeClr val="accent3"/>
          </a:effectRef>
          <a:fontRef idx="minor">
            <a:schemeClr val="tx1"/>
          </a:fontRef>
        </p:style>
      </p:cxnSp>
      <p:sp>
        <p:nvSpPr>
          <p:cNvPr id="8" name="矩形 7"/>
          <p:cNvSpPr/>
          <p:nvPr/>
        </p:nvSpPr>
        <p:spPr>
          <a:xfrm>
            <a:off x="386080" y="2011680"/>
            <a:ext cx="6573520" cy="3170099"/>
          </a:xfrm>
          <a:prstGeom prst="rect">
            <a:avLst/>
          </a:prstGeom>
          <a:noFill/>
          <a:ln w="9525">
            <a:noFill/>
          </a:ln>
        </p:spPr>
        <p:txBody>
          <a:bodyPr wrap="square">
            <a:spAutoFit/>
          </a:bodyPr>
          <a:lstStyle/>
          <a:p>
            <a:pPr marL="342900" indent="-342900" fontAlgn="base">
              <a:lnSpc>
                <a:spcPct val="150000"/>
              </a:lnSpc>
              <a:spcBef>
                <a:spcPts val="1200"/>
              </a:spcBef>
              <a:spcAft>
                <a:spcPct val="0"/>
              </a:spcAft>
              <a:buNone/>
            </a:pPr>
            <a:r>
              <a:rPr lang="en-US" altLang="zh-CN" sz="2000" b="1" dirty="0" smtClean="0">
                <a:solidFill>
                  <a:schemeClr val="accent5">
                    <a:lumMod val="75000"/>
                  </a:schemeClr>
                </a:solidFill>
                <a:ea typeface="黑体" panose="02010609060101010101" pitchFamily="49" charset="-122"/>
              </a:rPr>
              <a:t>              2.</a:t>
            </a:r>
            <a:r>
              <a:rPr lang="zh-CN" altLang="en-US" sz="2000" b="1" dirty="0" smtClean="0">
                <a:solidFill>
                  <a:schemeClr val="accent5">
                    <a:lumMod val="75000"/>
                  </a:schemeClr>
                </a:solidFill>
                <a:ea typeface="黑体" panose="02010609060101010101" pitchFamily="49" charset="-122"/>
              </a:rPr>
              <a:t>结合实际，制定标准</a:t>
            </a:r>
            <a:endParaRPr lang="en-US" altLang="zh-CN" sz="2000" b="1" dirty="0" smtClean="0">
              <a:solidFill>
                <a:schemeClr val="accent5">
                  <a:lumMod val="75000"/>
                </a:schemeClr>
              </a:solidFill>
              <a:ea typeface="黑体" panose="02010609060101010101" pitchFamily="49" charset="-122"/>
            </a:endParaRPr>
          </a:p>
          <a:p>
            <a:pPr marL="342900" indent="-342900" fontAlgn="base">
              <a:lnSpc>
                <a:spcPct val="150000"/>
              </a:lnSpc>
              <a:spcBef>
                <a:spcPts val="1200"/>
              </a:spcBef>
              <a:spcAft>
                <a:spcPct val="0"/>
              </a:spcAft>
              <a:buNone/>
            </a:pPr>
            <a:r>
              <a:rPr lang="en-US" altLang="zh-CN" sz="2000" b="1" dirty="0" smtClean="0">
                <a:solidFill>
                  <a:schemeClr val="accent5">
                    <a:lumMod val="75000"/>
                  </a:schemeClr>
                </a:solidFill>
                <a:ea typeface="黑体" panose="02010609060101010101" pitchFamily="49" charset="-122"/>
              </a:rPr>
              <a:t>              </a:t>
            </a:r>
            <a:r>
              <a:rPr lang="zh-CN" altLang="en-US" sz="2000" b="1" dirty="0" smtClean="0">
                <a:solidFill>
                  <a:schemeClr val="accent5">
                    <a:lumMod val="75000"/>
                  </a:schemeClr>
                </a:solidFill>
                <a:ea typeface="黑体" panose="02010609060101010101" pitchFamily="49" charset="-122"/>
              </a:rPr>
              <a:t>局机关要在完成海委系统节水机关建设目标任务的基础上，结合单位自身条件与地方特色，积极进行节水创新，统筹做好局属各单位节水机关建设标准制定和验收组织等各项工作。</a:t>
            </a:r>
          </a:p>
          <a:p>
            <a:pPr marL="342900" indent="-342900" fontAlgn="base">
              <a:lnSpc>
                <a:spcPct val="150000"/>
              </a:lnSpc>
              <a:spcBef>
                <a:spcPts val="1200"/>
              </a:spcBef>
              <a:spcAft>
                <a:spcPct val="0"/>
              </a:spcAft>
            </a:pPr>
            <a:r>
              <a:rPr lang="zh-CN" altLang="en-US" sz="2000" b="1" dirty="0" smtClean="0">
                <a:solidFill>
                  <a:schemeClr val="accent5">
                    <a:lumMod val="75000"/>
                  </a:schemeClr>
                </a:solidFill>
                <a:ea typeface="黑体" panose="02010609060101010101" pitchFamily="49" charset="-122"/>
              </a:rPr>
              <a:t>              </a:t>
            </a:r>
            <a:endParaRPr lang="zh-CN" altLang="en-US" sz="2400" b="1" dirty="0">
              <a:solidFill>
                <a:schemeClr val="accent1">
                  <a:lumMod val="60000"/>
                  <a:lumOff val="40000"/>
                </a:schemeClr>
              </a:solidFill>
              <a:latin typeface="黑体" panose="02010609060101010101" pitchFamily="49" charset="-122"/>
              <a:ea typeface="黑体" panose="02010609060101010101" pitchFamily="49" charset="-122"/>
              <a:sym typeface="Arial" panose="020B0604020202020204" pitchFamily="34" charset="0"/>
            </a:endParaRPr>
          </a:p>
        </p:txBody>
      </p:sp>
      <p:pic>
        <p:nvPicPr>
          <p:cNvPr id="160770" name="Picture 2"/>
          <p:cNvPicPr>
            <a:picLocks noChangeAspect="1" noChangeArrowheads="1"/>
          </p:cNvPicPr>
          <p:nvPr/>
        </p:nvPicPr>
        <p:blipFill>
          <a:blip r:embed="rId3" cstate="print">
            <a:lum contrast="-20000"/>
          </a:blip>
          <a:srcRect/>
          <a:stretch>
            <a:fillRect/>
          </a:stretch>
        </p:blipFill>
        <p:spPr bwMode="auto">
          <a:xfrm>
            <a:off x="7624204" y="1826871"/>
            <a:ext cx="3059452" cy="4380889"/>
          </a:xfrm>
          <a:prstGeom prst="rect">
            <a:avLst/>
          </a:prstGeom>
          <a:blipFill>
            <a:blip r:embed="rId4">
              <a:lum contrast="-20000"/>
            </a:blip>
            <a:tile tx="0" ty="0" sx="100000" sy="100000" flip="none" algn="tl"/>
          </a:blip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slow" p14:dur="2000" advTm="24649"/>
    </mc:Choice>
    <mc:Fallback xmlns="">
      <p:transition spd="slow" advTm="24649"/>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lang="zh-CN" altLang="en-US" dirty="0" smtClean="0"/>
              <a:t>目标任务</a:t>
            </a:r>
            <a:endParaRPr lang="zh-CN" altLang="en-US" dirty="0"/>
          </a:p>
        </p:txBody>
      </p:sp>
      <p:sp>
        <p:nvSpPr>
          <p:cNvPr id="3" name="矩形 2"/>
          <p:cNvSpPr/>
          <p:nvPr/>
        </p:nvSpPr>
        <p:spPr>
          <a:xfrm>
            <a:off x="285115" y="984250"/>
            <a:ext cx="8210550" cy="765175"/>
          </a:xfrm>
          <a:prstGeom prst="rect">
            <a:avLst/>
          </a:prstGeom>
          <a:noFill/>
          <a:ln w="9525">
            <a:noFill/>
          </a:ln>
        </p:spPr>
        <p:txBody>
          <a:bodyPr anchor="ctr"/>
          <a:lstStyle/>
          <a:p>
            <a:pPr eaLnBrk="0" hangingPunct="0">
              <a:lnSpc>
                <a:spcPct val="110000"/>
              </a:lnSpc>
              <a:buSzPct val="100000"/>
            </a:pPr>
            <a:r>
              <a:rPr lang="zh-CN" altLang="en-US" sz="2400" b="1" dirty="0" smtClean="0">
                <a:solidFill>
                  <a:srgbClr val="C00000"/>
                </a:solidFill>
                <a:latin typeface="黑体" panose="02010609060101010101" pitchFamily="49" charset="-122"/>
                <a:ea typeface="黑体" panose="02010609060101010101" pitchFamily="49" charset="-122"/>
                <a:sym typeface="黑体" panose="02010609060101010101" pitchFamily="49" charset="-122"/>
              </a:rPr>
              <a:t>（一）海委直属单位节水机关建设要求</a:t>
            </a:r>
          </a:p>
        </p:txBody>
      </p:sp>
      <p:cxnSp>
        <p:nvCxnSpPr>
          <p:cNvPr id="4" name="直接连接符 3"/>
          <p:cNvCxnSpPr/>
          <p:nvPr/>
        </p:nvCxnSpPr>
        <p:spPr>
          <a:xfrm>
            <a:off x="219411" y="1673367"/>
            <a:ext cx="8276254" cy="0"/>
          </a:xfrm>
          <a:prstGeom prst="line">
            <a:avLst/>
          </a:prstGeom>
        </p:spPr>
        <p:style>
          <a:lnRef idx="1">
            <a:schemeClr val="accent3"/>
          </a:lnRef>
          <a:fillRef idx="0">
            <a:schemeClr val="accent3"/>
          </a:fillRef>
          <a:effectRef idx="0">
            <a:schemeClr val="accent3"/>
          </a:effectRef>
          <a:fontRef idx="minor">
            <a:schemeClr val="tx1"/>
          </a:fontRef>
        </p:style>
      </p:cxnSp>
      <p:sp>
        <p:nvSpPr>
          <p:cNvPr id="8" name="矩形 7"/>
          <p:cNvSpPr/>
          <p:nvPr/>
        </p:nvSpPr>
        <p:spPr>
          <a:xfrm>
            <a:off x="386080" y="2011680"/>
            <a:ext cx="6573520" cy="2800767"/>
          </a:xfrm>
          <a:prstGeom prst="rect">
            <a:avLst/>
          </a:prstGeom>
          <a:noFill/>
          <a:ln w="9525">
            <a:noFill/>
          </a:ln>
        </p:spPr>
        <p:txBody>
          <a:bodyPr wrap="square">
            <a:spAutoFit/>
          </a:bodyPr>
          <a:lstStyle/>
          <a:p>
            <a:pPr marL="342900" indent="-342900" fontAlgn="base">
              <a:lnSpc>
                <a:spcPct val="150000"/>
              </a:lnSpc>
              <a:spcBef>
                <a:spcPts val="1200"/>
              </a:spcBef>
              <a:spcAft>
                <a:spcPct val="0"/>
              </a:spcAft>
            </a:pPr>
            <a:r>
              <a:rPr lang="en-US" altLang="zh-CN" sz="2000" b="1" dirty="0" smtClean="0">
                <a:solidFill>
                  <a:schemeClr val="accent5">
                    <a:lumMod val="75000"/>
                  </a:schemeClr>
                </a:solidFill>
                <a:ea typeface="黑体" panose="02010609060101010101" pitchFamily="49" charset="-122"/>
              </a:rPr>
              <a:t>               3.</a:t>
            </a:r>
            <a:r>
              <a:rPr lang="zh-CN" altLang="en-US" sz="2000" b="1" dirty="0" smtClean="0">
                <a:solidFill>
                  <a:schemeClr val="accent5">
                    <a:lumMod val="75000"/>
                  </a:schemeClr>
                </a:solidFill>
                <a:ea typeface="黑体" panose="02010609060101010101" pitchFamily="49" charset="-122"/>
              </a:rPr>
              <a:t>突出重点，强化宣传</a:t>
            </a:r>
            <a:endParaRPr lang="en-US" altLang="zh-CN" sz="2000" b="1" dirty="0" smtClean="0">
              <a:solidFill>
                <a:schemeClr val="accent5">
                  <a:lumMod val="75000"/>
                </a:schemeClr>
              </a:solidFill>
              <a:ea typeface="黑体" panose="02010609060101010101" pitchFamily="49" charset="-122"/>
            </a:endParaRPr>
          </a:p>
          <a:p>
            <a:pPr marL="342900" indent="-342900" fontAlgn="base">
              <a:lnSpc>
                <a:spcPct val="150000"/>
              </a:lnSpc>
              <a:spcBef>
                <a:spcPts val="1200"/>
              </a:spcBef>
              <a:spcAft>
                <a:spcPct val="0"/>
              </a:spcAft>
            </a:pPr>
            <a:r>
              <a:rPr lang="zh-CN" altLang="en-US" sz="2000" b="1" dirty="0" smtClean="0">
                <a:solidFill>
                  <a:schemeClr val="accent5">
                    <a:lumMod val="75000"/>
                  </a:schemeClr>
                </a:solidFill>
                <a:ea typeface="黑体" panose="02010609060101010101" pitchFamily="49" charset="-122"/>
              </a:rPr>
              <a:t>              要高度重视干部职工节水意识调查与宣传教育引导工作，积极营造浓厚节水氛围，让节水意识根植于心，化为干部职工的日常行为。</a:t>
            </a:r>
          </a:p>
          <a:p>
            <a:pPr marL="342900" indent="-342900" fontAlgn="base">
              <a:lnSpc>
                <a:spcPct val="150000"/>
              </a:lnSpc>
              <a:spcBef>
                <a:spcPts val="1200"/>
              </a:spcBef>
              <a:spcAft>
                <a:spcPct val="0"/>
              </a:spcAft>
            </a:pPr>
            <a:endParaRPr lang="zh-CN" altLang="en-US" sz="2400" b="1" dirty="0">
              <a:solidFill>
                <a:schemeClr val="accent1">
                  <a:lumMod val="60000"/>
                  <a:lumOff val="40000"/>
                </a:schemeClr>
              </a:solidFill>
              <a:latin typeface="黑体" panose="02010609060101010101" pitchFamily="49" charset="-122"/>
              <a:ea typeface="黑体" panose="02010609060101010101" pitchFamily="49" charset="-122"/>
              <a:sym typeface="Arial" panose="020B0604020202020204" pitchFamily="34" charset="0"/>
            </a:endParaRPr>
          </a:p>
        </p:txBody>
      </p:sp>
      <p:pic>
        <p:nvPicPr>
          <p:cNvPr id="160770" name="Picture 2"/>
          <p:cNvPicPr>
            <a:picLocks noChangeAspect="1" noChangeArrowheads="1"/>
          </p:cNvPicPr>
          <p:nvPr/>
        </p:nvPicPr>
        <p:blipFill>
          <a:blip r:embed="rId3" cstate="print">
            <a:lum contrast="-20000"/>
          </a:blip>
          <a:srcRect/>
          <a:stretch>
            <a:fillRect/>
          </a:stretch>
        </p:blipFill>
        <p:spPr bwMode="auto">
          <a:xfrm>
            <a:off x="7624204" y="1826871"/>
            <a:ext cx="3059452" cy="4380889"/>
          </a:xfrm>
          <a:prstGeom prst="rect">
            <a:avLst/>
          </a:prstGeom>
          <a:blipFill>
            <a:blip r:embed="rId4">
              <a:lum contrast="-20000"/>
            </a:blip>
            <a:tile tx="0" ty="0" sx="100000" sy="100000" flip="none" algn="tl"/>
          </a:blip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slow" p14:dur="2000" advTm="24649"/>
    </mc:Choice>
    <mc:Fallback xmlns="">
      <p:transition spd="slow" advTm="24649"/>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2" name="直接连接符 61"/>
          <p:cNvCxnSpPr/>
          <p:nvPr/>
        </p:nvCxnSpPr>
        <p:spPr>
          <a:xfrm>
            <a:off x="1161142" y="2509651"/>
            <a:ext cx="10174514" cy="0"/>
          </a:xfrm>
          <a:prstGeom prst="line">
            <a:avLst/>
          </a:prstGeom>
          <a:ln w="57150">
            <a:solidFill>
              <a:schemeClr val="bg1">
                <a:lumMod val="75000"/>
              </a:schemeClr>
            </a:solidFill>
            <a:prstDash val="sysDot"/>
            <a:headEnd type="diamond" w="lg" len="lg"/>
            <a:tailEnd type="arrow" w="lg" len="lg"/>
          </a:ln>
        </p:spPr>
        <p:style>
          <a:lnRef idx="1">
            <a:schemeClr val="accent1"/>
          </a:lnRef>
          <a:fillRef idx="0">
            <a:schemeClr val="accent1"/>
          </a:fillRef>
          <a:effectRef idx="0">
            <a:schemeClr val="accent1"/>
          </a:effectRef>
          <a:fontRef idx="minor">
            <a:schemeClr val="tx1"/>
          </a:fontRef>
        </p:style>
      </p:cxnSp>
      <p:sp>
        <p:nvSpPr>
          <p:cNvPr id="4" name="文本占位符 3"/>
          <p:cNvSpPr>
            <a:spLocks noGrp="1"/>
          </p:cNvSpPr>
          <p:nvPr>
            <p:ph type="body" sz="quarter" idx="11"/>
          </p:nvPr>
        </p:nvSpPr>
        <p:spPr/>
        <p:txBody>
          <a:bodyPr/>
          <a:lstStyle/>
          <a:p>
            <a:r>
              <a:rPr lang="zh-CN" altLang="en-US" dirty="0" smtClean="0"/>
              <a:t>目标任务</a:t>
            </a:r>
            <a:endParaRPr lang="zh-CN" altLang="en-US" dirty="0"/>
          </a:p>
        </p:txBody>
      </p:sp>
      <p:grpSp>
        <p:nvGrpSpPr>
          <p:cNvPr id="2" name="组合 48"/>
          <p:cNvGrpSpPr/>
          <p:nvPr/>
        </p:nvGrpSpPr>
        <p:grpSpPr>
          <a:xfrm>
            <a:off x="1436915" y="2284680"/>
            <a:ext cx="2133600" cy="449943"/>
            <a:chOff x="740229" y="3026226"/>
            <a:chExt cx="2133600" cy="449943"/>
          </a:xfrm>
        </p:grpSpPr>
        <p:sp>
          <p:nvSpPr>
            <p:cNvPr id="11" name="燕尾形 10"/>
            <p:cNvSpPr/>
            <p:nvPr/>
          </p:nvSpPr>
          <p:spPr>
            <a:xfrm>
              <a:off x="740229" y="3026226"/>
              <a:ext cx="2133600" cy="449943"/>
            </a:xfrm>
            <a:prstGeom prst="chevron">
              <a:avLst>
                <a:gd name="adj" fmla="val 30645"/>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4" name="Rectangle 44"/>
            <p:cNvSpPr>
              <a:spLocks noChangeArrowheads="1"/>
            </p:cNvSpPr>
            <p:nvPr/>
          </p:nvSpPr>
          <p:spPr bwMode="auto">
            <a:xfrm>
              <a:off x="928339" y="3045282"/>
              <a:ext cx="17573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1200"/>
                </a:spcBef>
                <a:spcAft>
                  <a:spcPts val="0"/>
                </a:spcAft>
              </a:pPr>
              <a:r>
                <a:rPr lang="en-US" altLang="zh-CN" sz="2800" b="1" dirty="0">
                  <a:solidFill>
                    <a:schemeClr val="bg1"/>
                  </a:solidFill>
                  <a:latin typeface="Consolas" panose="020B0609020204030204" pitchFamily="49" charset="0"/>
                  <a:ea typeface="微软雅黑" panose="020B0503020204020204" pitchFamily="34" charset="-122"/>
                  <a:cs typeface="Consolas" panose="020B0609020204030204" pitchFamily="49" charset="0"/>
                </a:rPr>
                <a:t>4</a:t>
              </a:r>
              <a:r>
                <a:rPr lang="zh-CN" altLang="en-US" sz="2800" b="1" dirty="0" smtClean="0">
                  <a:solidFill>
                    <a:schemeClr val="bg1"/>
                  </a:solidFill>
                  <a:latin typeface="Consolas" panose="020B0609020204030204" pitchFamily="49" charset="0"/>
                  <a:ea typeface="微软雅黑" panose="020B0503020204020204" pitchFamily="34" charset="-122"/>
                  <a:cs typeface="Consolas" panose="020B0609020204030204" pitchFamily="49" charset="0"/>
                </a:rPr>
                <a:t>月底前</a:t>
              </a:r>
              <a:endParaRPr lang="zh-CN" altLang="en-US" sz="2800" b="1" dirty="0">
                <a:solidFill>
                  <a:schemeClr val="bg1"/>
                </a:solidFill>
                <a:latin typeface="Consolas" panose="020B0609020204030204" pitchFamily="49" charset="0"/>
                <a:ea typeface="微软雅黑" panose="020B0503020204020204" pitchFamily="34" charset="-122"/>
                <a:cs typeface="Consolas" panose="020B0609020204030204" pitchFamily="49" charset="0"/>
              </a:endParaRPr>
            </a:p>
          </p:txBody>
        </p:sp>
      </p:grpSp>
      <p:grpSp>
        <p:nvGrpSpPr>
          <p:cNvPr id="3" name="组合 57"/>
          <p:cNvGrpSpPr/>
          <p:nvPr/>
        </p:nvGrpSpPr>
        <p:grpSpPr>
          <a:xfrm>
            <a:off x="3863412" y="2284680"/>
            <a:ext cx="2133600" cy="449943"/>
            <a:chOff x="2873829" y="3026226"/>
            <a:chExt cx="2133600" cy="449943"/>
          </a:xfrm>
        </p:grpSpPr>
        <p:sp>
          <p:nvSpPr>
            <p:cNvPr id="39" name="燕尾形 38"/>
            <p:cNvSpPr/>
            <p:nvPr/>
          </p:nvSpPr>
          <p:spPr>
            <a:xfrm>
              <a:off x="2873829" y="3026226"/>
              <a:ext cx="2133600" cy="449943"/>
            </a:xfrm>
            <a:prstGeom prst="chevron">
              <a:avLst>
                <a:gd name="adj" fmla="val 3064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5" name="Rectangle 44"/>
            <p:cNvSpPr>
              <a:spLocks noChangeArrowheads="1"/>
            </p:cNvSpPr>
            <p:nvPr/>
          </p:nvSpPr>
          <p:spPr bwMode="auto">
            <a:xfrm>
              <a:off x="3061939" y="3026226"/>
              <a:ext cx="17573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1200"/>
                </a:spcBef>
                <a:spcAft>
                  <a:spcPts val="0"/>
                </a:spcAft>
              </a:pPr>
              <a:r>
                <a:rPr lang="en-US" altLang="zh-CN" sz="2800" b="1" dirty="0">
                  <a:solidFill>
                    <a:schemeClr val="bg1"/>
                  </a:solidFill>
                  <a:latin typeface="Consolas" panose="020B0609020204030204" pitchFamily="49" charset="0"/>
                  <a:ea typeface="微软雅黑" panose="020B0503020204020204" pitchFamily="34" charset="-122"/>
                  <a:cs typeface="Consolas" panose="020B0609020204030204" pitchFamily="49" charset="0"/>
                </a:rPr>
                <a:t>9</a:t>
              </a:r>
              <a:r>
                <a:rPr lang="zh-CN" altLang="en-US" sz="2800" b="1" dirty="0" smtClean="0">
                  <a:solidFill>
                    <a:schemeClr val="bg1"/>
                  </a:solidFill>
                  <a:latin typeface="Consolas" panose="020B0609020204030204" pitchFamily="49" charset="0"/>
                  <a:ea typeface="微软雅黑" panose="020B0503020204020204" pitchFamily="34" charset="-122"/>
                  <a:cs typeface="Consolas" panose="020B0609020204030204" pitchFamily="49" charset="0"/>
                </a:rPr>
                <a:t>月底前</a:t>
              </a:r>
              <a:endParaRPr lang="zh-CN" altLang="en-US" sz="2800" b="1" dirty="0">
                <a:solidFill>
                  <a:schemeClr val="bg1"/>
                </a:solidFill>
                <a:latin typeface="Consolas" panose="020B0609020204030204" pitchFamily="49" charset="0"/>
                <a:ea typeface="微软雅黑" panose="020B0503020204020204" pitchFamily="34" charset="-122"/>
                <a:cs typeface="Consolas" panose="020B0609020204030204" pitchFamily="49" charset="0"/>
              </a:endParaRPr>
            </a:p>
          </p:txBody>
        </p:sp>
      </p:grpSp>
      <p:grpSp>
        <p:nvGrpSpPr>
          <p:cNvPr id="5" name="组合 58"/>
          <p:cNvGrpSpPr/>
          <p:nvPr/>
        </p:nvGrpSpPr>
        <p:grpSpPr>
          <a:xfrm>
            <a:off x="6289909" y="2284680"/>
            <a:ext cx="2133600" cy="449943"/>
            <a:chOff x="5007429" y="3026226"/>
            <a:chExt cx="2133600" cy="449943"/>
          </a:xfrm>
        </p:grpSpPr>
        <p:sp>
          <p:nvSpPr>
            <p:cNvPr id="41" name="燕尾形 40"/>
            <p:cNvSpPr/>
            <p:nvPr/>
          </p:nvSpPr>
          <p:spPr>
            <a:xfrm>
              <a:off x="5007429" y="3026226"/>
              <a:ext cx="2133600" cy="449943"/>
            </a:xfrm>
            <a:prstGeom prst="chevron">
              <a:avLst>
                <a:gd name="adj" fmla="val 30645"/>
              </a:avLst>
            </a:prstGeom>
            <a:solidFill>
              <a:srgbClr val="FFD4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6" name="Rectangle 44"/>
            <p:cNvSpPr>
              <a:spLocks noChangeArrowheads="1"/>
            </p:cNvSpPr>
            <p:nvPr/>
          </p:nvSpPr>
          <p:spPr bwMode="auto">
            <a:xfrm>
              <a:off x="5195539" y="3035753"/>
              <a:ext cx="17573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1200"/>
                </a:spcBef>
                <a:spcAft>
                  <a:spcPts val="0"/>
                </a:spcAft>
              </a:pPr>
              <a:r>
                <a:rPr lang="en-US" altLang="zh-CN" sz="2800" b="1" dirty="0" smtClean="0">
                  <a:solidFill>
                    <a:schemeClr val="bg1"/>
                  </a:solidFill>
                  <a:latin typeface="Consolas" panose="020B0609020204030204" pitchFamily="49" charset="0"/>
                  <a:ea typeface="微软雅黑" panose="020B0503020204020204" pitchFamily="34" charset="-122"/>
                  <a:cs typeface="Consolas" panose="020B0609020204030204" pitchFamily="49" charset="0"/>
                </a:rPr>
                <a:t>10</a:t>
              </a:r>
              <a:r>
                <a:rPr lang="zh-CN" altLang="en-US" sz="2800" b="1" dirty="0" smtClean="0">
                  <a:solidFill>
                    <a:schemeClr val="bg1"/>
                  </a:solidFill>
                  <a:latin typeface="Consolas" panose="020B0609020204030204" pitchFamily="49" charset="0"/>
                  <a:ea typeface="微软雅黑" panose="020B0503020204020204" pitchFamily="34" charset="-122"/>
                  <a:cs typeface="Consolas" panose="020B0609020204030204" pitchFamily="49" charset="0"/>
                </a:rPr>
                <a:t>月</a:t>
              </a:r>
              <a:endParaRPr lang="zh-CN" altLang="en-US" sz="2800" b="1" dirty="0">
                <a:solidFill>
                  <a:schemeClr val="bg1"/>
                </a:solidFill>
                <a:latin typeface="Consolas" panose="020B0609020204030204" pitchFamily="49" charset="0"/>
                <a:ea typeface="微软雅黑" panose="020B0503020204020204" pitchFamily="34" charset="-122"/>
                <a:cs typeface="Consolas" panose="020B0609020204030204" pitchFamily="49" charset="0"/>
              </a:endParaRPr>
            </a:p>
          </p:txBody>
        </p:sp>
      </p:grpSp>
      <p:grpSp>
        <p:nvGrpSpPr>
          <p:cNvPr id="6" name="组合 59"/>
          <p:cNvGrpSpPr/>
          <p:nvPr/>
        </p:nvGrpSpPr>
        <p:grpSpPr>
          <a:xfrm>
            <a:off x="8716404" y="2284679"/>
            <a:ext cx="2388475" cy="861774"/>
            <a:chOff x="7141029" y="3026225"/>
            <a:chExt cx="2133600" cy="861774"/>
          </a:xfrm>
        </p:grpSpPr>
        <p:sp>
          <p:nvSpPr>
            <p:cNvPr id="42" name="燕尾形 41"/>
            <p:cNvSpPr/>
            <p:nvPr/>
          </p:nvSpPr>
          <p:spPr>
            <a:xfrm>
              <a:off x="7141029" y="3026226"/>
              <a:ext cx="2133600" cy="449943"/>
            </a:xfrm>
            <a:prstGeom prst="chevron">
              <a:avLst>
                <a:gd name="adj" fmla="val 30645"/>
              </a:avLst>
            </a:prstGeom>
            <a:solidFill>
              <a:srgbClr val="EE6C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7" name="Rectangle 44"/>
            <p:cNvSpPr>
              <a:spLocks noChangeArrowheads="1"/>
            </p:cNvSpPr>
            <p:nvPr/>
          </p:nvSpPr>
          <p:spPr bwMode="auto">
            <a:xfrm>
              <a:off x="7329139" y="3026225"/>
              <a:ext cx="175738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1200"/>
                </a:spcBef>
                <a:spcAft>
                  <a:spcPts val="0"/>
                </a:spcAft>
              </a:pPr>
              <a:r>
                <a:rPr lang="en-US" altLang="zh-CN" sz="2800" b="1" dirty="0" smtClean="0">
                  <a:solidFill>
                    <a:schemeClr val="bg1"/>
                  </a:solidFill>
                  <a:latin typeface="Consolas" panose="020B0609020204030204" pitchFamily="49" charset="0"/>
                  <a:ea typeface="微软雅黑" panose="020B0503020204020204" pitchFamily="34" charset="-122"/>
                  <a:cs typeface="Consolas" panose="020B0609020204030204" pitchFamily="49" charset="0"/>
                </a:rPr>
                <a:t>11</a:t>
              </a:r>
              <a:r>
                <a:rPr lang="zh-CN" altLang="en-US" sz="2800" b="1" dirty="0" smtClean="0">
                  <a:solidFill>
                    <a:schemeClr val="bg1"/>
                  </a:solidFill>
                  <a:latin typeface="Consolas" panose="020B0609020204030204" pitchFamily="49" charset="0"/>
                  <a:ea typeface="微软雅黑" panose="020B0503020204020204" pitchFamily="34" charset="-122"/>
                  <a:cs typeface="Consolas" panose="020B0609020204030204" pitchFamily="49" charset="0"/>
                </a:rPr>
                <a:t>月</a:t>
              </a:r>
              <a:r>
                <a:rPr lang="en-US" altLang="zh-CN" sz="2800" b="1" dirty="0" smtClean="0">
                  <a:solidFill>
                    <a:schemeClr val="bg1"/>
                  </a:solidFill>
                  <a:latin typeface="Consolas" panose="020B0609020204030204" pitchFamily="49" charset="0"/>
                  <a:ea typeface="微软雅黑" panose="020B0503020204020204" pitchFamily="34" charset="-122"/>
                  <a:cs typeface="Consolas" panose="020B0609020204030204" pitchFamily="49" charset="0"/>
                </a:rPr>
                <a:t>20</a:t>
              </a:r>
              <a:r>
                <a:rPr lang="zh-CN" altLang="en-US" sz="2800" b="1" dirty="0" smtClean="0">
                  <a:solidFill>
                    <a:schemeClr val="bg1"/>
                  </a:solidFill>
                  <a:latin typeface="Consolas" panose="020B0609020204030204" pitchFamily="49" charset="0"/>
                  <a:ea typeface="微软雅黑" panose="020B0503020204020204" pitchFamily="34" charset="-122"/>
                  <a:cs typeface="Consolas" panose="020B0609020204030204" pitchFamily="49" charset="0"/>
                </a:rPr>
                <a:t>日前</a:t>
              </a:r>
              <a:endParaRPr lang="zh-CN" altLang="en-US" sz="2800" b="1" dirty="0">
                <a:solidFill>
                  <a:schemeClr val="bg1"/>
                </a:solidFill>
                <a:latin typeface="Consolas" panose="020B0609020204030204" pitchFamily="49" charset="0"/>
                <a:ea typeface="微软雅黑" panose="020B0503020204020204" pitchFamily="34" charset="-122"/>
                <a:cs typeface="Consolas" panose="020B0609020204030204" pitchFamily="49" charset="0"/>
              </a:endParaRPr>
            </a:p>
          </p:txBody>
        </p:sp>
      </p:grpSp>
      <p:sp>
        <p:nvSpPr>
          <p:cNvPr id="63" name="矩形 62"/>
          <p:cNvSpPr/>
          <p:nvPr/>
        </p:nvSpPr>
        <p:spPr>
          <a:xfrm>
            <a:off x="1539092" y="3125985"/>
            <a:ext cx="1843313" cy="1938992"/>
          </a:xfrm>
          <a:prstGeom prst="rect">
            <a:avLst/>
          </a:prstGeom>
        </p:spPr>
        <p:txBody>
          <a:bodyPr wrap="square">
            <a:spAutoFit/>
          </a:bodyPr>
          <a:lstStyle/>
          <a:p>
            <a:r>
              <a:rPr lang="zh-CN" altLang="en-US" sz="2000" b="1" kern="100" dirty="0" smtClean="0">
                <a:solidFill>
                  <a:schemeClr val="bg2">
                    <a:lumMod val="65000"/>
                  </a:schemeClr>
                </a:solidFill>
                <a:latin typeface="微软雅黑" panose="020B0503020204020204" pitchFamily="34" charset="-122"/>
                <a:ea typeface="微软雅黑" panose="020B0503020204020204" pitchFamily="34" charset="-122"/>
                <a:cs typeface="Times New Roman" panose="02020603050405020304" pitchFamily="18" charset="0"/>
              </a:rPr>
              <a:t>局机关制定节水机关建设实施方案；完成局属各单位节水机关建设实施方案的批复</a:t>
            </a:r>
            <a:endParaRPr lang="zh-CN" altLang="en-US" sz="2000" b="1" dirty="0">
              <a:solidFill>
                <a:schemeClr val="bg2">
                  <a:lumMod val="65000"/>
                </a:schemeClr>
              </a:solidFill>
            </a:endParaRPr>
          </a:p>
        </p:txBody>
      </p:sp>
      <p:sp>
        <p:nvSpPr>
          <p:cNvPr id="65" name="矩形 64"/>
          <p:cNvSpPr/>
          <p:nvPr/>
        </p:nvSpPr>
        <p:spPr>
          <a:xfrm>
            <a:off x="4033520" y="3119121"/>
            <a:ext cx="1717040" cy="2246769"/>
          </a:xfrm>
          <a:prstGeom prst="rect">
            <a:avLst/>
          </a:prstGeom>
        </p:spPr>
        <p:txBody>
          <a:bodyPr wrap="square">
            <a:spAutoFit/>
          </a:bodyPr>
          <a:lstStyle/>
          <a:p>
            <a:r>
              <a:rPr lang="zh-CN" altLang="en-US" sz="2000" b="1" kern="100" dirty="0" smtClean="0">
                <a:solidFill>
                  <a:schemeClr val="accent3"/>
                </a:solidFill>
                <a:latin typeface="微软雅黑" panose="020B0503020204020204" pitchFamily="34" charset="-122"/>
                <a:ea typeface="微软雅黑" panose="020B0503020204020204" pitchFamily="34" charset="-122"/>
                <a:cs typeface="Times New Roman" panose="02020603050405020304" pitchFamily="18" charset="0"/>
              </a:rPr>
              <a:t>局机关完成节水机关建设，向海委提出验收申请；局直属各单位向漳卫南局提出验收申请</a:t>
            </a:r>
            <a:endParaRPr lang="zh-CN" altLang="en-US" sz="2000" b="1" dirty="0">
              <a:solidFill>
                <a:schemeClr val="accent3"/>
              </a:solidFill>
            </a:endParaRPr>
          </a:p>
        </p:txBody>
      </p:sp>
      <p:sp>
        <p:nvSpPr>
          <p:cNvPr id="66" name="矩形 65"/>
          <p:cNvSpPr/>
          <p:nvPr/>
        </p:nvSpPr>
        <p:spPr>
          <a:xfrm>
            <a:off x="6493686" y="3105665"/>
            <a:ext cx="1843313" cy="1323439"/>
          </a:xfrm>
          <a:prstGeom prst="rect">
            <a:avLst/>
          </a:prstGeom>
        </p:spPr>
        <p:txBody>
          <a:bodyPr wrap="square">
            <a:spAutoFit/>
          </a:bodyPr>
          <a:lstStyle/>
          <a:p>
            <a:r>
              <a:rPr lang="zh-CN" altLang="en-US" sz="2000" b="1" kern="100" dirty="0">
                <a:solidFill>
                  <a:srgbClr val="FFC000"/>
                </a:solidFill>
                <a:latin typeface="微软雅黑" panose="020B0503020204020204" pitchFamily="34" charset="-122"/>
                <a:ea typeface="微软雅黑" panose="020B0503020204020204" pitchFamily="34" charset="-122"/>
                <a:cs typeface="Times New Roman" panose="02020603050405020304" pitchFamily="18" charset="0"/>
              </a:rPr>
              <a:t>漳卫南局组织对局直属各单位进行检查验收</a:t>
            </a:r>
          </a:p>
        </p:txBody>
      </p:sp>
      <p:sp>
        <p:nvSpPr>
          <p:cNvPr id="67" name="矩形 66"/>
          <p:cNvSpPr/>
          <p:nvPr/>
        </p:nvSpPr>
        <p:spPr>
          <a:xfrm>
            <a:off x="8889702" y="3125985"/>
            <a:ext cx="2031423" cy="1323439"/>
          </a:xfrm>
          <a:prstGeom prst="rect">
            <a:avLst/>
          </a:prstGeom>
        </p:spPr>
        <p:txBody>
          <a:bodyPr wrap="square">
            <a:spAutoFit/>
          </a:bodyPr>
          <a:lstStyle/>
          <a:p>
            <a:r>
              <a:rPr lang="zh-CN" altLang="en-US" sz="2000" b="1" dirty="0" smtClean="0">
                <a:solidFill>
                  <a:srgbClr val="EE6CA7"/>
                </a:solidFill>
                <a:latin typeface="微软雅黑" panose="020B0503020204020204" pitchFamily="34" charset="-122"/>
                <a:ea typeface="微软雅黑" panose="020B0503020204020204" pitchFamily="34" charset="-122"/>
              </a:rPr>
              <a:t>完成全部验收任务，向海委报送节水机关建设情况总结</a:t>
            </a:r>
            <a:endParaRPr lang="zh-CN" altLang="en-US" sz="2000" b="1" dirty="0">
              <a:solidFill>
                <a:srgbClr val="EE6CA7"/>
              </a:solidFill>
              <a:latin typeface="微软雅黑" panose="020B0503020204020204" pitchFamily="34" charset="-122"/>
              <a:ea typeface="微软雅黑" panose="020B0503020204020204" pitchFamily="34" charset="-122"/>
            </a:endParaRPr>
          </a:p>
        </p:txBody>
      </p:sp>
      <p:sp>
        <p:nvSpPr>
          <p:cNvPr id="20" name="矩形 19"/>
          <p:cNvSpPr/>
          <p:nvPr/>
        </p:nvSpPr>
        <p:spPr>
          <a:xfrm>
            <a:off x="325121" y="1137524"/>
            <a:ext cx="6197600" cy="498598"/>
          </a:xfrm>
          <a:prstGeom prst="rect">
            <a:avLst/>
          </a:prstGeom>
        </p:spPr>
        <p:txBody>
          <a:bodyPr wrap="square">
            <a:spAutoFit/>
          </a:bodyPr>
          <a:lstStyle/>
          <a:p>
            <a:pPr eaLnBrk="0" hangingPunct="0">
              <a:lnSpc>
                <a:spcPct val="110000"/>
              </a:lnSpc>
              <a:buSzPct val="100000"/>
            </a:pPr>
            <a:r>
              <a:rPr lang="zh-CN" altLang="en-US" sz="2400" b="1" dirty="0" smtClean="0">
                <a:solidFill>
                  <a:srgbClr val="C00000"/>
                </a:solidFill>
                <a:latin typeface="黑体" panose="02010609060101010101" pitchFamily="49" charset="-122"/>
                <a:ea typeface="黑体" panose="02010609060101010101" pitchFamily="49" charset="-122"/>
                <a:sym typeface="黑体" panose="02010609060101010101" pitchFamily="49" charset="-122"/>
              </a:rPr>
              <a:t>（二）重要时间节点</a:t>
            </a:r>
          </a:p>
        </p:txBody>
      </p:sp>
      <p:cxnSp>
        <p:nvCxnSpPr>
          <p:cNvPr id="21" name="直接连接符 20"/>
          <p:cNvCxnSpPr/>
          <p:nvPr/>
        </p:nvCxnSpPr>
        <p:spPr>
          <a:xfrm>
            <a:off x="219411" y="1673367"/>
            <a:ext cx="8276254" cy="0"/>
          </a:xfrm>
          <a:prstGeom prst="line">
            <a:avLst/>
          </a:prstGeom>
        </p:spPr>
        <p:style>
          <a:lnRef idx="1">
            <a:schemeClr val="accent3"/>
          </a:lnRef>
          <a:fillRef idx="0">
            <a:schemeClr val="accent3"/>
          </a:fillRef>
          <a:effectRef idx="0">
            <a:schemeClr val="accent3"/>
          </a:effectRef>
          <a:fontRef idx="minor">
            <a:schemeClr val="tx1"/>
          </a:fontRef>
        </p:style>
      </p:cxnSp>
    </p:spTree>
  </p:cSld>
  <p:clrMapOvr>
    <a:masterClrMapping/>
  </p:clrMapOvr>
  <p:transition>
    <p:split orient="ver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a:xfrm>
            <a:off x="1230469" y="345329"/>
            <a:ext cx="7529221" cy="530225"/>
          </a:xfrm>
        </p:spPr>
        <p:txBody>
          <a:bodyPr/>
          <a:lstStyle/>
          <a:p>
            <a:r>
              <a:rPr lang="zh-CN" altLang="en-US" dirty="0" smtClean="0"/>
              <a:t>建设标准</a:t>
            </a:r>
            <a:endParaRPr lang="zh-CN" altLang="en-US" dirty="0"/>
          </a:p>
        </p:txBody>
      </p:sp>
      <p:sp>
        <p:nvSpPr>
          <p:cNvPr id="3" name="矩形 2"/>
          <p:cNvSpPr/>
          <p:nvPr/>
        </p:nvSpPr>
        <p:spPr>
          <a:xfrm>
            <a:off x="285115" y="984250"/>
            <a:ext cx="8210550" cy="765175"/>
          </a:xfrm>
          <a:prstGeom prst="rect">
            <a:avLst/>
          </a:prstGeom>
          <a:noFill/>
          <a:ln w="9525">
            <a:noFill/>
          </a:ln>
        </p:spPr>
        <p:txBody>
          <a:bodyPr anchor="ctr"/>
          <a:lstStyle/>
          <a:p>
            <a:pPr eaLnBrk="0" hangingPunct="0">
              <a:lnSpc>
                <a:spcPct val="110000"/>
              </a:lnSpc>
              <a:buSzPct val="100000"/>
            </a:pPr>
            <a:r>
              <a:rPr lang="zh-CN" altLang="en-US" sz="2400" b="1" dirty="0" smtClean="0">
                <a:solidFill>
                  <a:srgbClr val="C00000"/>
                </a:solidFill>
                <a:latin typeface="黑体" panose="02010609060101010101" pitchFamily="49" charset="-122"/>
                <a:ea typeface="黑体" panose="02010609060101010101" pitchFamily="49" charset="-122"/>
                <a:sym typeface="黑体" panose="02010609060101010101" pitchFamily="49" charset="-122"/>
              </a:rPr>
              <a:t>  海委系统节水机关建设标准</a:t>
            </a:r>
          </a:p>
        </p:txBody>
      </p:sp>
      <p:cxnSp>
        <p:nvCxnSpPr>
          <p:cNvPr id="4" name="直接连接符 3"/>
          <p:cNvCxnSpPr/>
          <p:nvPr/>
        </p:nvCxnSpPr>
        <p:spPr>
          <a:xfrm>
            <a:off x="219411" y="1673367"/>
            <a:ext cx="8276254" cy="0"/>
          </a:xfrm>
          <a:prstGeom prst="line">
            <a:avLst/>
          </a:prstGeom>
        </p:spPr>
        <p:style>
          <a:lnRef idx="1">
            <a:schemeClr val="accent3"/>
          </a:lnRef>
          <a:fillRef idx="0">
            <a:schemeClr val="accent3"/>
          </a:fillRef>
          <a:effectRef idx="0">
            <a:schemeClr val="accent3"/>
          </a:effectRef>
          <a:fontRef idx="minor">
            <a:schemeClr val="tx1"/>
          </a:fontRef>
        </p:style>
      </p:cxnSp>
      <p:sp>
        <p:nvSpPr>
          <p:cNvPr id="8" name="矩形 7"/>
          <p:cNvSpPr/>
          <p:nvPr/>
        </p:nvSpPr>
        <p:spPr>
          <a:xfrm>
            <a:off x="678815" y="1972945"/>
            <a:ext cx="6573520" cy="4107815"/>
          </a:xfrm>
          <a:prstGeom prst="rect">
            <a:avLst/>
          </a:prstGeom>
          <a:noFill/>
          <a:ln w="9525">
            <a:noFill/>
          </a:ln>
        </p:spPr>
        <p:txBody>
          <a:bodyPr wrap="square">
            <a:spAutoFit/>
          </a:bodyPr>
          <a:lstStyle/>
          <a:p>
            <a:pPr marL="342900" indent="-342900" fontAlgn="base">
              <a:lnSpc>
                <a:spcPct val="150000"/>
              </a:lnSpc>
              <a:spcBef>
                <a:spcPts val="1200"/>
              </a:spcBef>
              <a:spcAft>
                <a:spcPct val="0"/>
              </a:spcAft>
            </a:pPr>
            <a:r>
              <a:rPr lang="zh-CN" altLang="en-US" sz="2000" b="1" dirty="0" smtClean="0">
                <a:solidFill>
                  <a:schemeClr val="accent5">
                    <a:lumMod val="75000"/>
                  </a:schemeClr>
                </a:solidFill>
                <a:ea typeface="黑体" panose="02010609060101010101" pitchFamily="49" charset="-122"/>
              </a:rPr>
              <a:t>              按照</a:t>
            </a:r>
            <a:r>
              <a:rPr lang="en-US" altLang="zh-CN" sz="2000" b="1" dirty="0" smtClean="0">
                <a:solidFill>
                  <a:schemeClr val="accent5">
                    <a:lumMod val="75000"/>
                  </a:schemeClr>
                </a:solidFill>
                <a:ea typeface="黑体" panose="02010609060101010101" pitchFamily="49" charset="-122"/>
              </a:rPr>
              <a:t>《</a:t>
            </a:r>
            <a:r>
              <a:rPr lang="zh-CN" altLang="en-US" sz="2000" b="1" dirty="0" smtClean="0">
                <a:solidFill>
                  <a:schemeClr val="accent5">
                    <a:lumMod val="75000"/>
                  </a:schemeClr>
                </a:solidFill>
                <a:ea typeface="黑体" panose="02010609060101010101" pitchFamily="49" charset="-122"/>
              </a:rPr>
              <a:t>海委办公室关于开展节水机关建设的通知</a:t>
            </a:r>
            <a:r>
              <a:rPr lang="en-US" altLang="zh-CN" sz="2000" b="1" dirty="0" smtClean="0">
                <a:solidFill>
                  <a:schemeClr val="accent5">
                    <a:lumMod val="75000"/>
                  </a:schemeClr>
                </a:solidFill>
                <a:ea typeface="黑体" panose="02010609060101010101" pitchFamily="49" charset="-122"/>
              </a:rPr>
              <a:t>》</a:t>
            </a:r>
            <a:r>
              <a:rPr lang="zh-CN" altLang="en-US" sz="2000" b="1" dirty="0" smtClean="0">
                <a:solidFill>
                  <a:schemeClr val="accent5">
                    <a:lumMod val="75000"/>
                  </a:schemeClr>
                </a:solidFill>
                <a:ea typeface="黑体" panose="02010609060101010101" pitchFamily="49" charset="-122"/>
              </a:rPr>
              <a:t> 要求，委直属管理局要对照</a:t>
            </a:r>
            <a:r>
              <a:rPr lang="en-US" altLang="zh-CN" sz="2000" b="1" dirty="0" smtClean="0">
                <a:solidFill>
                  <a:schemeClr val="accent5">
                    <a:lumMod val="75000"/>
                  </a:schemeClr>
                </a:solidFill>
                <a:ea typeface="黑体" panose="02010609060101010101" pitchFamily="49" charset="-122"/>
              </a:rPr>
              <a:t>《</a:t>
            </a:r>
            <a:r>
              <a:rPr lang="zh-CN" altLang="en-US" sz="2000" b="1" dirty="0" smtClean="0">
                <a:solidFill>
                  <a:schemeClr val="accent5">
                    <a:lumMod val="75000"/>
                  </a:schemeClr>
                </a:solidFill>
                <a:ea typeface="黑体" panose="02010609060101010101" pitchFamily="49" charset="-122"/>
              </a:rPr>
              <a:t>海委系统节水机关建设标准</a:t>
            </a:r>
            <a:r>
              <a:rPr lang="en-US" altLang="zh-CN" sz="2000" b="1" dirty="0" smtClean="0">
                <a:solidFill>
                  <a:schemeClr val="accent5">
                    <a:lumMod val="75000"/>
                  </a:schemeClr>
                </a:solidFill>
                <a:ea typeface="黑体" panose="02010609060101010101" pitchFamily="49" charset="-122"/>
              </a:rPr>
              <a:t>》</a:t>
            </a:r>
            <a:r>
              <a:rPr lang="zh-CN" altLang="en-US" sz="2000" b="1" dirty="0" smtClean="0">
                <a:solidFill>
                  <a:schemeClr val="accent5">
                    <a:lumMod val="75000"/>
                  </a:schemeClr>
                </a:solidFill>
                <a:ea typeface="黑体" panose="02010609060101010101" pitchFamily="49" charset="-122"/>
              </a:rPr>
              <a:t>开展节水机关建设，并参照</a:t>
            </a:r>
            <a:r>
              <a:rPr lang="en-US" altLang="zh-CN" sz="2000" b="1" dirty="0" smtClean="0">
                <a:solidFill>
                  <a:schemeClr val="accent5">
                    <a:lumMod val="75000"/>
                  </a:schemeClr>
                </a:solidFill>
                <a:ea typeface="黑体" panose="02010609060101010101" pitchFamily="49" charset="-122"/>
              </a:rPr>
              <a:t>《</a:t>
            </a:r>
            <a:r>
              <a:rPr lang="zh-CN" altLang="en-US" sz="2000" b="1" dirty="0" smtClean="0">
                <a:solidFill>
                  <a:schemeClr val="accent5">
                    <a:lumMod val="75000"/>
                  </a:schemeClr>
                </a:solidFill>
                <a:ea typeface="黑体" panose="02010609060101010101" pitchFamily="49" charset="-122"/>
              </a:rPr>
              <a:t>标准</a:t>
            </a:r>
            <a:r>
              <a:rPr lang="en-US" altLang="zh-CN" sz="2000" b="1" dirty="0" smtClean="0">
                <a:solidFill>
                  <a:schemeClr val="accent5">
                    <a:lumMod val="75000"/>
                  </a:schemeClr>
                </a:solidFill>
                <a:ea typeface="黑体" panose="02010609060101010101" pitchFamily="49" charset="-122"/>
              </a:rPr>
              <a:t>》</a:t>
            </a:r>
            <a:r>
              <a:rPr lang="zh-CN" altLang="en-US" sz="2000" b="1" dirty="0" smtClean="0">
                <a:solidFill>
                  <a:schemeClr val="accent5">
                    <a:lumMod val="75000"/>
                  </a:schemeClr>
                </a:solidFill>
                <a:ea typeface="黑体" panose="02010609060101010101" pitchFamily="49" charset="-122"/>
              </a:rPr>
              <a:t>，结合单位实际，制定局属单位节水机关建设标准。</a:t>
            </a:r>
          </a:p>
          <a:p>
            <a:pPr marL="342900" indent="-342900" fontAlgn="base">
              <a:lnSpc>
                <a:spcPct val="150000"/>
              </a:lnSpc>
              <a:spcBef>
                <a:spcPts val="1200"/>
              </a:spcBef>
              <a:spcAft>
                <a:spcPct val="0"/>
              </a:spcAft>
            </a:pPr>
            <a:r>
              <a:rPr lang="zh-CN" altLang="en-US" sz="2000" b="1" dirty="0" smtClean="0">
                <a:solidFill>
                  <a:schemeClr val="accent5">
                    <a:lumMod val="75000"/>
                  </a:schemeClr>
                </a:solidFill>
                <a:ea typeface="黑体" panose="02010609060101010101" pitchFamily="49" charset="-122"/>
              </a:rPr>
              <a:t>               完成节水机关建设后，要对照《标准》开展自评，自评分达到</a:t>
            </a:r>
            <a:r>
              <a:rPr lang="en-US" altLang="zh-CN" sz="2000" b="1" dirty="0" smtClean="0">
                <a:solidFill>
                  <a:schemeClr val="accent5">
                    <a:lumMod val="75000"/>
                  </a:schemeClr>
                </a:solidFill>
                <a:ea typeface="黑体" panose="02010609060101010101" pitchFamily="49" charset="-122"/>
              </a:rPr>
              <a:t>90</a:t>
            </a:r>
            <a:r>
              <a:rPr lang="zh-CN" altLang="en-US" sz="2000" b="1" dirty="0" smtClean="0">
                <a:solidFill>
                  <a:schemeClr val="accent5">
                    <a:lumMod val="75000"/>
                  </a:schemeClr>
                </a:solidFill>
                <a:ea typeface="黑体" panose="02010609060101010101" pitchFamily="49" charset="-122"/>
              </a:rPr>
              <a:t>分以上的于</a:t>
            </a:r>
            <a:r>
              <a:rPr lang="en-US" altLang="zh-CN" sz="2000" b="1" dirty="0" smtClean="0">
                <a:solidFill>
                  <a:schemeClr val="accent5">
                    <a:lumMod val="75000"/>
                  </a:schemeClr>
                </a:solidFill>
                <a:ea typeface="黑体" panose="02010609060101010101" pitchFamily="49" charset="-122"/>
              </a:rPr>
              <a:t>2020</a:t>
            </a:r>
            <a:r>
              <a:rPr lang="zh-CN" altLang="en-US" sz="2000" b="1" dirty="0" smtClean="0">
                <a:solidFill>
                  <a:schemeClr val="accent5">
                    <a:lumMod val="75000"/>
                  </a:schemeClr>
                </a:solidFill>
                <a:ea typeface="黑体" panose="02010609060101010101" pitchFamily="49" charset="-122"/>
              </a:rPr>
              <a:t>年</a:t>
            </a:r>
            <a:r>
              <a:rPr lang="en-US" altLang="zh-CN" sz="2000" b="1" dirty="0" smtClean="0">
                <a:solidFill>
                  <a:schemeClr val="accent5">
                    <a:lumMod val="75000"/>
                  </a:schemeClr>
                </a:solidFill>
                <a:ea typeface="黑体" panose="02010609060101010101" pitchFamily="49" charset="-122"/>
              </a:rPr>
              <a:t>9</a:t>
            </a:r>
            <a:r>
              <a:rPr lang="zh-CN" altLang="en-US" sz="2000" b="1" dirty="0" smtClean="0">
                <a:solidFill>
                  <a:schemeClr val="accent5">
                    <a:lumMod val="75000"/>
                  </a:schemeClr>
                </a:solidFill>
                <a:ea typeface="黑体" panose="02010609060101010101" pitchFamily="49" charset="-122"/>
              </a:rPr>
              <a:t>月底前，编制验收总结报告，向海委提出验收申请。</a:t>
            </a:r>
          </a:p>
          <a:p>
            <a:pPr algn="just" eaLnBrk="0" hangingPunct="0">
              <a:lnSpc>
                <a:spcPct val="150000"/>
              </a:lnSpc>
              <a:spcBef>
                <a:spcPts val="600"/>
              </a:spcBef>
              <a:buSzPct val="100000"/>
              <a:buFont typeface="Wingdings" panose="05000000000000000000" charset="0"/>
            </a:pPr>
            <a:endParaRPr lang="zh-CN" altLang="en-US" sz="2400" b="1" dirty="0">
              <a:solidFill>
                <a:schemeClr val="accent1">
                  <a:lumMod val="60000"/>
                  <a:lumOff val="40000"/>
                </a:schemeClr>
              </a:solidFill>
              <a:latin typeface="黑体" panose="02010609060101010101" pitchFamily="49" charset="-122"/>
              <a:ea typeface="黑体" panose="02010609060101010101" pitchFamily="49" charset="-122"/>
              <a:sym typeface="Arial" panose="020B0604020202020204" pitchFamily="34" charset="0"/>
            </a:endParaRPr>
          </a:p>
        </p:txBody>
      </p:sp>
      <p:pic>
        <p:nvPicPr>
          <p:cNvPr id="160770" name="Picture 2"/>
          <p:cNvPicPr>
            <a:picLocks noChangeAspect="1" noChangeArrowheads="1"/>
          </p:cNvPicPr>
          <p:nvPr/>
        </p:nvPicPr>
        <p:blipFill>
          <a:blip r:embed="rId3" cstate="print">
            <a:lum contrast="-20000"/>
          </a:blip>
          <a:srcRect/>
          <a:stretch>
            <a:fillRect/>
          </a:stretch>
        </p:blipFill>
        <p:spPr bwMode="auto">
          <a:xfrm>
            <a:off x="7624204" y="1836396"/>
            <a:ext cx="3059452" cy="4380889"/>
          </a:xfrm>
          <a:prstGeom prst="rect">
            <a:avLst/>
          </a:prstGeom>
          <a:blipFill>
            <a:blip r:embed="rId4">
              <a:lum contrast="-20000"/>
            </a:blip>
            <a:tile tx="0" ty="0" sx="100000" sy="100000" flip="none" algn="tl"/>
          </a:blip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slow" p14:dur="2000" advTm="24649"/>
    </mc:Choice>
    <mc:Fallback xmlns="">
      <p:transition spd="slow" advTm="24649"/>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lang="zh-CN" altLang="en-US" dirty="0" smtClean="0"/>
              <a:t>建设标准</a:t>
            </a:r>
            <a:endParaRPr lang="zh-CN" altLang="en-US" dirty="0"/>
          </a:p>
        </p:txBody>
      </p:sp>
      <p:pic>
        <p:nvPicPr>
          <p:cNvPr id="4" name="图片 3" descr="建设标准1.jpg"/>
          <p:cNvPicPr>
            <a:picLocks noChangeAspect="1"/>
          </p:cNvPicPr>
          <p:nvPr/>
        </p:nvPicPr>
        <p:blipFill>
          <a:blip r:embed="rId3"/>
          <a:stretch>
            <a:fillRect/>
          </a:stretch>
        </p:blipFill>
        <p:spPr>
          <a:xfrm>
            <a:off x="0" y="-233679"/>
            <a:ext cx="12245707" cy="7315200"/>
          </a:xfrm>
          <a:prstGeom prst="rect">
            <a:avLst/>
          </a:prstGeom>
          <a:blipFill>
            <a:blip r:embed="rId4"/>
            <a:tile tx="0" ty="0" sx="100000" sy="100000" flip="none" algn="tl"/>
          </a:blip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建设标准2.jpg"/>
          <p:cNvPicPr>
            <a:picLocks noChangeAspect="1"/>
          </p:cNvPicPr>
          <p:nvPr/>
        </p:nvPicPr>
        <p:blipFill>
          <a:blip r:embed="rId3">
            <a:lum contrast="6000"/>
          </a:blip>
          <a:stretch>
            <a:fillRect/>
          </a:stretch>
        </p:blipFill>
        <p:spPr>
          <a:xfrm>
            <a:off x="0" y="-543812"/>
            <a:ext cx="12192000" cy="7905352"/>
          </a:xfrm>
          <a:prstGeom prst="rect">
            <a:avLst/>
          </a:prstGeom>
          <a:blipFill>
            <a:blip r:embed="rId4">
              <a:lum contrast="6000"/>
            </a:blip>
            <a:tile tx="0" ty="0" sx="100000" sy="100000" flip="none" algn="tl"/>
          </a:blipFill>
        </p:spPr>
      </p:pic>
      <p:sp>
        <p:nvSpPr>
          <p:cNvPr id="6" name="右箭头 5"/>
          <p:cNvSpPr/>
          <p:nvPr/>
        </p:nvSpPr>
        <p:spPr>
          <a:xfrm>
            <a:off x="2990850" y="5730875"/>
            <a:ext cx="1062990" cy="29527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灯片编号占位符 6"/>
          <p:cNvSpPr>
            <a:spLocks noGrp="1"/>
          </p:cNvSpPr>
          <p:nvPr>
            <p:ph type="sldNum" sz="quarter" idx="12"/>
          </p:nvPr>
        </p:nvSpPr>
        <p:spPr/>
        <p:txBody>
          <a:bodyPr/>
          <a:lstStyle/>
          <a:p>
            <a:fld id="{BE4349E9-3B03-4D73-9245-CC375AD01188}" type="slidenum">
              <a:rPr lang="zh-CN" altLang="en-US" smtClean="0"/>
              <a:t>26</a:t>
            </a:fld>
            <a:endParaRPr lang="zh-CN" altLang="en-US"/>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lang="zh-CN" altLang="en-US" dirty="0" smtClean="0"/>
              <a:t>主要建设内容</a:t>
            </a:r>
            <a:endParaRPr lang="en-US" altLang="zh-CN" dirty="0" smtClean="0"/>
          </a:p>
          <a:p>
            <a:endParaRPr lang="zh-CN" altLang="en-US" dirty="0"/>
          </a:p>
        </p:txBody>
      </p:sp>
      <p:sp>
        <p:nvSpPr>
          <p:cNvPr id="3" name="矩形 2"/>
          <p:cNvSpPr/>
          <p:nvPr/>
        </p:nvSpPr>
        <p:spPr>
          <a:xfrm>
            <a:off x="2275840" y="2187695"/>
            <a:ext cx="6583680" cy="1938992"/>
          </a:xfrm>
          <a:prstGeom prst="rect">
            <a:avLst/>
          </a:prstGeom>
        </p:spPr>
        <p:txBody>
          <a:bodyPr wrap="square">
            <a:spAutoFit/>
          </a:bodyPr>
          <a:lstStyle/>
          <a:p>
            <a:r>
              <a:rPr lang="en-US" sz="2400" b="1" dirty="0" smtClean="0">
                <a:solidFill>
                  <a:schemeClr val="accent5">
                    <a:lumMod val="75000"/>
                  </a:schemeClr>
                </a:solidFill>
                <a:ea typeface="黑体" panose="02010609060101010101" pitchFamily="49" charset="-122"/>
              </a:rPr>
              <a:t> 1. </a:t>
            </a:r>
            <a:r>
              <a:rPr lang="zh-CN" altLang="en-US" sz="2400" b="1" dirty="0" smtClean="0">
                <a:solidFill>
                  <a:schemeClr val="accent5">
                    <a:lumMod val="75000"/>
                  </a:schemeClr>
                </a:solidFill>
                <a:ea typeface="黑体" panose="02010609060101010101" pitchFamily="49" charset="-122"/>
              </a:rPr>
              <a:t>建立组织机构，明确岗位职责</a:t>
            </a:r>
            <a:endParaRPr lang="en-US" altLang="zh-CN" sz="2400" b="1" dirty="0" smtClean="0">
              <a:solidFill>
                <a:schemeClr val="accent5">
                  <a:lumMod val="75000"/>
                </a:schemeClr>
              </a:solidFill>
              <a:ea typeface="黑体" panose="02010609060101010101" pitchFamily="49" charset="-122"/>
            </a:endParaRPr>
          </a:p>
          <a:p>
            <a:endParaRPr lang="en-US" altLang="zh-CN" sz="2400" b="1" dirty="0" smtClean="0">
              <a:solidFill>
                <a:schemeClr val="accent5">
                  <a:lumMod val="75000"/>
                </a:schemeClr>
              </a:solidFill>
              <a:ea typeface="黑体" panose="02010609060101010101" pitchFamily="49" charset="-122"/>
            </a:endParaRPr>
          </a:p>
          <a:p>
            <a:r>
              <a:rPr lang="en-US" altLang="zh-CN" sz="2400" b="1" dirty="0" smtClean="0">
                <a:solidFill>
                  <a:schemeClr val="accent5">
                    <a:lumMod val="75000"/>
                  </a:schemeClr>
                </a:solidFill>
                <a:ea typeface="黑体" panose="02010609060101010101" pitchFamily="49" charset="-122"/>
              </a:rPr>
              <a:t> 2. </a:t>
            </a:r>
            <a:r>
              <a:rPr lang="zh-CN" altLang="en-US" sz="2400" b="1" dirty="0" smtClean="0">
                <a:solidFill>
                  <a:schemeClr val="accent5">
                    <a:lumMod val="75000"/>
                  </a:schemeClr>
                </a:solidFill>
                <a:ea typeface="黑体" panose="02010609060101010101" pitchFamily="49" charset="-122"/>
              </a:rPr>
              <a:t>完善节水管理制度，实行精细化管理</a:t>
            </a:r>
            <a:endParaRPr lang="en-US" altLang="zh-CN" sz="2400" b="1" dirty="0" smtClean="0">
              <a:solidFill>
                <a:schemeClr val="accent5">
                  <a:lumMod val="75000"/>
                </a:schemeClr>
              </a:solidFill>
              <a:ea typeface="黑体" panose="02010609060101010101" pitchFamily="49" charset="-122"/>
            </a:endParaRPr>
          </a:p>
          <a:p>
            <a:endParaRPr lang="en-US" altLang="zh-CN" sz="2400" b="1" dirty="0" smtClean="0">
              <a:solidFill>
                <a:schemeClr val="accent5">
                  <a:lumMod val="75000"/>
                </a:schemeClr>
              </a:solidFill>
              <a:ea typeface="黑体" panose="02010609060101010101" pitchFamily="49" charset="-122"/>
            </a:endParaRPr>
          </a:p>
          <a:p>
            <a:r>
              <a:rPr lang="en-US" altLang="zh-CN" sz="2400" b="1" dirty="0" smtClean="0">
                <a:solidFill>
                  <a:schemeClr val="accent5">
                    <a:lumMod val="75000"/>
                  </a:schemeClr>
                </a:solidFill>
                <a:ea typeface="黑体" panose="02010609060101010101" pitchFamily="49" charset="-122"/>
              </a:rPr>
              <a:t> 3. </a:t>
            </a:r>
            <a:r>
              <a:rPr lang="zh-CN" altLang="en-US" sz="2400" b="1" dirty="0" smtClean="0">
                <a:solidFill>
                  <a:schemeClr val="accent5">
                    <a:lumMod val="75000"/>
                  </a:schemeClr>
                </a:solidFill>
                <a:ea typeface="黑体" panose="02010609060101010101" pitchFamily="49" charset="-122"/>
              </a:rPr>
              <a:t>强化节水宣传教育，营造良好节水氛围</a:t>
            </a:r>
            <a:endParaRPr lang="zh-CN" altLang="en-US" sz="2400" dirty="0"/>
          </a:p>
        </p:txBody>
      </p:sp>
      <p:sp>
        <p:nvSpPr>
          <p:cNvPr id="4" name="矩形 3"/>
          <p:cNvSpPr/>
          <p:nvPr/>
        </p:nvSpPr>
        <p:spPr>
          <a:xfrm>
            <a:off x="285115" y="984250"/>
            <a:ext cx="8210550" cy="765175"/>
          </a:xfrm>
          <a:prstGeom prst="rect">
            <a:avLst/>
          </a:prstGeom>
          <a:noFill/>
          <a:ln w="9525">
            <a:noFill/>
          </a:ln>
        </p:spPr>
        <p:txBody>
          <a:bodyPr anchor="ctr"/>
          <a:lstStyle/>
          <a:p>
            <a:pPr eaLnBrk="0" hangingPunct="0">
              <a:lnSpc>
                <a:spcPct val="110000"/>
              </a:lnSpc>
              <a:buSzPct val="100000"/>
            </a:pPr>
            <a:r>
              <a:rPr lang="zh-CN" altLang="en-US" sz="2400" b="1" dirty="0" smtClean="0">
                <a:solidFill>
                  <a:srgbClr val="C00000"/>
                </a:solidFill>
                <a:latin typeface="黑体" panose="02010609060101010101" pitchFamily="49" charset="-122"/>
                <a:ea typeface="黑体" panose="02010609060101010101" pitchFamily="49" charset="-122"/>
                <a:sym typeface="黑体" panose="02010609060101010101" pitchFamily="49" charset="-122"/>
              </a:rPr>
              <a:t>（一）管理措施</a:t>
            </a:r>
          </a:p>
        </p:txBody>
      </p:sp>
      <p:cxnSp>
        <p:nvCxnSpPr>
          <p:cNvPr id="5" name="直接连接符 4"/>
          <p:cNvCxnSpPr/>
          <p:nvPr/>
        </p:nvCxnSpPr>
        <p:spPr>
          <a:xfrm>
            <a:off x="219411" y="1673367"/>
            <a:ext cx="8276254" cy="0"/>
          </a:xfrm>
          <a:prstGeom prst="line">
            <a:avLst/>
          </a:prstGeom>
        </p:spPr>
        <p:style>
          <a:lnRef idx="1">
            <a:schemeClr val="accent3"/>
          </a:lnRef>
          <a:fillRef idx="0">
            <a:schemeClr val="accent3"/>
          </a:fillRef>
          <a:effectRef idx="0">
            <a:schemeClr val="accent3"/>
          </a:effectRef>
          <a:fontRef idx="minor">
            <a:schemeClr val="tx1"/>
          </a:fontRef>
        </p:style>
      </p:cxn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lang="zh-CN" altLang="en-US" dirty="0" smtClean="0"/>
              <a:t>主要建设内容</a:t>
            </a:r>
            <a:endParaRPr lang="en-US" altLang="zh-CN" dirty="0" smtClean="0"/>
          </a:p>
          <a:p>
            <a:endParaRPr lang="zh-CN" altLang="en-US" dirty="0"/>
          </a:p>
        </p:txBody>
      </p:sp>
      <p:sp>
        <p:nvSpPr>
          <p:cNvPr id="3" name="矩形 2"/>
          <p:cNvSpPr/>
          <p:nvPr/>
        </p:nvSpPr>
        <p:spPr>
          <a:xfrm>
            <a:off x="2275840" y="2187695"/>
            <a:ext cx="6583680" cy="1938992"/>
          </a:xfrm>
          <a:prstGeom prst="rect">
            <a:avLst/>
          </a:prstGeom>
        </p:spPr>
        <p:txBody>
          <a:bodyPr wrap="square">
            <a:spAutoFit/>
          </a:bodyPr>
          <a:lstStyle/>
          <a:p>
            <a:r>
              <a:rPr lang="en-US" sz="2400" b="1" dirty="0" smtClean="0">
                <a:solidFill>
                  <a:schemeClr val="accent5">
                    <a:lumMod val="75000"/>
                  </a:schemeClr>
                </a:solidFill>
                <a:ea typeface="黑体" panose="02010609060101010101" pitchFamily="49" charset="-122"/>
              </a:rPr>
              <a:t> 1. </a:t>
            </a:r>
            <a:r>
              <a:rPr lang="zh-CN" altLang="en-US" sz="2400" b="1" dirty="0" smtClean="0">
                <a:solidFill>
                  <a:schemeClr val="accent5">
                    <a:lumMod val="75000"/>
                  </a:schemeClr>
                </a:solidFill>
                <a:ea typeface="黑体" panose="02010609060101010101" pitchFamily="49" charset="-122"/>
              </a:rPr>
              <a:t>强化用水监控，提高精细化管理水平</a:t>
            </a:r>
            <a:endParaRPr lang="en-US" altLang="zh-CN" sz="2400" b="1" dirty="0" smtClean="0">
              <a:solidFill>
                <a:schemeClr val="accent5">
                  <a:lumMod val="75000"/>
                </a:schemeClr>
              </a:solidFill>
              <a:ea typeface="黑体" panose="02010609060101010101" pitchFamily="49" charset="-122"/>
            </a:endParaRPr>
          </a:p>
          <a:p>
            <a:endParaRPr lang="en-US" altLang="zh-CN" sz="2400" b="1" dirty="0" smtClean="0">
              <a:solidFill>
                <a:schemeClr val="accent5">
                  <a:lumMod val="75000"/>
                </a:schemeClr>
              </a:solidFill>
              <a:ea typeface="黑体" panose="02010609060101010101" pitchFamily="49" charset="-122"/>
            </a:endParaRPr>
          </a:p>
          <a:p>
            <a:r>
              <a:rPr lang="en-US" altLang="zh-CN" sz="2400" b="1" dirty="0" smtClean="0">
                <a:solidFill>
                  <a:schemeClr val="accent5">
                    <a:lumMod val="75000"/>
                  </a:schemeClr>
                </a:solidFill>
                <a:ea typeface="黑体" panose="02010609060101010101" pitchFamily="49" charset="-122"/>
              </a:rPr>
              <a:t> 2. </a:t>
            </a:r>
            <a:r>
              <a:rPr lang="zh-CN" altLang="en-US" sz="2400" b="1" dirty="0" smtClean="0">
                <a:solidFill>
                  <a:schemeClr val="accent5">
                    <a:lumMod val="75000"/>
                  </a:schemeClr>
                </a:solidFill>
                <a:ea typeface="黑体" panose="02010609060101010101" pitchFamily="49" charset="-122"/>
              </a:rPr>
              <a:t>开展节水改造，加强节水设施建设</a:t>
            </a:r>
            <a:endParaRPr lang="en-US" altLang="zh-CN" sz="2400" b="1" dirty="0" smtClean="0">
              <a:solidFill>
                <a:schemeClr val="accent5">
                  <a:lumMod val="75000"/>
                </a:schemeClr>
              </a:solidFill>
              <a:ea typeface="黑体" panose="02010609060101010101" pitchFamily="49" charset="-122"/>
            </a:endParaRPr>
          </a:p>
          <a:p>
            <a:endParaRPr lang="en-US" altLang="zh-CN" sz="2400" b="1" dirty="0" smtClean="0">
              <a:solidFill>
                <a:schemeClr val="accent5">
                  <a:lumMod val="75000"/>
                </a:schemeClr>
              </a:solidFill>
              <a:ea typeface="黑体" panose="02010609060101010101" pitchFamily="49" charset="-122"/>
            </a:endParaRPr>
          </a:p>
          <a:p>
            <a:r>
              <a:rPr lang="en-US" altLang="zh-CN" sz="2400" b="1" dirty="0" smtClean="0">
                <a:solidFill>
                  <a:schemeClr val="accent5">
                    <a:lumMod val="75000"/>
                  </a:schemeClr>
                </a:solidFill>
                <a:ea typeface="黑体" panose="02010609060101010101" pitchFamily="49" charset="-122"/>
              </a:rPr>
              <a:t> 3. </a:t>
            </a:r>
            <a:r>
              <a:rPr lang="zh-CN" altLang="en-US" sz="2400" b="1" dirty="0" smtClean="0">
                <a:solidFill>
                  <a:schemeClr val="accent5">
                    <a:lumMod val="75000"/>
                  </a:schemeClr>
                </a:solidFill>
                <a:ea typeface="黑体" panose="02010609060101010101" pitchFamily="49" charset="-122"/>
              </a:rPr>
              <a:t>利用非常规水，提升水资源利用效率</a:t>
            </a:r>
            <a:endParaRPr lang="zh-CN" altLang="en-US" sz="2400" dirty="0"/>
          </a:p>
        </p:txBody>
      </p:sp>
      <p:sp>
        <p:nvSpPr>
          <p:cNvPr id="4" name="矩形 3"/>
          <p:cNvSpPr/>
          <p:nvPr/>
        </p:nvSpPr>
        <p:spPr>
          <a:xfrm>
            <a:off x="285115" y="984250"/>
            <a:ext cx="8210550" cy="765175"/>
          </a:xfrm>
          <a:prstGeom prst="rect">
            <a:avLst/>
          </a:prstGeom>
          <a:noFill/>
          <a:ln w="9525">
            <a:noFill/>
          </a:ln>
        </p:spPr>
        <p:txBody>
          <a:bodyPr anchor="ctr"/>
          <a:lstStyle/>
          <a:p>
            <a:pPr eaLnBrk="0" hangingPunct="0">
              <a:lnSpc>
                <a:spcPct val="110000"/>
              </a:lnSpc>
              <a:buSzPct val="100000"/>
            </a:pPr>
            <a:r>
              <a:rPr lang="zh-CN" altLang="en-US" sz="2400" b="1" dirty="0" smtClean="0">
                <a:solidFill>
                  <a:srgbClr val="C00000"/>
                </a:solidFill>
                <a:latin typeface="黑体" panose="02010609060101010101" pitchFamily="49" charset="-122"/>
                <a:ea typeface="黑体" panose="02010609060101010101" pitchFamily="49" charset="-122"/>
                <a:sym typeface="黑体" panose="02010609060101010101" pitchFamily="49" charset="-122"/>
              </a:rPr>
              <a:t>（二）技术措施</a:t>
            </a:r>
          </a:p>
        </p:txBody>
      </p:sp>
      <p:cxnSp>
        <p:nvCxnSpPr>
          <p:cNvPr id="5" name="直接连接符 4"/>
          <p:cNvCxnSpPr/>
          <p:nvPr/>
        </p:nvCxnSpPr>
        <p:spPr>
          <a:xfrm>
            <a:off x="219411" y="1673367"/>
            <a:ext cx="8276254" cy="0"/>
          </a:xfrm>
          <a:prstGeom prst="line">
            <a:avLst/>
          </a:prstGeom>
        </p:spPr>
        <p:style>
          <a:lnRef idx="1">
            <a:schemeClr val="accent3"/>
          </a:lnRef>
          <a:fillRef idx="0">
            <a:schemeClr val="accent3"/>
          </a:fillRef>
          <a:effectRef idx="0">
            <a:schemeClr val="accent3"/>
          </a:effectRef>
          <a:fontRef idx="minor">
            <a:schemeClr val="tx1"/>
          </a:fontRef>
        </p:style>
      </p:cxn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lang="zh-CN" altLang="en-US" dirty="0"/>
              <a:t>第三部分</a:t>
            </a:r>
          </a:p>
        </p:txBody>
      </p:sp>
      <p:sp>
        <p:nvSpPr>
          <p:cNvPr id="3" name="文本占位符 2"/>
          <p:cNvSpPr>
            <a:spLocks noGrp="1"/>
          </p:cNvSpPr>
          <p:nvPr>
            <p:ph type="body" sz="quarter" idx="12"/>
          </p:nvPr>
        </p:nvSpPr>
        <p:spPr>
          <a:xfrm>
            <a:off x="948690" y="2971165"/>
            <a:ext cx="10343515" cy="1050290"/>
          </a:xfrm>
        </p:spPr>
        <p:txBody>
          <a:bodyPr/>
          <a:lstStyle/>
          <a:p>
            <a:r>
              <a:rPr lang="zh-CN" altLang="en-US" sz="4000" dirty="0" smtClean="0">
                <a:sym typeface="+mn-ea"/>
              </a:rPr>
              <a:t>漳卫南局机关节水机关建设工作开展情况</a:t>
            </a:r>
            <a:endParaRPr lang="zh-CN" altLang="en-US" sz="4000" dirty="0"/>
          </a:p>
          <a:p>
            <a:endParaRPr lang="zh-CN" altLang="en-US" sz="4000" b="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a:xfrm>
            <a:off x="1230630" y="314960"/>
            <a:ext cx="7529195" cy="836295"/>
          </a:xfrm>
        </p:spPr>
        <p:txBody>
          <a:bodyPr>
            <a:normAutofit/>
          </a:bodyPr>
          <a:lstStyle/>
          <a:p>
            <a:r>
              <a:rPr lang="zh-CN" altLang="en-US" dirty="0" smtClean="0">
                <a:sym typeface="+mn-ea"/>
              </a:rPr>
              <a:t>漳卫南局机关节水机关建设工作开展情况</a:t>
            </a:r>
            <a:endParaRPr lang="zh-CN" altLang="en-US" dirty="0"/>
          </a:p>
        </p:txBody>
      </p:sp>
      <p:sp>
        <p:nvSpPr>
          <p:cNvPr id="3" name="矩形 2"/>
          <p:cNvSpPr/>
          <p:nvPr/>
        </p:nvSpPr>
        <p:spPr>
          <a:xfrm>
            <a:off x="1432560" y="2011680"/>
            <a:ext cx="9103360" cy="3046095"/>
          </a:xfrm>
          <a:prstGeom prst="rect">
            <a:avLst/>
          </a:prstGeom>
        </p:spPr>
        <p:txBody>
          <a:bodyPr wrap="square">
            <a:spAutoFit/>
          </a:bodyPr>
          <a:lstStyle/>
          <a:p>
            <a:pPr fontAlgn="auto">
              <a:lnSpc>
                <a:spcPct val="200000"/>
              </a:lnSpc>
            </a:pPr>
            <a:r>
              <a:rPr lang="en-US" altLang="en-US" sz="2000" b="1" dirty="0" smtClean="0">
                <a:solidFill>
                  <a:schemeClr val="accent5">
                    <a:lumMod val="75000"/>
                  </a:schemeClr>
                </a:solidFill>
                <a:ea typeface="黑体" panose="02010609060101010101" pitchFamily="49" charset="-122"/>
              </a:rPr>
              <a:t>           </a:t>
            </a:r>
            <a:r>
              <a:rPr lang="en-US" altLang="zh-CN" sz="2400" b="1" dirty="0" smtClean="0">
                <a:solidFill>
                  <a:schemeClr val="accent5">
                    <a:lumMod val="75000"/>
                  </a:schemeClr>
                </a:solidFill>
                <a:ea typeface="黑体" panose="02010609060101010101" pitchFamily="49" charset="-122"/>
              </a:rPr>
              <a:t>2020</a:t>
            </a:r>
            <a:r>
              <a:rPr lang="zh-CN" altLang="en-US" sz="2400" b="1" dirty="0" smtClean="0">
                <a:solidFill>
                  <a:schemeClr val="accent5">
                    <a:lumMod val="75000"/>
                  </a:schemeClr>
                </a:solidFill>
                <a:ea typeface="黑体" panose="02010609060101010101" pitchFamily="49" charset="-122"/>
              </a:rPr>
              <a:t>年</a:t>
            </a:r>
            <a:r>
              <a:rPr lang="en-US" altLang="zh-CN" sz="2400" b="1" dirty="0" smtClean="0">
                <a:solidFill>
                  <a:schemeClr val="accent5">
                    <a:lumMod val="75000"/>
                  </a:schemeClr>
                </a:solidFill>
                <a:ea typeface="黑体" panose="02010609060101010101" pitchFamily="49" charset="-122"/>
              </a:rPr>
              <a:t>3</a:t>
            </a:r>
            <a:r>
              <a:rPr lang="zh-CN" altLang="en-US" sz="2400" b="1" dirty="0" smtClean="0">
                <a:solidFill>
                  <a:schemeClr val="accent5">
                    <a:lumMod val="75000"/>
                  </a:schemeClr>
                </a:solidFill>
                <a:ea typeface="黑体" panose="02010609060101010101" pitchFamily="49" charset="-122"/>
              </a:rPr>
              <a:t>月以来，漳卫南局按照海委统一部署，发扬“刀刃向内、自我革新”的精神，迅速行动，在全局系统启动节水机关建设，力争在</a:t>
            </a:r>
            <a:r>
              <a:rPr lang="en-US" altLang="zh-CN" sz="2400" b="1" dirty="0" smtClean="0">
                <a:solidFill>
                  <a:schemeClr val="accent5">
                    <a:lumMod val="75000"/>
                  </a:schemeClr>
                </a:solidFill>
                <a:ea typeface="黑体" panose="02010609060101010101" pitchFamily="49" charset="-122"/>
              </a:rPr>
              <a:t>11</a:t>
            </a:r>
            <a:r>
              <a:rPr lang="zh-CN" altLang="en-US" sz="2400" b="1" dirty="0" smtClean="0">
                <a:solidFill>
                  <a:schemeClr val="accent5">
                    <a:lumMod val="75000"/>
                  </a:schemeClr>
                </a:solidFill>
                <a:ea typeface="黑体" panose="02010609060101010101" pitchFamily="49" charset="-122"/>
              </a:rPr>
              <a:t>月</a:t>
            </a:r>
            <a:r>
              <a:rPr lang="en-US" altLang="zh-CN" sz="2400" b="1" dirty="0" smtClean="0">
                <a:solidFill>
                  <a:schemeClr val="accent5">
                    <a:lumMod val="75000"/>
                  </a:schemeClr>
                </a:solidFill>
                <a:ea typeface="黑体" panose="02010609060101010101" pitchFamily="49" charset="-122"/>
              </a:rPr>
              <a:t>20</a:t>
            </a:r>
            <a:r>
              <a:rPr lang="zh-CN" altLang="en-US" sz="2400" b="1" dirty="0" smtClean="0">
                <a:solidFill>
                  <a:schemeClr val="accent5">
                    <a:lumMod val="75000"/>
                  </a:schemeClr>
                </a:solidFill>
                <a:ea typeface="黑体" panose="02010609060101010101" pitchFamily="49" charset="-122"/>
              </a:rPr>
              <a:t>日前将漳卫南局局机关、</a:t>
            </a:r>
            <a:r>
              <a:rPr lang="en-US" altLang="zh-CN" sz="2400" b="1" dirty="0" smtClean="0">
                <a:solidFill>
                  <a:schemeClr val="accent5">
                    <a:lumMod val="75000"/>
                  </a:schemeClr>
                </a:solidFill>
                <a:ea typeface="黑体" panose="02010609060101010101" pitchFamily="49" charset="-122"/>
              </a:rPr>
              <a:t>11</a:t>
            </a:r>
            <a:r>
              <a:rPr lang="zh-CN" altLang="en-US" sz="2400" b="1" dirty="0" smtClean="0">
                <a:solidFill>
                  <a:schemeClr val="accent5">
                    <a:lumMod val="75000"/>
                  </a:schemeClr>
                </a:solidFill>
                <a:ea typeface="黑体" panose="02010609060101010101" pitchFamily="49" charset="-122"/>
              </a:rPr>
              <a:t>个二级管理单位、</a:t>
            </a:r>
            <a:r>
              <a:rPr lang="en-US" altLang="zh-CN" sz="2400" b="1" dirty="0" smtClean="0">
                <a:solidFill>
                  <a:schemeClr val="accent5">
                    <a:lumMod val="75000"/>
                  </a:schemeClr>
                </a:solidFill>
                <a:ea typeface="黑体" panose="02010609060101010101" pitchFamily="49" charset="-122"/>
              </a:rPr>
              <a:t>35</a:t>
            </a:r>
            <a:r>
              <a:rPr lang="zh-CN" altLang="en-US" sz="2400" b="1" dirty="0" smtClean="0">
                <a:solidFill>
                  <a:schemeClr val="accent5">
                    <a:lumMod val="75000"/>
                  </a:schemeClr>
                </a:solidFill>
                <a:ea typeface="黑体" panose="02010609060101010101" pitchFamily="49" charset="-122"/>
              </a:rPr>
              <a:t>个三级管理单位全部建成节水机关，实现节水机关建设全覆盖。</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2156" y="1209040"/>
            <a:ext cx="3196328" cy="45118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16"/>
          <p:cNvSpPr txBox="1">
            <a:spLocks noChangeArrowheads="1"/>
          </p:cNvSpPr>
          <p:nvPr/>
        </p:nvSpPr>
        <p:spPr bwMode="auto">
          <a:xfrm>
            <a:off x="915670" y="2021840"/>
            <a:ext cx="5949950" cy="3415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lnSpc>
                <a:spcPct val="150000"/>
              </a:lnSpc>
              <a:spcBef>
                <a:spcPct val="0"/>
              </a:spcBef>
              <a:spcAft>
                <a:spcPct val="0"/>
              </a:spcAft>
              <a:buNone/>
            </a:pPr>
            <a:r>
              <a:rPr lang="zh-CN" altLang="en-US" b="1" dirty="0" smtClean="0">
                <a:solidFill>
                  <a:schemeClr val="accent5">
                    <a:lumMod val="75000"/>
                  </a:schemeClr>
                </a:solidFill>
                <a:latin typeface="+mn-lt"/>
                <a:ea typeface="黑体" panose="02010609060101010101" pitchFamily="49" charset="-122"/>
              </a:rPr>
              <a:t>         </a:t>
            </a:r>
            <a:r>
              <a:rPr lang="zh-CN" altLang="en-US" sz="2400" b="1" dirty="0" smtClean="0">
                <a:solidFill>
                  <a:schemeClr val="accent5">
                    <a:lumMod val="75000"/>
                  </a:schemeClr>
                </a:solidFill>
                <a:latin typeface="+mn-lt"/>
                <a:ea typeface="黑体" panose="02010609060101010101" pitchFamily="49" charset="-122"/>
              </a:rPr>
              <a:t> 成立漳卫南局节水机关建设工作领导小组，由漳卫南局局长张永明任组长，分管水资源和后勤服务工作的副局长付贵增任副组长，成员包括办公室、财务处、水资源处、水文处、综合事业处、后勤服务中心等部门主要负责人。</a:t>
            </a:r>
            <a:endParaRPr lang="zh-CN" altLang="en-US" sz="2400" b="1" dirty="0">
              <a:solidFill>
                <a:schemeClr val="accent5">
                  <a:lumMod val="75000"/>
                </a:schemeClr>
              </a:solidFill>
              <a:latin typeface="+mn-lt"/>
              <a:ea typeface="黑体" panose="02010609060101010101" pitchFamily="49" charset="-122"/>
            </a:endParaRPr>
          </a:p>
        </p:txBody>
      </p:sp>
      <p:sp>
        <p:nvSpPr>
          <p:cNvPr id="7" name="文本占位符 3"/>
          <p:cNvSpPr>
            <a:spLocks noGrp="1"/>
          </p:cNvSpPr>
          <p:nvPr>
            <p:ph type="body" sz="quarter" idx="11"/>
          </p:nvPr>
        </p:nvSpPr>
        <p:spPr>
          <a:xfrm>
            <a:off x="1230630" y="314960"/>
            <a:ext cx="7529195" cy="709295"/>
          </a:xfrm>
        </p:spPr>
        <p:txBody>
          <a:bodyPr>
            <a:normAutofit/>
          </a:bodyPr>
          <a:lstStyle/>
          <a:p>
            <a:r>
              <a:rPr lang="zh-CN" altLang="en-US" dirty="0" smtClean="0">
                <a:sym typeface="+mn-ea"/>
              </a:rPr>
              <a:t>漳卫南局机关节水机关建设工作开展情况</a:t>
            </a:r>
            <a:endParaRPr lang="zh-CN" alt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6"/>
          <p:cNvSpPr txBox="1">
            <a:spLocks noChangeArrowheads="1"/>
          </p:cNvSpPr>
          <p:nvPr/>
        </p:nvSpPr>
        <p:spPr bwMode="auto">
          <a:xfrm>
            <a:off x="973912" y="1879601"/>
            <a:ext cx="5609768" cy="2245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lnSpc>
                <a:spcPct val="150000"/>
              </a:lnSpc>
              <a:spcBef>
                <a:spcPct val="0"/>
              </a:spcBef>
              <a:spcAft>
                <a:spcPct val="0"/>
              </a:spcAft>
              <a:buNone/>
            </a:pPr>
            <a:r>
              <a:rPr lang="zh-CN" altLang="en-US" b="1" dirty="0" smtClean="0">
                <a:solidFill>
                  <a:schemeClr val="accent5">
                    <a:lumMod val="75000"/>
                  </a:schemeClr>
                </a:solidFill>
                <a:latin typeface="+mn-lt"/>
                <a:ea typeface="黑体" panose="02010609060101010101" pitchFamily="49" charset="-122"/>
              </a:rPr>
              <a:t>        </a:t>
            </a:r>
            <a:r>
              <a:rPr lang="zh-CN" altLang="en-US" sz="2400" b="1" dirty="0" smtClean="0">
                <a:solidFill>
                  <a:schemeClr val="accent5">
                    <a:lumMod val="75000"/>
                  </a:schemeClr>
                </a:solidFill>
                <a:latin typeface="+mn-lt"/>
                <a:ea typeface="黑体" panose="02010609060101010101" pitchFamily="49" charset="-122"/>
              </a:rPr>
              <a:t>印发</a:t>
            </a:r>
            <a:r>
              <a:rPr lang="en-US" altLang="zh-CN" sz="2400" b="1" dirty="0" smtClean="0">
                <a:solidFill>
                  <a:schemeClr val="accent5">
                    <a:lumMod val="75000"/>
                  </a:schemeClr>
                </a:solidFill>
                <a:latin typeface="+mn-lt"/>
                <a:ea typeface="黑体" panose="02010609060101010101" pitchFamily="49" charset="-122"/>
              </a:rPr>
              <a:t>《</a:t>
            </a:r>
            <a:r>
              <a:rPr lang="zh-CN" altLang="en-US" sz="2400" b="1" dirty="0" smtClean="0">
                <a:solidFill>
                  <a:schemeClr val="accent5">
                    <a:lumMod val="75000"/>
                  </a:schemeClr>
                </a:solidFill>
                <a:latin typeface="+mn-lt"/>
                <a:ea typeface="黑体" panose="02010609060101010101" pitchFamily="49" charset="-122"/>
              </a:rPr>
              <a:t>漳卫南局关于开展节水机关建设的通知</a:t>
            </a:r>
            <a:r>
              <a:rPr lang="en-US" altLang="zh-CN" sz="2400" b="1" dirty="0" smtClean="0">
                <a:solidFill>
                  <a:schemeClr val="accent5">
                    <a:lumMod val="75000"/>
                  </a:schemeClr>
                </a:solidFill>
                <a:latin typeface="+mn-lt"/>
                <a:ea typeface="黑体" panose="02010609060101010101" pitchFamily="49" charset="-122"/>
              </a:rPr>
              <a:t>》</a:t>
            </a:r>
            <a:r>
              <a:rPr lang="zh-CN" altLang="en-US" sz="2400" b="1" dirty="0" smtClean="0">
                <a:solidFill>
                  <a:schemeClr val="accent5">
                    <a:lumMod val="75000"/>
                  </a:schemeClr>
                </a:solidFill>
                <a:latin typeface="+mn-lt"/>
                <a:ea typeface="黑体" panose="02010609060101010101" pitchFamily="49" charset="-122"/>
              </a:rPr>
              <a:t>（漳资源</a:t>
            </a:r>
            <a:r>
              <a:rPr lang="en-US" altLang="zh-CN" sz="2400" b="1" dirty="0" smtClean="0">
                <a:solidFill>
                  <a:schemeClr val="accent5">
                    <a:lumMod val="75000"/>
                  </a:schemeClr>
                </a:solidFill>
                <a:latin typeface="+mn-lt"/>
                <a:ea typeface="黑体" panose="02010609060101010101" pitchFamily="49" charset="-122"/>
              </a:rPr>
              <a:t>〔2020〕18</a:t>
            </a:r>
            <a:r>
              <a:rPr lang="zh-CN" altLang="en-US" sz="2400" b="1" dirty="0" smtClean="0">
                <a:solidFill>
                  <a:schemeClr val="accent5">
                    <a:lumMod val="75000"/>
                  </a:schemeClr>
                </a:solidFill>
                <a:latin typeface="+mn-lt"/>
                <a:ea typeface="黑体" panose="02010609060101010101" pitchFamily="49" charset="-122"/>
              </a:rPr>
              <a:t>号），制定漳卫南局局属单位节水机关建设标准，对节水机关建设工作提出明确要求。</a:t>
            </a:r>
            <a:endParaRPr lang="zh-CN" altLang="en-US" sz="2400" b="1" dirty="0" smtClean="0">
              <a:solidFill>
                <a:srgbClr val="FF0000"/>
              </a:solidFill>
              <a:latin typeface="+mn-lt"/>
              <a:ea typeface="黑体" panose="02010609060101010101" pitchFamily="49" charset="-122"/>
            </a:endParaRPr>
          </a:p>
        </p:txBody>
      </p:sp>
      <p:sp>
        <p:nvSpPr>
          <p:cNvPr id="7" name="文本占位符 3"/>
          <p:cNvSpPr>
            <a:spLocks noGrp="1"/>
          </p:cNvSpPr>
          <p:nvPr>
            <p:ph type="body" sz="quarter" idx="11"/>
          </p:nvPr>
        </p:nvSpPr>
        <p:spPr>
          <a:xfrm>
            <a:off x="1230630" y="314960"/>
            <a:ext cx="7529195" cy="847090"/>
          </a:xfrm>
        </p:spPr>
        <p:txBody>
          <a:bodyPr>
            <a:normAutofit/>
          </a:bodyPr>
          <a:lstStyle/>
          <a:p>
            <a:r>
              <a:rPr lang="zh-CN" altLang="en-US" dirty="0" smtClean="0">
                <a:sym typeface="+mn-ea"/>
              </a:rPr>
              <a:t>漳卫南局机关节水机关建设工作开展情况</a:t>
            </a:r>
            <a:endParaRPr lang="zh-CN" alt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9438" y="1483360"/>
            <a:ext cx="3218992" cy="4053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6"/>
          <p:cNvSpPr txBox="1">
            <a:spLocks noChangeArrowheads="1"/>
          </p:cNvSpPr>
          <p:nvPr/>
        </p:nvSpPr>
        <p:spPr bwMode="auto">
          <a:xfrm>
            <a:off x="807720" y="1483360"/>
            <a:ext cx="3496310" cy="4523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lnSpc>
                <a:spcPct val="150000"/>
              </a:lnSpc>
              <a:spcBef>
                <a:spcPct val="0"/>
              </a:spcBef>
              <a:spcAft>
                <a:spcPct val="0"/>
              </a:spcAft>
              <a:buNone/>
            </a:pPr>
            <a:r>
              <a:rPr lang="en-US" altLang="zh-CN" sz="2400" b="1" dirty="0" smtClean="0">
                <a:latin typeface="微软雅黑" panose="020B0503020204020204" pitchFamily="34" charset="-122"/>
              </a:rPr>
              <a:t>      </a:t>
            </a:r>
            <a:r>
              <a:rPr lang="en-US" altLang="zh-CN" sz="2400" b="1" dirty="0" smtClean="0">
                <a:solidFill>
                  <a:schemeClr val="accent5">
                    <a:lumMod val="75000"/>
                  </a:schemeClr>
                </a:solidFill>
                <a:latin typeface="+mn-lt"/>
                <a:ea typeface="黑体" panose="02010609060101010101" pitchFamily="49" charset="-122"/>
              </a:rPr>
              <a:t>3</a:t>
            </a:r>
            <a:r>
              <a:rPr lang="zh-CN" altLang="en-US" sz="2400" b="1" dirty="0">
                <a:solidFill>
                  <a:schemeClr val="accent5">
                    <a:lumMod val="75000"/>
                  </a:schemeClr>
                </a:solidFill>
                <a:latin typeface="+mn-lt"/>
                <a:ea typeface="黑体" panose="02010609060101010101" pitchFamily="49" charset="-122"/>
              </a:rPr>
              <a:t>月</a:t>
            </a:r>
            <a:r>
              <a:rPr lang="en-US" altLang="zh-CN" sz="2400" b="1" dirty="0">
                <a:solidFill>
                  <a:schemeClr val="accent5">
                    <a:lumMod val="75000"/>
                  </a:schemeClr>
                </a:solidFill>
                <a:latin typeface="+mn-lt"/>
                <a:ea typeface="黑体" panose="02010609060101010101" pitchFamily="49" charset="-122"/>
              </a:rPr>
              <a:t>27</a:t>
            </a:r>
            <a:r>
              <a:rPr lang="zh-CN" altLang="en-US" sz="2400" b="1" dirty="0">
                <a:solidFill>
                  <a:schemeClr val="accent5">
                    <a:lumMod val="75000"/>
                  </a:schemeClr>
                </a:solidFill>
                <a:latin typeface="+mn-lt"/>
                <a:ea typeface="黑体" panose="02010609060101010101" pitchFamily="49" charset="-122"/>
              </a:rPr>
              <a:t>日</a:t>
            </a:r>
            <a:r>
              <a:rPr lang="zh-CN" altLang="en-US" sz="2400" b="1" dirty="0" smtClean="0">
                <a:solidFill>
                  <a:schemeClr val="accent5">
                    <a:lumMod val="75000"/>
                  </a:schemeClr>
                </a:solidFill>
                <a:latin typeface="+mn-lt"/>
                <a:ea typeface="黑体" panose="02010609060101010101" pitchFamily="49" charset="-122"/>
              </a:rPr>
              <a:t>，组织召开漳卫南局节水机关建设部署会议，传达节水机关建设的工作要求，明确局属各单位建设任务及完成时限，全面启动节水机关建设工作。</a:t>
            </a:r>
          </a:p>
          <a:p>
            <a:pPr fontAlgn="base">
              <a:lnSpc>
                <a:spcPct val="150000"/>
              </a:lnSpc>
              <a:spcBef>
                <a:spcPct val="0"/>
              </a:spcBef>
              <a:spcAft>
                <a:spcPct val="0"/>
              </a:spcAft>
              <a:buNone/>
            </a:pPr>
            <a:endParaRPr lang="zh-CN" altLang="en-US" sz="2400" b="1" dirty="0">
              <a:latin typeface="微软雅黑" panose="020B0503020204020204" pitchFamily="34" charset="-122"/>
            </a:endParaRPr>
          </a:p>
        </p:txBody>
      </p:sp>
      <p:sp>
        <p:nvSpPr>
          <p:cNvPr id="7" name="文本占位符 3"/>
          <p:cNvSpPr>
            <a:spLocks noGrp="1"/>
          </p:cNvSpPr>
          <p:nvPr>
            <p:ph type="body" sz="quarter" idx="11"/>
          </p:nvPr>
        </p:nvSpPr>
        <p:spPr>
          <a:xfrm>
            <a:off x="1230630" y="314960"/>
            <a:ext cx="7529195" cy="804545"/>
          </a:xfrm>
        </p:spPr>
        <p:txBody>
          <a:bodyPr>
            <a:normAutofit/>
          </a:bodyPr>
          <a:lstStyle/>
          <a:p>
            <a:r>
              <a:rPr lang="zh-CN" altLang="en-US" dirty="0" smtClean="0">
                <a:sym typeface="+mn-ea"/>
              </a:rPr>
              <a:t>漳卫南局机关节水机关建设工作开展情况</a:t>
            </a:r>
            <a:endParaRPr lang="zh-CN" alt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1395" y="1483358"/>
            <a:ext cx="6100445" cy="4389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6"/>
          <p:cNvSpPr txBox="1">
            <a:spLocks noChangeArrowheads="1"/>
          </p:cNvSpPr>
          <p:nvPr/>
        </p:nvSpPr>
        <p:spPr bwMode="auto">
          <a:xfrm>
            <a:off x="973912" y="1879601"/>
            <a:ext cx="5609768" cy="3415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lnSpc>
                <a:spcPct val="150000"/>
              </a:lnSpc>
              <a:spcBef>
                <a:spcPct val="0"/>
              </a:spcBef>
              <a:spcAft>
                <a:spcPct val="0"/>
              </a:spcAft>
              <a:buNone/>
            </a:pPr>
            <a:r>
              <a:rPr lang="zh-CN" altLang="en-US" sz="2400" b="1" dirty="0" smtClean="0">
                <a:solidFill>
                  <a:schemeClr val="accent5">
                    <a:lumMod val="75000"/>
                  </a:schemeClr>
                </a:solidFill>
                <a:latin typeface="+mn-lt"/>
                <a:ea typeface="黑体" panose="02010609060101010101" pitchFamily="49" charset="-122"/>
              </a:rPr>
              <a:t>        切实摸排漳卫南局机关用水现状和用水设施设备情况，精打细算，科学谋划节水改造项目，拟定</a:t>
            </a:r>
            <a:r>
              <a:rPr lang="en-US" altLang="zh-CN" sz="2400" b="1" dirty="0" smtClean="0">
                <a:solidFill>
                  <a:schemeClr val="accent5">
                    <a:lumMod val="75000"/>
                  </a:schemeClr>
                </a:solidFill>
                <a:latin typeface="+mn-lt"/>
                <a:ea typeface="黑体" panose="02010609060101010101" pitchFamily="49" charset="-122"/>
              </a:rPr>
              <a:t>《</a:t>
            </a:r>
            <a:r>
              <a:rPr lang="zh-CN" altLang="en-US" sz="2400" b="1" dirty="0" smtClean="0">
                <a:solidFill>
                  <a:schemeClr val="accent5">
                    <a:lumMod val="75000"/>
                  </a:schemeClr>
                </a:solidFill>
                <a:latin typeface="+mn-lt"/>
                <a:ea typeface="黑体" panose="02010609060101010101" pitchFamily="49" charset="-122"/>
              </a:rPr>
              <a:t>漳卫南局机关节水机关建设实施方案</a:t>
            </a:r>
            <a:r>
              <a:rPr lang="en-US" altLang="zh-CN" sz="2400" b="1" dirty="0" smtClean="0">
                <a:solidFill>
                  <a:schemeClr val="accent5">
                    <a:lumMod val="75000"/>
                  </a:schemeClr>
                </a:solidFill>
                <a:latin typeface="+mn-lt"/>
                <a:ea typeface="黑体" panose="02010609060101010101" pitchFamily="49" charset="-122"/>
              </a:rPr>
              <a:t>》</a:t>
            </a:r>
            <a:r>
              <a:rPr lang="zh-CN" altLang="en-US" sz="2400" b="1" dirty="0" smtClean="0">
                <a:solidFill>
                  <a:schemeClr val="accent5">
                    <a:lumMod val="75000"/>
                  </a:schemeClr>
                </a:solidFill>
                <a:latin typeface="+mn-lt"/>
                <a:ea typeface="黑体" panose="02010609060101010101" pitchFamily="49" charset="-122"/>
              </a:rPr>
              <a:t>，经漳卫南局节水机关建设工作领导小组和局长办公会审议通过后报送海委。</a:t>
            </a:r>
          </a:p>
        </p:txBody>
      </p:sp>
      <p:sp>
        <p:nvSpPr>
          <p:cNvPr id="7" name="文本占位符 3"/>
          <p:cNvSpPr>
            <a:spLocks noGrp="1"/>
          </p:cNvSpPr>
          <p:nvPr>
            <p:ph type="body" sz="quarter" idx="11"/>
          </p:nvPr>
        </p:nvSpPr>
        <p:spPr>
          <a:xfrm>
            <a:off x="1230630" y="314960"/>
            <a:ext cx="7529195" cy="878205"/>
          </a:xfrm>
        </p:spPr>
        <p:txBody>
          <a:bodyPr>
            <a:normAutofit/>
          </a:bodyPr>
          <a:lstStyle/>
          <a:p>
            <a:r>
              <a:rPr lang="zh-CN" altLang="en-US" dirty="0" smtClean="0">
                <a:sym typeface="+mn-ea"/>
              </a:rPr>
              <a:t>漳卫南局机关节水机关建设工作开展情况</a:t>
            </a:r>
            <a:endParaRPr lang="zh-CN" altLang="en-US" dirty="0"/>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6931" y="1449070"/>
            <a:ext cx="3570021" cy="4453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6"/>
          <p:cNvSpPr txBox="1">
            <a:spLocks noChangeArrowheads="1"/>
          </p:cNvSpPr>
          <p:nvPr/>
        </p:nvSpPr>
        <p:spPr bwMode="auto">
          <a:xfrm>
            <a:off x="5415280" y="4897121"/>
            <a:ext cx="5984240"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lnSpc>
                <a:spcPct val="150000"/>
              </a:lnSpc>
              <a:spcBef>
                <a:spcPct val="0"/>
              </a:spcBef>
              <a:spcAft>
                <a:spcPct val="0"/>
              </a:spcAft>
              <a:buNone/>
            </a:pPr>
            <a:r>
              <a:rPr lang="zh-CN" altLang="en-US" b="1" dirty="0" smtClean="0">
                <a:solidFill>
                  <a:schemeClr val="accent5">
                    <a:lumMod val="75000"/>
                  </a:schemeClr>
                </a:solidFill>
                <a:ea typeface="黑体" panose="02010609060101010101" pitchFamily="49" charset="-122"/>
              </a:rPr>
              <a:t>       《方案》按照工作内容对建设任务进行了细化，</a:t>
            </a:r>
            <a:r>
              <a:rPr lang="zh-CN" altLang="en-US" b="1" dirty="0" smtClean="0">
                <a:solidFill>
                  <a:schemeClr val="accent5">
                    <a:lumMod val="75000"/>
                  </a:schemeClr>
                </a:solidFill>
                <a:ea typeface="黑体" panose="02010609060101010101" pitchFamily="49" charset="-122"/>
                <a:sym typeface="+mn-ea"/>
              </a:rPr>
              <a:t>细分为</a:t>
            </a:r>
            <a:r>
              <a:rPr lang="en-US" altLang="zh-CN" b="1" dirty="0" smtClean="0">
                <a:solidFill>
                  <a:schemeClr val="accent5">
                    <a:lumMod val="75000"/>
                  </a:schemeClr>
                </a:solidFill>
                <a:ea typeface="黑体" panose="02010609060101010101" pitchFamily="49" charset="-122"/>
                <a:sym typeface="+mn-ea"/>
              </a:rPr>
              <a:t>29</a:t>
            </a:r>
            <a:r>
              <a:rPr lang="zh-CN" altLang="en-US" b="1" dirty="0" smtClean="0">
                <a:solidFill>
                  <a:schemeClr val="accent5">
                    <a:lumMod val="75000"/>
                  </a:schemeClr>
                </a:solidFill>
                <a:ea typeface="黑体" panose="02010609060101010101" pitchFamily="49" charset="-122"/>
                <a:sym typeface="+mn-ea"/>
              </a:rPr>
              <a:t>项具体任务，</a:t>
            </a:r>
            <a:r>
              <a:rPr lang="zh-CN" altLang="en-US" b="1" dirty="0" smtClean="0">
                <a:solidFill>
                  <a:schemeClr val="accent5">
                    <a:lumMod val="75000"/>
                  </a:schemeClr>
                </a:solidFill>
                <a:ea typeface="黑体" panose="02010609060101010101" pitchFamily="49" charset="-122"/>
              </a:rPr>
              <a:t>明确了责任部门和完成时限。</a:t>
            </a:r>
          </a:p>
          <a:p>
            <a:pPr fontAlgn="base">
              <a:lnSpc>
                <a:spcPct val="150000"/>
              </a:lnSpc>
              <a:spcBef>
                <a:spcPct val="0"/>
              </a:spcBef>
              <a:spcAft>
                <a:spcPct val="0"/>
              </a:spcAft>
              <a:buNone/>
            </a:pPr>
            <a:endParaRPr lang="zh-CN" altLang="en-US" sz="2400" b="1" dirty="0" smtClean="0">
              <a:solidFill>
                <a:schemeClr val="accent5">
                  <a:lumMod val="75000"/>
                </a:schemeClr>
              </a:solidFill>
              <a:latin typeface="+mn-lt"/>
              <a:ea typeface="黑体" panose="02010609060101010101" pitchFamily="49" charset="-122"/>
            </a:endParaRPr>
          </a:p>
        </p:txBody>
      </p:sp>
      <p:sp>
        <p:nvSpPr>
          <p:cNvPr id="7" name="文本占位符 3"/>
          <p:cNvSpPr>
            <a:spLocks noGrp="1"/>
          </p:cNvSpPr>
          <p:nvPr>
            <p:ph type="body" sz="quarter" idx="11"/>
          </p:nvPr>
        </p:nvSpPr>
        <p:spPr>
          <a:xfrm>
            <a:off x="1230630" y="314960"/>
            <a:ext cx="7529195" cy="783590"/>
          </a:xfrm>
        </p:spPr>
        <p:txBody>
          <a:bodyPr>
            <a:normAutofit/>
          </a:bodyPr>
          <a:lstStyle/>
          <a:p>
            <a:r>
              <a:rPr lang="zh-CN" altLang="en-US" dirty="0" smtClean="0">
                <a:sym typeface="+mn-ea"/>
              </a:rPr>
              <a:t>漳卫南局机关节水机关建设工作开展情况</a:t>
            </a:r>
            <a:endParaRPr lang="zh-CN" altLang="en-US" dirty="0"/>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347379"/>
            <a:ext cx="3416544" cy="4789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84542" y="1432560"/>
            <a:ext cx="4459962" cy="3261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 y="1982185"/>
            <a:ext cx="4480560" cy="3571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5466081" y="4429760"/>
            <a:ext cx="5242560" cy="461665"/>
          </a:xfrm>
          <a:prstGeom prst="rect">
            <a:avLst/>
          </a:prstGeom>
          <a:noFill/>
        </p:spPr>
        <p:txBody>
          <a:bodyPr wrap="square" rtlCol="0">
            <a:spAutoFit/>
          </a:bodyPr>
          <a:lstStyle/>
          <a:p>
            <a:r>
              <a:rPr lang="zh-CN" altLang="en-US" sz="2400" b="1" dirty="0" smtClean="0">
                <a:solidFill>
                  <a:schemeClr val="accent5">
                    <a:lumMod val="75000"/>
                  </a:schemeClr>
                </a:solidFill>
                <a:ea typeface="黑体" panose="02010609060101010101" pitchFamily="49" charset="-122"/>
              </a:rPr>
              <a:t>         </a:t>
            </a:r>
            <a:endParaRPr lang="zh-CN" altLang="en-US" sz="2000" b="1" dirty="0">
              <a:solidFill>
                <a:schemeClr val="accent5">
                  <a:lumMod val="75000"/>
                </a:schemeClr>
              </a:solidFill>
              <a:ea typeface="黑体" panose="02010609060101010101" pitchFamily="49" charset="-122"/>
            </a:endParaRPr>
          </a:p>
        </p:txBody>
      </p:sp>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99759" y="2064694"/>
            <a:ext cx="5358091" cy="2903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矩形 10"/>
          <p:cNvSpPr/>
          <p:nvPr/>
        </p:nvSpPr>
        <p:spPr>
          <a:xfrm>
            <a:off x="1158240" y="307975"/>
            <a:ext cx="8006080" cy="521970"/>
          </a:xfrm>
          <a:prstGeom prst="rect">
            <a:avLst/>
          </a:prstGeom>
        </p:spPr>
        <p:txBody>
          <a:bodyPr wrap="square">
            <a:spAutoFit/>
          </a:bodyPr>
          <a:lstStyle/>
          <a:p>
            <a:pPr algn="l"/>
            <a:r>
              <a:rPr lang="zh-CN" altLang="en-US" sz="2800" b="1" dirty="0" smtClean="0">
                <a:solidFill>
                  <a:schemeClr val="accent2"/>
                </a:solidFill>
                <a:latin typeface="微软雅黑" panose="020B0503020204020204" pitchFamily="34" charset="-122"/>
                <a:ea typeface="微软雅黑" panose="020B0503020204020204" pitchFamily="34" charset="-122"/>
                <a:sym typeface="+mn-ea"/>
              </a:rPr>
              <a:t>漳卫南局机关节水机关建设工作开展情况</a:t>
            </a:r>
            <a:endParaRPr lang="zh-CN" altLang="en-US" sz="2800" b="1" dirty="0" smtClean="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3"/>
          <p:cNvSpPr>
            <a:spLocks noGrp="1"/>
          </p:cNvSpPr>
          <p:nvPr>
            <p:ph type="body" sz="quarter" idx="11"/>
          </p:nvPr>
        </p:nvSpPr>
        <p:spPr>
          <a:xfrm>
            <a:off x="1230630" y="314960"/>
            <a:ext cx="7529195" cy="836295"/>
          </a:xfrm>
        </p:spPr>
        <p:txBody>
          <a:bodyPr>
            <a:normAutofit/>
          </a:bodyPr>
          <a:lstStyle/>
          <a:p>
            <a:r>
              <a:rPr lang="zh-CN" altLang="en-US" dirty="0" smtClean="0">
                <a:sym typeface="+mn-ea"/>
              </a:rPr>
              <a:t>漳卫南局机关节水机关建设工作开展情况</a:t>
            </a:r>
            <a:endParaRPr lang="zh-CN" altLang="en-US" dirty="0"/>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0080" y="1337310"/>
            <a:ext cx="3677920" cy="46989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矩形 5"/>
          <p:cNvSpPr/>
          <p:nvPr/>
        </p:nvSpPr>
        <p:spPr>
          <a:xfrm>
            <a:off x="629285" y="2104866"/>
            <a:ext cx="6096000" cy="2953385"/>
          </a:xfrm>
          <a:prstGeom prst="rect">
            <a:avLst/>
          </a:prstGeom>
        </p:spPr>
        <p:txBody>
          <a:bodyPr>
            <a:spAutoFit/>
          </a:bodyPr>
          <a:lstStyle/>
          <a:p>
            <a:pPr>
              <a:lnSpc>
                <a:spcPct val="150000"/>
              </a:lnSpc>
            </a:pPr>
            <a:r>
              <a:rPr lang="zh-CN" altLang="en-US" sz="2400" b="1" dirty="0" smtClean="0">
                <a:solidFill>
                  <a:schemeClr val="accent5">
                    <a:lumMod val="75000"/>
                  </a:schemeClr>
                </a:solidFill>
                <a:ea typeface="黑体" panose="02010609060101010101" pitchFamily="49" charset="-122"/>
              </a:rPr>
              <a:t>         </a:t>
            </a:r>
            <a:r>
              <a:rPr lang="zh-CN" altLang="en-US" sz="2000" b="1" dirty="0" smtClean="0">
                <a:solidFill>
                  <a:schemeClr val="accent5">
                    <a:lumMod val="75000"/>
                  </a:schemeClr>
                </a:solidFill>
                <a:ea typeface="黑体" panose="02010609060101010101" pitchFamily="49" charset="-122"/>
              </a:rPr>
              <a:t>按照科学、严谨和实事求是的原则，根据局属各单位实际情况，对局属各单位上报的节水机关建设实施方案及局属单位节水机关建设工作方案进行审查和优化，并以</a:t>
            </a:r>
            <a:r>
              <a:rPr lang="en-US" altLang="zh-CN" sz="2000" b="1" dirty="0" smtClean="0">
                <a:solidFill>
                  <a:schemeClr val="accent5">
                    <a:lumMod val="75000"/>
                  </a:schemeClr>
                </a:solidFill>
                <a:ea typeface="黑体" panose="02010609060101010101" pitchFamily="49" charset="-122"/>
              </a:rPr>
              <a:t>《</a:t>
            </a:r>
            <a:r>
              <a:rPr lang="zh-CN" altLang="en-US" sz="2000" b="1" dirty="0" smtClean="0">
                <a:solidFill>
                  <a:schemeClr val="accent5">
                    <a:lumMod val="75000"/>
                  </a:schemeClr>
                </a:solidFill>
                <a:ea typeface="黑体" panose="02010609060101010101" pitchFamily="49" charset="-122"/>
              </a:rPr>
              <a:t>漳卫南局关于局属各单位节水机关建设实施方案和工作方案的批复</a:t>
            </a:r>
            <a:r>
              <a:rPr lang="en-US" altLang="zh-CN" sz="2000" b="1" dirty="0" smtClean="0">
                <a:solidFill>
                  <a:schemeClr val="accent5">
                    <a:lumMod val="75000"/>
                  </a:schemeClr>
                </a:solidFill>
                <a:ea typeface="黑体" panose="02010609060101010101" pitchFamily="49" charset="-122"/>
              </a:rPr>
              <a:t>》</a:t>
            </a:r>
            <a:r>
              <a:rPr lang="zh-CN" altLang="en-US" sz="2000" b="1" dirty="0" smtClean="0">
                <a:solidFill>
                  <a:schemeClr val="accent5">
                    <a:lumMod val="75000"/>
                  </a:schemeClr>
                </a:solidFill>
                <a:ea typeface="黑体" panose="02010609060101010101" pitchFamily="49" charset="-122"/>
              </a:rPr>
              <a:t>（漳资源</a:t>
            </a:r>
            <a:r>
              <a:rPr lang="en-US" altLang="zh-CN" sz="2000" b="1" dirty="0" smtClean="0">
                <a:solidFill>
                  <a:schemeClr val="accent5">
                    <a:lumMod val="75000"/>
                  </a:schemeClr>
                </a:solidFill>
                <a:ea typeface="黑体" panose="02010609060101010101" pitchFamily="49" charset="-122"/>
              </a:rPr>
              <a:t>〔2020〕22</a:t>
            </a:r>
            <a:r>
              <a:rPr lang="zh-CN" altLang="en-US" sz="2000" b="1" dirty="0" smtClean="0">
                <a:solidFill>
                  <a:schemeClr val="accent5">
                    <a:lumMod val="75000"/>
                  </a:schemeClr>
                </a:solidFill>
                <a:ea typeface="黑体" panose="02010609060101010101" pitchFamily="49" charset="-122"/>
              </a:rPr>
              <a:t>号）进行批复。</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3"/>
          <p:cNvSpPr>
            <a:spLocks noGrp="1"/>
          </p:cNvSpPr>
          <p:nvPr>
            <p:ph type="body" sz="quarter" idx="11"/>
          </p:nvPr>
        </p:nvSpPr>
        <p:spPr>
          <a:xfrm>
            <a:off x="1230630" y="314960"/>
            <a:ext cx="7529195" cy="804545"/>
          </a:xfrm>
        </p:spPr>
        <p:txBody>
          <a:bodyPr>
            <a:normAutofit/>
          </a:bodyPr>
          <a:lstStyle/>
          <a:p>
            <a:r>
              <a:rPr lang="zh-CN" altLang="en-US" dirty="0" smtClean="0">
                <a:sym typeface="+mn-ea"/>
              </a:rPr>
              <a:t>漳卫南局机关节水机关建设工作开展情况</a:t>
            </a:r>
            <a:endParaRPr lang="zh-CN" altLang="en-US" dirty="0"/>
          </a:p>
        </p:txBody>
      </p:sp>
      <p:sp>
        <p:nvSpPr>
          <p:cNvPr id="8" name="TextBox 7"/>
          <p:cNvSpPr txBox="1"/>
          <p:nvPr/>
        </p:nvSpPr>
        <p:spPr>
          <a:xfrm>
            <a:off x="599440" y="5608321"/>
            <a:ext cx="11267440" cy="707886"/>
          </a:xfrm>
          <a:prstGeom prst="rect">
            <a:avLst/>
          </a:prstGeom>
          <a:noFill/>
        </p:spPr>
        <p:txBody>
          <a:bodyPr wrap="square" rtlCol="0">
            <a:spAutoFit/>
          </a:bodyPr>
          <a:lstStyle/>
          <a:p>
            <a:r>
              <a:rPr lang="zh-CN" altLang="en-US" b="1" dirty="0" smtClean="0">
                <a:solidFill>
                  <a:srgbClr val="0070C0"/>
                </a:solidFill>
                <a:latin typeface="微软雅黑" panose="020B0503020204020204" pitchFamily="34" charset="-122"/>
                <a:ea typeface="微软雅黑" panose="020B0503020204020204" pitchFamily="34" charset="-122"/>
              </a:rPr>
              <a:t>       </a:t>
            </a:r>
            <a:r>
              <a:rPr lang="en-US" altLang="zh-CN" sz="2000" b="1" dirty="0" smtClean="0">
                <a:solidFill>
                  <a:schemeClr val="accent5">
                    <a:lumMod val="75000"/>
                  </a:schemeClr>
                </a:solidFill>
                <a:ea typeface="黑体" panose="02010609060101010101" pitchFamily="49" charset="-122"/>
              </a:rPr>
              <a:t>4</a:t>
            </a:r>
            <a:r>
              <a:rPr lang="zh-CN" altLang="en-US" sz="2000" b="1" dirty="0" smtClean="0">
                <a:solidFill>
                  <a:schemeClr val="accent5">
                    <a:lumMod val="75000"/>
                  </a:schemeClr>
                </a:solidFill>
                <a:ea typeface="黑体" panose="02010609060101010101" pitchFamily="49" charset="-122"/>
              </a:rPr>
              <a:t>月初，组织举办漳卫南局节水</a:t>
            </a:r>
            <a:r>
              <a:rPr lang="zh-CN" altLang="en-US" sz="2000" b="1" dirty="0">
                <a:solidFill>
                  <a:schemeClr val="accent5">
                    <a:lumMod val="75000"/>
                  </a:schemeClr>
                </a:solidFill>
                <a:ea typeface="黑体" panose="02010609060101010101" pitchFamily="49" charset="-122"/>
              </a:rPr>
              <a:t>机关</a:t>
            </a:r>
            <a:r>
              <a:rPr lang="zh-CN" altLang="en-US" sz="2000" b="1" dirty="0" smtClean="0">
                <a:solidFill>
                  <a:schemeClr val="accent5">
                    <a:lumMod val="75000"/>
                  </a:schemeClr>
                </a:solidFill>
                <a:ea typeface="黑体" panose="02010609060101010101" pitchFamily="49" charset="-122"/>
              </a:rPr>
              <a:t>建设视频培训，普及节水</a:t>
            </a:r>
            <a:r>
              <a:rPr lang="zh-CN" altLang="en-US" sz="2000" b="1" dirty="0">
                <a:solidFill>
                  <a:schemeClr val="accent5">
                    <a:lumMod val="75000"/>
                  </a:schemeClr>
                </a:solidFill>
                <a:ea typeface="黑体" panose="02010609060101010101" pitchFamily="49" charset="-122"/>
              </a:rPr>
              <a:t>机关建设的意义、面临的形势和任务、节水机关建设工作计划，并在培训班上进行了节水基础知识测试</a:t>
            </a:r>
            <a:r>
              <a:rPr lang="zh-CN" altLang="en-US" sz="2000" b="1" dirty="0" smtClean="0">
                <a:solidFill>
                  <a:schemeClr val="accent5">
                    <a:lumMod val="75000"/>
                  </a:schemeClr>
                </a:solidFill>
                <a:ea typeface="黑体" panose="02010609060101010101" pitchFamily="49" charset="-122"/>
              </a:rPr>
              <a:t>。全局共</a:t>
            </a:r>
            <a:r>
              <a:rPr lang="en-US" altLang="zh-CN" sz="2000" b="1" dirty="0" smtClean="0">
                <a:solidFill>
                  <a:schemeClr val="accent5">
                    <a:lumMod val="75000"/>
                  </a:schemeClr>
                </a:solidFill>
                <a:ea typeface="黑体" panose="02010609060101010101" pitchFamily="49" charset="-122"/>
              </a:rPr>
              <a:t>270</a:t>
            </a:r>
            <a:r>
              <a:rPr lang="zh-CN" altLang="en-US" sz="2000" b="1" dirty="0" smtClean="0">
                <a:solidFill>
                  <a:schemeClr val="accent5">
                    <a:lumMod val="75000"/>
                  </a:schemeClr>
                </a:solidFill>
                <a:ea typeface="黑体" panose="02010609060101010101" pitchFamily="49" charset="-122"/>
              </a:rPr>
              <a:t>余人参加培训。</a:t>
            </a:r>
            <a:endParaRPr lang="zh-CN" altLang="en-US" sz="2000" b="1" dirty="0">
              <a:solidFill>
                <a:schemeClr val="accent5">
                  <a:lumMod val="75000"/>
                </a:schemeClr>
              </a:solidFill>
              <a:ea typeface="黑体" panose="02010609060101010101" pitchFamily="49" charset="-122"/>
            </a:endParaRPr>
          </a:p>
        </p:txBody>
      </p:sp>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8907" y="1432560"/>
            <a:ext cx="5977013" cy="3779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图片 9" descr="W020200521324038833460.jpg"/>
          <p:cNvPicPr>
            <a:picLocks noChangeAspect="1"/>
          </p:cNvPicPr>
          <p:nvPr/>
        </p:nvPicPr>
        <p:blipFill>
          <a:blip r:embed="rId4"/>
          <a:stretch>
            <a:fillRect/>
          </a:stretch>
        </p:blipFill>
        <p:spPr>
          <a:xfrm>
            <a:off x="650240" y="1440181"/>
            <a:ext cx="5029200" cy="3771900"/>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3"/>
          <p:cNvSpPr>
            <a:spLocks noGrp="1"/>
          </p:cNvSpPr>
          <p:nvPr>
            <p:ph type="body" sz="quarter" idx="11"/>
          </p:nvPr>
        </p:nvSpPr>
        <p:spPr>
          <a:xfrm>
            <a:off x="1230630" y="314960"/>
            <a:ext cx="7529195" cy="699135"/>
          </a:xfrm>
        </p:spPr>
        <p:txBody>
          <a:bodyPr>
            <a:normAutofit/>
          </a:bodyPr>
          <a:lstStyle/>
          <a:p>
            <a:r>
              <a:rPr lang="zh-CN" altLang="en-US" dirty="0" smtClean="0">
                <a:sym typeface="+mn-ea"/>
              </a:rPr>
              <a:t>漳卫南局机关节水机关建设工作开展情况</a:t>
            </a:r>
            <a:endParaRPr lang="zh-CN" altLang="en-US" dirty="0"/>
          </a:p>
          <a:p>
            <a:endParaRPr lang="zh-CN" altLang="en-US"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29355" y="2403475"/>
            <a:ext cx="3488690" cy="3444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12990" y="2361565"/>
            <a:ext cx="4132580" cy="3528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文本框 1"/>
          <p:cNvSpPr txBox="1"/>
          <p:nvPr/>
        </p:nvSpPr>
        <p:spPr>
          <a:xfrm>
            <a:off x="753745" y="2574925"/>
            <a:ext cx="2776855" cy="3271280"/>
          </a:xfrm>
          <a:prstGeom prst="rect">
            <a:avLst/>
          </a:prstGeom>
          <a:noFill/>
        </p:spPr>
        <p:txBody>
          <a:bodyPr wrap="square" rtlCol="0" anchor="t">
            <a:spAutoFit/>
          </a:bodyPr>
          <a:lstStyle/>
          <a:p>
            <a:pPr fontAlgn="auto">
              <a:lnSpc>
                <a:spcPct val="150000"/>
              </a:lnSpc>
            </a:pPr>
            <a:r>
              <a:rPr lang="en-US" altLang="zh-CN" sz="2000" b="1" dirty="0" smtClean="0">
                <a:solidFill>
                  <a:schemeClr val="accent5">
                    <a:lumMod val="75000"/>
                  </a:schemeClr>
                </a:solidFill>
                <a:ea typeface="黑体" panose="02010609060101010101" pitchFamily="49" charset="-122"/>
                <a:sym typeface="+mn-ea"/>
              </a:rPr>
              <a:t>        </a:t>
            </a:r>
            <a:r>
              <a:rPr lang="en-US" altLang="zh-CN" b="1" dirty="0" smtClean="0">
                <a:solidFill>
                  <a:schemeClr val="accent5">
                    <a:lumMod val="75000"/>
                  </a:schemeClr>
                </a:solidFill>
                <a:ea typeface="黑体" panose="02010609060101010101" pitchFamily="49" charset="-122"/>
                <a:sym typeface="+mn-ea"/>
              </a:rPr>
              <a:t> </a:t>
            </a:r>
            <a:r>
              <a:rPr lang="zh-CN" altLang="en-US" sz="2000" b="1" dirty="0" smtClean="0">
                <a:solidFill>
                  <a:schemeClr val="accent5">
                    <a:lumMod val="75000"/>
                  </a:schemeClr>
                </a:solidFill>
                <a:ea typeface="黑体" panose="02010609060101010101" pitchFamily="49" charset="-122"/>
                <a:sym typeface="+mn-ea"/>
              </a:rPr>
              <a:t>安排漳卫南局机关直属各党组织以节水为主题开展4月份党员活动日，营造浓厚的机关节水氛围，研究学习水利部、海委对节水机关建设的相关要求。</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3"/>
          <p:cNvSpPr>
            <a:spLocks noGrp="1"/>
          </p:cNvSpPr>
          <p:nvPr>
            <p:ph type="body" sz="quarter" idx="11"/>
          </p:nvPr>
        </p:nvSpPr>
        <p:spPr>
          <a:xfrm>
            <a:off x="1230630" y="314960"/>
            <a:ext cx="7529195" cy="772160"/>
          </a:xfrm>
        </p:spPr>
        <p:txBody>
          <a:bodyPr>
            <a:normAutofit/>
          </a:bodyPr>
          <a:lstStyle/>
          <a:p>
            <a:r>
              <a:rPr lang="zh-CN" altLang="en-US" dirty="0" smtClean="0">
                <a:sym typeface="+mn-ea"/>
              </a:rPr>
              <a:t>漳卫南局机关节水机关建设工作开展情况</a:t>
            </a:r>
            <a:endParaRPr lang="zh-CN" altLang="en-US" dirty="0"/>
          </a:p>
        </p:txBody>
      </p:sp>
      <p:sp>
        <p:nvSpPr>
          <p:cNvPr id="8" name="TextBox 7"/>
          <p:cNvSpPr txBox="1"/>
          <p:nvPr/>
        </p:nvSpPr>
        <p:spPr>
          <a:xfrm>
            <a:off x="1230630" y="2150745"/>
            <a:ext cx="5102860" cy="2399665"/>
          </a:xfrm>
          <a:prstGeom prst="rect">
            <a:avLst/>
          </a:prstGeom>
          <a:noFill/>
        </p:spPr>
        <p:txBody>
          <a:bodyPr wrap="square" rtlCol="0">
            <a:spAutoFit/>
          </a:bodyPr>
          <a:lstStyle/>
          <a:p>
            <a:pPr algn="l" fontAlgn="auto">
              <a:lnSpc>
                <a:spcPct val="150000"/>
              </a:lnSpc>
            </a:pPr>
            <a:r>
              <a:rPr lang="en-US" altLang="zh-CN" b="1" dirty="0" smtClean="0">
                <a:solidFill>
                  <a:srgbClr val="0070C0"/>
                </a:solidFill>
                <a:latin typeface="微软雅黑" panose="020B0503020204020204" pitchFamily="34" charset="-122"/>
                <a:ea typeface="微软雅黑" panose="020B0503020204020204" pitchFamily="34" charset="-122"/>
              </a:rPr>
              <a:t>       </a:t>
            </a:r>
            <a:r>
              <a:rPr sz="2000" b="1" dirty="0" smtClean="0">
                <a:solidFill>
                  <a:schemeClr val="accent5">
                    <a:lumMod val="75000"/>
                  </a:schemeClr>
                </a:solidFill>
                <a:ea typeface="黑体" panose="02010609060101010101" pitchFamily="49" charset="-122"/>
              </a:rPr>
              <a:t>制定了《漳卫南局机关节水考核制度》《漳卫南局机关用水巡回检查制度》</a:t>
            </a:r>
            <a:r>
              <a:rPr sz="2000" b="1" dirty="0" smtClean="0">
                <a:solidFill>
                  <a:schemeClr val="accent5">
                    <a:lumMod val="75000"/>
                  </a:schemeClr>
                </a:solidFill>
                <a:ea typeface="黑体" panose="02010609060101010101" pitchFamily="49" charset="-122"/>
                <a:sym typeface="+mn-ea"/>
              </a:rPr>
              <a:t>《漳卫南局机关用水计量管理制度》《</a:t>
            </a:r>
            <a:r>
              <a:rPr sz="2000" b="1" dirty="0" smtClean="0">
                <a:solidFill>
                  <a:schemeClr val="accent5">
                    <a:lumMod val="75000"/>
                  </a:schemeClr>
                </a:solidFill>
                <a:ea typeface="黑体" panose="02010609060101010101" pitchFamily="49" charset="-122"/>
              </a:rPr>
              <a:t>漳卫南局机关用水设备维护制度》等4项节水管理制度，实施用水精细化管理。</a:t>
            </a: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8295" y="1294765"/>
            <a:ext cx="3933825" cy="4731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3"/>
          <p:cNvSpPr>
            <a:spLocks noGrp="1"/>
          </p:cNvSpPr>
          <p:nvPr>
            <p:ph type="body" sz="quarter" idx="11"/>
          </p:nvPr>
        </p:nvSpPr>
        <p:spPr>
          <a:xfrm>
            <a:off x="1230630" y="314960"/>
            <a:ext cx="7529195" cy="815340"/>
          </a:xfrm>
        </p:spPr>
        <p:txBody>
          <a:bodyPr>
            <a:normAutofit/>
          </a:bodyPr>
          <a:lstStyle/>
          <a:p>
            <a:r>
              <a:rPr lang="zh-CN" altLang="en-US" dirty="0" smtClean="0">
                <a:sym typeface="+mn-ea"/>
              </a:rPr>
              <a:t>漳卫南局机关节水机关建设工作开展情况</a:t>
            </a:r>
            <a:endParaRPr lang="zh-CN" altLang="en-US" dirty="0"/>
          </a:p>
        </p:txBody>
      </p:sp>
      <p:pic>
        <p:nvPicPr>
          <p:cNvPr id="1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9985" y="1214437"/>
            <a:ext cx="3295335" cy="2651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1660" y="1876425"/>
            <a:ext cx="3556635" cy="2628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9365" y="2821940"/>
            <a:ext cx="3448685" cy="255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82790" y="3430905"/>
            <a:ext cx="3653155" cy="2486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3"/>
          <p:cNvSpPr>
            <a:spLocks noGrp="1"/>
          </p:cNvSpPr>
          <p:nvPr>
            <p:ph type="body" sz="quarter" idx="11"/>
          </p:nvPr>
        </p:nvSpPr>
        <p:spPr>
          <a:xfrm>
            <a:off x="1230469" y="314849"/>
            <a:ext cx="7529221" cy="530225"/>
          </a:xfrm>
        </p:spPr>
        <p:txBody>
          <a:bodyPr>
            <a:normAutofit fontScale="97500"/>
          </a:bodyPr>
          <a:lstStyle/>
          <a:p>
            <a:r>
              <a:rPr lang="zh-CN" altLang="en-US" dirty="0" smtClean="0">
                <a:sym typeface="+mn-ea"/>
              </a:rPr>
              <a:t>漳卫南局机关节水机关建设工作开展情况</a:t>
            </a:r>
            <a:endParaRPr lang="zh-CN" altLang="en-US" dirty="0"/>
          </a:p>
        </p:txBody>
      </p:sp>
      <p:sp>
        <p:nvSpPr>
          <p:cNvPr id="6" name="矩形 5"/>
          <p:cNvSpPr/>
          <p:nvPr/>
        </p:nvSpPr>
        <p:spPr>
          <a:xfrm>
            <a:off x="687070" y="2143760"/>
            <a:ext cx="5389880" cy="3415030"/>
          </a:xfrm>
          <a:prstGeom prst="rect">
            <a:avLst/>
          </a:prstGeom>
        </p:spPr>
        <p:txBody>
          <a:bodyPr wrap="square">
            <a:spAutoFit/>
          </a:bodyPr>
          <a:lstStyle/>
          <a:p>
            <a:pPr>
              <a:lnSpc>
                <a:spcPct val="150000"/>
              </a:lnSpc>
            </a:pPr>
            <a:r>
              <a:rPr lang="zh-CN" altLang="en-US" sz="2400" b="1" dirty="0" smtClean="0">
                <a:solidFill>
                  <a:schemeClr val="accent5">
                    <a:lumMod val="75000"/>
                  </a:schemeClr>
                </a:solidFill>
                <a:ea typeface="黑体" panose="02010609060101010101" pitchFamily="49" charset="-122"/>
              </a:rPr>
              <a:t>       </a:t>
            </a:r>
            <a:r>
              <a:rPr lang="zh-CN" altLang="en-US" sz="2000" b="1" dirty="0" smtClean="0">
                <a:solidFill>
                  <a:schemeClr val="accent5">
                    <a:lumMod val="75000"/>
                  </a:schemeClr>
                </a:solidFill>
                <a:ea typeface="黑体" panose="02010609060101010101" pitchFamily="49" charset="-122"/>
              </a:rPr>
              <a:t> </a:t>
            </a:r>
            <a:r>
              <a:rPr sz="2000" b="1" dirty="0" smtClean="0">
                <a:solidFill>
                  <a:schemeClr val="accent5">
                    <a:lumMod val="75000"/>
                  </a:schemeClr>
                </a:solidFill>
                <a:ea typeface="黑体" panose="02010609060101010101" pitchFamily="49" charset="-122"/>
              </a:rPr>
              <a:t>加强宣传教育，营造浓厚氛围。</a:t>
            </a:r>
            <a:r>
              <a:rPr lang="zh-CN" sz="2000" b="1" dirty="0" smtClean="0">
                <a:solidFill>
                  <a:schemeClr val="accent5">
                    <a:lumMod val="75000"/>
                  </a:schemeClr>
                </a:solidFill>
                <a:ea typeface="黑体" panose="02010609060101010101" pitchFamily="49" charset="-122"/>
              </a:rPr>
              <a:t>制作、发放节水宣传材料，</a:t>
            </a:r>
            <a:r>
              <a:rPr sz="2000" b="1" dirty="0" smtClean="0">
                <a:solidFill>
                  <a:schemeClr val="accent5">
                    <a:lumMod val="75000"/>
                  </a:schemeClr>
                </a:solidFill>
                <a:ea typeface="黑体" panose="02010609060101010101" pitchFamily="49" charset="-122"/>
              </a:rPr>
              <a:t>在办公楼</a:t>
            </a:r>
            <a:r>
              <a:rPr lang="zh-CN" sz="2000" b="1" dirty="0" smtClean="0">
                <a:solidFill>
                  <a:schemeClr val="accent5">
                    <a:lumMod val="75000"/>
                  </a:schemeClr>
                </a:solidFill>
                <a:ea typeface="黑体" panose="02010609060101010101" pitchFamily="49" charset="-122"/>
              </a:rPr>
              <a:t>大厅、会议室和食堂</a:t>
            </a:r>
            <a:r>
              <a:rPr sz="2000" b="1" dirty="0" smtClean="0">
                <a:solidFill>
                  <a:schemeClr val="accent5">
                    <a:lumMod val="75000"/>
                  </a:schemeClr>
                </a:solidFill>
                <a:ea typeface="黑体" panose="02010609060101010101" pitchFamily="49" charset="-122"/>
              </a:rPr>
              <a:t>张贴节水宣传图画和节水标语，</a:t>
            </a:r>
            <a:r>
              <a:rPr lang="zh-CN" sz="2000" b="1" dirty="0" smtClean="0">
                <a:solidFill>
                  <a:schemeClr val="accent5">
                    <a:lumMod val="75000"/>
                  </a:schemeClr>
                </a:solidFill>
                <a:ea typeface="黑体" panose="02010609060101010101" pitchFamily="49" charset="-122"/>
              </a:rPr>
              <a:t>在漳卫南运河网设立节水机关建设专题，每月</a:t>
            </a:r>
            <a:r>
              <a:rPr sz="2000" b="1" dirty="0" smtClean="0">
                <a:solidFill>
                  <a:schemeClr val="accent5">
                    <a:lumMod val="75000"/>
                  </a:schemeClr>
                </a:solidFill>
                <a:ea typeface="黑体" panose="02010609060101010101" pitchFamily="49" charset="-122"/>
              </a:rPr>
              <a:t>在</a:t>
            </a:r>
            <a:r>
              <a:rPr lang="zh-CN" sz="2000" b="1" dirty="0" smtClean="0">
                <a:solidFill>
                  <a:schemeClr val="accent5">
                    <a:lumMod val="75000"/>
                  </a:schemeClr>
                </a:solidFill>
                <a:ea typeface="黑体" panose="02010609060101010101" pitchFamily="49" charset="-122"/>
              </a:rPr>
              <a:t>漳卫南局</a:t>
            </a:r>
            <a:r>
              <a:rPr sz="2000" b="1" dirty="0" smtClean="0">
                <a:solidFill>
                  <a:schemeClr val="accent5">
                    <a:lumMod val="75000"/>
                  </a:schemeClr>
                </a:solidFill>
                <a:ea typeface="黑体" panose="02010609060101010101" pitchFamily="49" charset="-122"/>
              </a:rPr>
              <a:t>公众号发布节水机关建设</a:t>
            </a:r>
            <a:r>
              <a:rPr lang="zh-CN" sz="2000" b="1" dirty="0" smtClean="0">
                <a:solidFill>
                  <a:schemeClr val="accent5">
                    <a:lumMod val="75000"/>
                  </a:schemeClr>
                </a:solidFill>
                <a:ea typeface="黑体" panose="02010609060101010101" pitchFamily="49" charset="-122"/>
              </a:rPr>
              <a:t>情况</a:t>
            </a:r>
            <a:r>
              <a:rPr sz="2000" b="1" dirty="0" smtClean="0">
                <a:solidFill>
                  <a:schemeClr val="accent5">
                    <a:lumMod val="75000"/>
                  </a:schemeClr>
                </a:solidFill>
                <a:ea typeface="黑体" panose="02010609060101010101" pitchFamily="49" charset="-122"/>
              </a:rPr>
              <a:t>，</a:t>
            </a:r>
            <a:r>
              <a:rPr lang="zh-CN" sz="2000" b="1" dirty="0" smtClean="0">
                <a:solidFill>
                  <a:schemeClr val="accent5">
                    <a:lumMod val="75000"/>
                  </a:schemeClr>
                </a:solidFill>
                <a:ea typeface="黑体" panose="02010609060101010101" pitchFamily="49" charset="-122"/>
              </a:rPr>
              <a:t>开展节水</a:t>
            </a:r>
            <a:r>
              <a:rPr lang="zh-CN" altLang="en-US" sz="2000" b="1" dirty="0" smtClean="0">
                <a:solidFill>
                  <a:schemeClr val="accent5">
                    <a:lumMod val="75000"/>
                  </a:schemeClr>
                </a:solidFill>
                <a:ea typeface="黑体" panose="02010609060101010101" pitchFamily="49" charset="-122"/>
              </a:rPr>
              <a:t>征</a:t>
            </a:r>
            <a:r>
              <a:rPr lang="zh-CN" sz="2000" b="1" dirty="0" smtClean="0">
                <a:solidFill>
                  <a:schemeClr val="accent5">
                    <a:lumMod val="75000"/>
                  </a:schemeClr>
                </a:solidFill>
                <a:ea typeface="黑体" panose="02010609060101010101" pitchFamily="49" charset="-122"/>
              </a:rPr>
              <a:t>文等活动，多渠道</a:t>
            </a:r>
            <a:r>
              <a:rPr sz="2000" b="1" dirty="0" smtClean="0">
                <a:solidFill>
                  <a:schemeClr val="accent5">
                    <a:lumMod val="75000"/>
                  </a:schemeClr>
                </a:solidFill>
                <a:ea typeface="黑体" panose="02010609060101010101" pitchFamily="49" charset="-122"/>
              </a:rPr>
              <a:t>宣传节约用水理念，营造浓厚的节水氛围，在点滴细微处体现节水。</a:t>
            </a:r>
          </a:p>
        </p:txBody>
      </p:sp>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2890" y="2027555"/>
            <a:ext cx="4756785" cy="4249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9525" y="1217068"/>
            <a:ext cx="12192000" cy="2117"/>
          </a:xfrm>
          <a:prstGeom prst="line">
            <a:avLst/>
          </a:prstGeom>
        </p:spPr>
        <p:style>
          <a:lnRef idx="3">
            <a:schemeClr val="accent5"/>
          </a:lnRef>
          <a:fillRef idx="0">
            <a:schemeClr val="accent5"/>
          </a:fillRef>
          <a:effectRef idx="2">
            <a:schemeClr val="accent5"/>
          </a:effectRef>
          <a:fontRef idx="minor">
            <a:schemeClr val="tx1"/>
          </a:fontRef>
        </p:style>
      </p:cxnSp>
      <p:sp>
        <p:nvSpPr>
          <p:cNvPr id="3" name="文本占位符 2"/>
          <p:cNvSpPr>
            <a:spLocks noGrp="1"/>
          </p:cNvSpPr>
          <p:nvPr>
            <p:ph type="body" sz="quarter" idx="11"/>
          </p:nvPr>
        </p:nvSpPr>
        <p:spPr/>
        <p:txBody>
          <a:bodyPr>
            <a:normAutofit fontScale="97500"/>
          </a:bodyPr>
          <a:lstStyle/>
          <a:p>
            <a:r>
              <a:rPr lang="zh-CN" altLang="en-US" dirty="0" smtClean="0">
                <a:sym typeface="+mn-ea"/>
              </a:rPr>
              <a:t>漳卫南局机关节水机关建设工作开展情况</a:t>
            </a:r>
            <a:endParaRPr lang="zh-CN" altLang="en-US" dirty="0"/>
          </a:p>
          <a:p>
            <a:endParaRPr lang="zh-CN" alt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154" y="1597660"/>
            <a:ext cx="11089006" cy="4589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581688" y="6348372"/>
            <a:ext cx="2954655" cy="369332"/>
          </a:xfrm>
          <a:prstGeom prst="rect">
            <a:avLst/>
          </a:prstGeom>
          <a:noFill/>
        </p:spPr>
        <p:txBody>
          <a:bodyPr wrap="none" rtlCol="0">
            <a:spAutoFit/>
          </a:bodyPr>
          <a:lstStyle/>
          <a:p>
            <a:r>
              <a:rPr lang="zh-CN" altLang="en-US" b="1" dirty="0" smtClean="0">
                <a:solidFill>
                  <a:schemeClr val="accent5">
                    <a:lumMod val="75000"/>
                  </a:schemeClr>
                </a:solidFill>
                <a:latin typeface="微软雅黑" panose="020B0503020204020204" pitchFamily="34" charset="-122"/>
                <a:ea typeface="微软雅黑" panose="020B0503020204020204" pitchFamily="34" charset="-122"/>
              </a:rPr>
              <a:t>制作漳卫南局节水宣传材料</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9525" y="1217068"/>
            <a:ext cx="12192000" cy="2117"/>
          </a:xfrm>
          <a:prstGeom prst="line">
            <a:avLst/>
          </a:prstGeom>
        </p:spPr>
        <p:style>
          <a:lnRef idx="3">
            <a:schemeClr val="accent5"/>
          </a:lnRef>
          <a:fillRef idx="0">
            <a:schemeClr val="accent5"/>
          </a:fillRef>
          <a:effectRef idx="2">
            <a:schemeClr val="accent5"/>
          </a:effectRef>
          <a:fontRef idx="minor">
            <a:schemeClr val="tx1"/>
          </a:fontRef>
        </p:style>
      </p:cxnSp>
      <p:sp>
        <p:nvSpPr>
          <p:cNvPr id="3" name="文本占位符 2"/>
          <p:cNvSpPr>
            <a:spLocks noGrp="1"/>
          </p:cNvSpPr>
          <p:nvPr>
            <p:ph type="body" sz="quarter" idx="11"/>
          </p:nvPr>
        </p:nvSpPr>
        <p:spPr/>
        <p:txBody>
          <a:bodyPr>
            <a:normAutofit fontScale="97500"/>
          </a:bodyPr>
          <a:lstStyle/>
          <a:p>
            <a:r>
              <a:rPr lang="zh-CN" altLang="en-US" dirty="0" smtClean="0">
                <a:sym typeface="+mn-ea"/>
              </a:rPr>
              <a:t>漳卫南局机关节水机关建设工作开展情况</a:t>
            </a:r>
            <a:endParaRPr lang="zh-CN" alt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845" y="1757680"/>
            <a:ext cx="10881360" cy="4378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581688" y="6348372"/>
            <a:ext cx="2954655" cy="369332"/>
          </a:xfrm>
          <a:prstGeom prst="rect">
            <a:avLst/>
          </a:prstGeom>
          <a:noFill/>
        </p:spPr>
        <p:txBody>
          <a:bodyPr wrap="none" rtlCol="0">
            <a:spAutoFit/>
          </a:bodyPr>
          <a:lstStyle/>
          <a:p>
            <a:r>
              <a:rPr lang="zh-CN" altLang="en-US" b="1" dirty="0" smtClean="0">
                <a:solidFill>
                  <a:schemeClr val="accent5">
                    <a:lumMod val="75000"/>
                  </a:schemeClr>
                </a:solidFill>
                <a:latin typeface="微软雅黑" panose="020B0503020204020204" pitchFamily="34" charset="-122"/>
                <a:ea typeface="微软雅黑" panose="020B0503020204020204" pitchFamily="34" charset="-122"/>
              </a:rPr>
              <a:t>制作漳卫南局节水宣传材料</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normAutofit fontScale="97500"/>
          </a:bodyPr>
          <a:lstStyle/>
          <a:p>
            <a:r>
              <a:rPr lang="zh-CN" altLang="en-US" dirty="0" smtClean="0">
                <a:sym typeface="+mn-ea"/>
              </a:rPr>
              <a:t>漳卫南局机关节水机关建设工作开展情况</a:t>
            </a:r>
            <a:endParaRPr lang="zh-CN" altLang="en-US" dirty="0"/>
          </a:p>
        </p:txBody>
      </p:sp>
      <p:pic>
        <p:nvPicPr>
          <p:cNvPr id="3" name="图片 2"/>
          <p:cNvPicPr>
            <a:picLocks noChangeAspect="1"/>
          </p:cNvPicPr>
          <p:nvPr/>
        </p:nvPicPr>
        <p:blipFill>
          <a:blip r:embed="rId3"/>
          <a:stretch>
            <a:fillRect/>
          </a:stretch>
        </p:blipFill>
        <p:spPr>
          <a:xfrm>
            <a:off x="324485" y="1396365"/>
            <a:ext cx="4063365" cy="3856355"/>
          </a:xfrm>
          <a:prstGeom prst="rect">
            <a:avLst/>
          </a:prstGeom>
        </p:spPr>
      </p:pic>
      <p:pic>
        <p:nvPicPr>
          <p:cNvPr id="1073742861" name="图片 1073742860" descr="0e9555abc3ea24495ba8a9b29230991"/>
          <p:cNvPicPr>
            <a:picLocks noChangeAspect="1"/>
          </p:cNvPicPr>
          <p:nvPr/>
        </p:nvPicPr>
        <p:blipFill>
          <a:blip r:embed="rId4"/>
          <a:stretch>
            <a:fillRect/>
          </a:stretch>
        </p:blipFill>
        <p:spPr>
          <a:xfrm>
            <a:off x="7682865" y="1002665"/>
            <a:ext cx="3714115" cy="5474970"/>
          </a:xfrm>
          <a:prstGeom prst="rect">
            <a:avLst/>
          </a:prstGeom>
          <a:noFill/>
          <a:ln w="9525">
            <a:noFill/>
          </a:ln>
        </p:spPr>
      </p:pic>
      <p:pic>
        <p:nvPicPr>
          <p:cNvPr id="1073742855" name="图片 3" descr="dbe9b35cc48536f04a8fcf8426601ef"/>
          <p:cNvPicPr>
            <a:picLocks noChangeAspect="1"/>
          </p:cNvPicPr>
          <p:nvPr/>
        </p:nvPicPr>
        <p:blipFill>
          <a:blip r:embed="rId5"/>
          <a:stretch>
            <a:fillRect/>
          </a:stretch>
        </p:blipFill>
        <p:spPr>
          <a:xfrm>
            <a:off x="4509135" y="3095943"/>
            <a:ext cx="3173730" cy="3381375"/>
          </a:xfrm>
          <a:prstGeom prst="rect">
            <a:avLst/>
          </a:prstGeom>
          <a:noFill/>
          <a:ln w="9525">
            <a:noFill/>
          </a:ln>
        </p:spPr>
      </p:pic>
      <p:pic>
        <p:nvPicPr>
          <p:cNvPr id="1073742857" name="图片 2" descr="786d83b0ae416ecbe87f0af5fe85246"/>
          <p:cNvPicPr>
            <a:picLocks noChangeAspect="1"/>
          </p:cNvPicPr>
          <p:nvPr/>
        </p:nvPicPr>
        <p:blipFill>
          <a:blip r:embed="rId6"/>
          <a:stretch>
            <a:fillRect/>
          </a:stretch>
        </p:blipFill>
        <p:spPr>
          <a:xfrm>
            <a:off x="4509135" y="1002665"/>
            <a:ext cx="3173730" cy="3379470"/>
          </a:xfrm>
          <a:prstGeom prst="rect">
            <a:avLst/>
          </a:prstGeom>
          <a:noFill/>
          <a:ln w="9525">
            <a:noFill/>
          </a:ln>
        </p:spPr>
      </p:pic>
      <p:sp>
        <p:nvSpPr>
          <p:cNvPr id="4" name="文本框 3"/>
          <p:cNvSpPr txBox="1"/>
          <p:nvPr/>
        </p:nvSpPr>
        <p:spPr>
          <a:xfrm>
            <a:off x="1317625" y="5675630"/>
            <a:ext cx="2353310" cy="398780"/>
          </a:xfrm>
          <a:prstGeom prst="rect">
            <a:avLst/>
          </a:prstGeom>
          <a:noFill/>
        </p:spPr>
        <p:txBody>
          <a:bodyPr wrap="square" rtlCol="0" anchor="t">
            <a:spAutoFit/>
          </a:bodyPr>
          <a:lstStyle/>
          <a:p>
            <a:pPr algn="l">
              <a:buClrTx/>
              <a:buSzTx/>
              <a:buFontTx/>
            </a:pPr>
            <a:r>
              <a:rPr lang="zh-CN" altLang="en-US" sz="2000" b="1" dirty="0" smtClean="0">
                <a:solidFill>
                  <a:schemeClr val="accent5">
                    <a:lumMod val="75000"/>
                  </a:schemeClr>
                </a:solidFill>
                <a:latin typeface="微软雅黑" panose="020B0503020204020204" pitchFamily="34" charset="-122"/>
                <a:ea typeface="微软雅黑" panose="020B0503020204020204" pitchFamily="34" charset="-122"/>
              </a:rPr>
              <a:t>发放</a:t>
            </a:r>
            <a:r>
              <a:rPr lang="zh-CN" altLang="en-US" sz="2000" b="1" dirty="0" smtClean="0">
                <a:solidFill>
                  <a:schemeClr val="accent5">
                    <a:lumMod val="75000"/>
                  </a:schemeClr>
                </a:solidFill>
                <a:latin typeface="微软雅黑" panose="020B0503020204020204" pitchFamily="34" charset="-122"/>
                <a:ea typeface="微软雅黑" panose="020B0503020204020204" pitchFamily="34" charset="-122"/>
              </a:rPr>
              <a:t>节水宣传品</a:t>
            </a:r>
            <a:endParaRPr lang="zh-CN" altLang="en-US" sz="2000" b="1" dirty="0" smtClean="0">
              <a:solidFill>
                <a:schemeClr val="accent5">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3"/>
          <p:cNvSpPr>
            <a:spLocks noGrp="1"/>
          </p:cNvSpPr>
          <p:nvPr>
            <p:ph type="body" sz="quarter" idx="11"/>
          </p:nvPr>
        </p:nvSpPr>
        <p:spPr>
          <a:xfrm>
            <a:off x="1230469" y="314849"/>
            <a:ext cx="7529221" cy="530225"/>
          </a:xfrm>
        </p:spPr>
        <p:txBody>
          <a:bodyPr>
            <a:normAutofit fontScale="97500"/>
          </a:bodyPr>
          <a:lstStyle/>
          <a:p>
            <a:r>
              <a:rPr lang="zh-CN" altLang="en-US" dirty="0" smtClean="0">
                <a:sym typeface="+mn-ea"/>
              </a:rPr>
              <a:t>漳卫南局机关节水机关建设工作开展情况</a:t>
            </a:r>
            <a:endParaRPr lang="zh-CN" altLang="en-US" dirty="0"/>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095" y="1894840"/>
            <a:ext cx="5530215" cy="4088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图片 1"/>
          <p:cNvPicPr>
            <a:picLocks noChangeAspect="1"/>
          </p:cNvPicPr>
          <p:nvPr/>
        </p:nvPicPr>
        <p:blipFill>
          <a:blip r:embed="rId4"/>
          <a:stretch>
            <a:fillRect/>
          </a:stretch>
        </p:blipFill>
        <p:spPr>
          <a:xfrm>
            <a:off x="6257290" y="1884680"/>
            <a:ext cx="5504815" cy="4109720"/>
          </a:xfrm>
          <a:prstGeom prst="rect">
            <a:avLst/>
          </a:prstGeo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3"/>
          <p:cNvSpPr>
            <a:spLocks noGrp="1"/>
          </p:cNvSpPr>
          <p:nvPr>
            <p:ph type="body" sz="quarter" idx="11"/>
          </p:nvPr>
        </p:nvSpPr>
        <p:spPr>
          <a:xfrm>
            <a:off x="1230469" y="314849"/>
            <a:ext cx="7529221" cy="530225"/>
          </a:xfrm>
        </p:spPr>
        <p:txBody>
          <a:bodyPr>
            <a:normAutofit fontScale="97500"/>
          </a:bodyPr>
          <a:lstStyle/>
          <a:p>
            <a:r>
              <a:rPr lang="zh-CN" altLang="en-US" dirty="0" smtClean="0">
                <a:sym typeface="+mn-ea"/>
              </a:rPr>
              <a:t>漳卫南局机关节水机关建设工作开展情况</a:t>
            </a:r>
            <a:endParaRPr lang="zh-CN" altLang="en-US" dirty="0"/>
          </a:p>
        </p:txBody>
      </p:sp>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 y="1564640"/>
            <a:ext cx="4941359" cy="4104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7450" y="1534160"/>
            <a:ext cx="4857750" cy="4116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normAutofit fontScale="97500"/>
          </a:bodyPr>
          <a:lstStyle/>
          <a:p>
            <a:r>
              <a:rPr lang="zh-CN" altLang="en-US" dirty="0" smtClean="0">
                <a:sym typeface="+mn-ea"/>
              </a:rPr>
              <a:t>漳卫南局机关节水机关建设工作开展情况</a:t>
            </a:r>
            <a:endParaRPr lang="zh-CN" altLang="en-US" dirty="0"/>
          </a:p>
        </p:txBody>
      </p:sp>
      <p:pic>
        <p:nvPicPr>
          <p:cNvPr id="1433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6465" y="1333500"/>
            <a:ext cx="4739640" cy="2465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09005" y="1331595"/>
            <a:ext cx="4866640" cy="2405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89225" y="4142104"/>
            <a:ext cx="6553200" cy="2387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normAutofit fontScale="97500"/>
          </a:bodyPr>
          <a:lstStyle/>
          <a:p>
            <a:r>
              <a:rPr lang="zh-CN" altLang="en-US" dirty="0" smtClean="0">
                <a:sym typeface="+mn-ea"/>
              </a:rPr>
              <a:t>漳卫南局机关节水机关建设工作开展情况</a:t>
            </a:r>
            <a:endParaRPr lang="zh-CN" altLang="en-US" dirty="0"/>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1620" y="2182495"/>
            <a:ext cx="5070475" cy="302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065" y="1516380"/>
            <a:ext cx="5964555" cy="45358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normAutofit fontScale="97500"/>
          </a:bodyPr>
          <a:lstStyle/>
          <a:p>
            <a:r>
              <a:rPr lang="zh-CN" altLang="en-US" dirty="0" smtClean="0">
                <a:sym typeface="+mn-ea"/>
              </a:rPr>
              <a:t>漳卫南局机关节水机关建设工作开展情况</a:t>
            </a:r>
            <a:endParaRPr lang="zh-CN" altLang="en-US" dirty="0"/>
          </a:p>
          <a:p>
            <a:endParaRPr lang="zh-CN" altLang="en-US" dirty="0"/>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1485" y="1109345"/>
            <a:ext cx="3531870" cy="5236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285" y="1109345"/>
            <a:ext cx="3491865" cy="5236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图片 2"/>
          <p:cNvPicPr>
            <a:picLocks noChangeAspect="1"/>
          </p:cNvPicPr>
          <p:nvPr/>
        </p:nvPicPr>
        <p:blipFill>
          <a:blip r:embed="rId5"/>
          <a:stretch>
            <a:fillRect/>
          </a:stretch>
        </p:blipFill>
        <p:spPr>
          <a:xfrm>
            <a:off x="7973695" y="1109980"/>
            <a:ext cx="3464560" cy="5235575"/>
          </a:xfrm>
          <a:prstGeom prst="rect">
            <a:avLst/>
          </a:prstGeo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3"/>
          <p:cNvSpPr>
            <a:spLocks noGrp="1"/>
          </p:cNvSpPr>
          <p:nvPr>
            <p:ph type="body" sz="quarter" idx="11"/>
          </p:nvPr>
        </p:nvSpPr>
        <p:spPr>
          <a:xfrm>
            <a:off x="1230469" y="314849"/>
            <a:ext cx="7529221" cy="530225"/>
          </a:xfrm>
        </p:spPr>
        <p:txBody>
          <a:bodyPr>
            <a:normAutofit fontScale="97500"/>
          </a:bodyPr>
          <a:lstStyle/>
          <a:p>
            <a:r>
              <a:rPr lang="zh-CN" altLang="en-US" dirty="0" smtClean="0">
                <a:sym typeface="+mn-ea"/>
              </a:rPr>
              <a:t>漳卫南局机关节水机关建设工作开展情况</a:t>
            </a:r>
            <a:endParaRPr lang="zh-CN" altLang="en-US" dirty="0"/>
          </a:p>
        </p:txBody>
      </p:sp>
      <p:sp>
        <p:nvSpPr>
          <p:cNvPr id="6" name="矩形 5"/>
          <p:cNvSpPr/>
          <p:nvPr/>
        </p:nvSpPr>
        <p:spPr>
          <a:xfrm>
            <a:off x="2417445" y="6118860"/>
            <a:ext cx="7376795" cy="507831"/>
          </a:xfrm>
          <a:prstGeom prst="rect">
            <a:avLst/>
          </a:prstGeom>
        </p:spPr>
        <p:txBody>
          <a:bodyPr wrap="square">
            <a:spAutoFit/>
          </a:bodyPr>
          <a:lstStyle/>
          <a:p>
            <a:pPr>
              <a:lnSpc>
                <a:spcPct val="150000"/>
              </a:lnSpc>
            </a:pPr>
            <a:r>
              <a:rPr lang="zh-CN" altLang="en-US" b="1" dirty="0" smtClean="0">
                <a:solidFill>
                  <a:schemeClr val="accent5">
                    <a:lumMod val="75000"/>
                  </a:schemeClr>
                </a:solidFill>
                <a:ea typeface="黑体" panose="02010609060101010101" pitchFamily="49" charset="-122"/>
              </a:rPr>
              <a:t>     </a:t>
            </a:r>
            <a:r>
              <a:rPr lang="en-US" altLang="zh-CN" b="1" dirty="0" smtClean="0">
                <a:solidFill>
                  <a:schemeClr val="accent5">
                    <a:lumMod val="75000"/>
                  </a:schemeClr>
                </a:solidFill>
                <a:ea typeface="黑体" panose="02010609060101010101" pitchFamily="49" charset="-122"/>
              </a:rPr>
              <a:t>5</a:t>
            </a:r>
            <a:r>
              <a:rPr lang="zh-CN" altLang="en-US" b="1" dirty="0" smtClean="0">
                <a:solidFill>
                  <a:schemeClr val="accent5">
                    <a:lumMod val="75000"/>
                  </a:schemeClr>
                </a:solidFill>
                <a:ea typeface="黑体" panose="02010609060101010101" pitchFamily="49" charset="-122"/>
              </a:rPr>
              <a:t>月份， </a:t>
            </a:r>
            <a:r>
              <a:rPr b="1" dirty="0" smtClean="0">
                <a:solidFill>
                  <a:schemeClr val="accent5">
                    <a:lumMod val="75000"/>
                  </a:schemeClr>
                </a:solidFill>
                <a:ea typeface="黑体" panose="02010609060101010101" pitchFamily="49" charset="-122"/>
              </a:rPr>
              <a:t>对</a:t>
            </a:r>
            <a:r>
              <a:rPr lang="zh-CN" b="1" dirty="0" smtClean="0">
                <a:solidFill>
                  <a:schemeClr val="accent5">
                    <a:lumMod val="75000"/>
                  </a:schemeClr>
                </a:solidFill>
                <a:ea typeface="黑体" panose="02010609060101010101" pitchFamily="49" charset="-122"/>
              </a:rPr>
              <a:t>设备老化出现严重漏水的中央空调</a:t>
            </a:r>
            <a:r>
              <a:rPr b="1" dirty="0" smtClean="0">
                <a:solidFill>
                  <a:schemeClr val="accent5">
                    <a:lumMod val="75000"/>
                  </a:schemeClr>
                </a:solidFill>
                <a:ea typeface="黑体" panose="02010609060101010101" pitchFamily="49" charset="-122"/>
              </a:rPr>
              <a:t>冷却塔进行更新改造</a:t>
            </a:r>
          </a:p>
        </p:txBody>
      </p:sp>
      <p:pic>
        <p:nvPicPr>
          <p:cNvPr id="2" name="图片 5" descr="微信图片_202005281013235"/>
          <p:cNvPicPr>
            <a:picLocks noChangeAspect="1"/>
          </p:cNvPicPr>
          <p:nvPr/>
        </p:nvPicPr>
        <p:blipFill>
          <a:blip r:embed="rId3"/>
          <a:stretch>
            <a:fillRect/>
          </a:stretch>
        </p:blipFill>
        <p:spPr>
          <a:xfrm>
            <a:off x="6405245" y="1275080"/>
            <a:ext cx="4464685" cy="4664075"/>
          </a:xfrm>
          <a:prstGeom prst="rect">
            <a:avLst/>
          </a:prstGeom>
          <a:noFill/>
          <a:ln w="9525">
            <a:noFill/>
          </a:ln>
        </p:spPr>
      </p:pic>
      <p:pic>
        <p:nvPicPr>
          <p:cNvPr id="3" name="图片 3" descr="微信图片_202005281013233"/>
          <p:cNvPicPr>
            <a:picLocks noChangeAspect="1"/>
          </p:cNvPicPr>
          <p:nvPr/>
        </p:nvPicPr>
        <p:blipFill>
          <a:blip r:embed="rId4"/>
          <a:stretch>
            <a:fillRect/>
          </a:stretch>
        </p:blipFill>
        <p:spPr>
          <a:xfrm>
            <a:off x="1230630" y="1288415"/>
            <a:ext cx="4512945" cy="4650740"/>
          </a:xfrm>
          <a:prstGeom prst="rect">
            <a:avLst/>
          </a:prstGeom>
          <a:noFill/>
          <a:ln w="9525">
            <a:noFill/>
          </a:ln>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3"/>
          <p:cNvSpPr>
            <a:spLocks noGrp="1"/>
          </p:cNvSpPr>
          <p:nvPr>
            <p:ph type="body" sz="quarter" idx="11"/>
          </p:nvPr>
        </p:nvSpPr>
        <p:spPr>
          <a:xfrm>
            <a:off x="1230469" y="314849"/>
            <a:ext cx="7529221" cy="530225"/>
          </a:xfrm>
        </p:spPr>
        <p:txBody>
          <a:bodyPr>
            <a:normAutofit fontScale="97500"/>
          </a:bodyPr>
          <a:lstStyle/>
          <a:p>
            <a:r>
              <a:rPr lang="zh-CN" altLang="en-US" dirty="0" smtClean="0">
                <a:sym typeface="+mn-ea"/>
              </a:rPr>
              <a:t>漳卫南局机关节水机关建设工作开展情况</a:t>
            </a:r>
            <a:endParaRPr lang="zh-CN" altLang="en-US" dirty="0"/>
          </a:p>
        </p:txBody>
      </p:sp>
      <p:sp>
        <p:nvSpPr>
          <p:cNvPr id="8" name="TextBox 7"/>
          <p:cNvSpPr txBox="1"/>
          <p:nvPr/>
        </p:nvSpPr>
        <p:spPr>
          <a:xfrm>
            <a:off x="2092488" y="5979040"/>
            <a:ext cx="1800493" cy="369332"/>
          </a:xfrm>
          <a:prstGeom prst="rect">
            <a:avLst/>
          </a:prstGeom>
          <a:noFill/>
        </p:spPr>
        <p:txBody>
          <a:bodyPr wrap="none" rtlCol="0">
            <a:spAutoFit/>
          </a:bodyPr>
          <a:lstStyle/>
          <a:p>
            <a:r>
              <a:rPr lang="zh-CN" altLang="en-US" b="1" dirty="0">
                <a:solidFill>
                  <a:schemeClr val="accent5">
                    <a:lumMod val="75000"/>
                  </a:schemeClr>
                </a:solidFill>
                <a:latin typeface="微软雅黑" panose="020B0503020204020204" pitchFamily="34" charset="-122"/>
                <a:ea typeface="微软雅黑" panose="020B0503020204020204" pitchFamily="34" charset="-122"/>
              </a:rPr>
              <a:t>旧冷却塔拆除前</a:t>
            </a:r>
          </a:p>
        </p:txBody>
      </p:sp>
      <p:pic>
        <p:nvPicPr>
          <p:cNvPr id="12290" name="图片 1" descr="IMG_65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815" y="1504909"/>
            <a:ext cx="5276850" cy="4276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图片 2" descr="微信图片_2020052810132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2081" y="1504909"/>
            <a:ext cx="4704080" cy="4276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7771928" y="5946774"/>
            <a:ext cx="2054860" cy="368300"/>
          </a:xfrm>
          <a:prstGeom prst="rect">
            <a:avLst/>
          </a:prstGeom>
          <a:noFill/>
        </p:spPr>
        <p:txBody>
          <a:bodyPr wrap="none" rtlCol="0">
            <a:spAutoFit/>
          </a:bodyPr>
          <a:lstStyle/>
          <a:p>
            <a:r>
              <a:rPr lang="en-US" altLang="zh-CN" b="1" dirty="0">
                <a:solidFill>
                  <a:schemeClr val="accent5">
                    <a:lumMod val="75000"/>
                  </a:schemeClr>
                </a:solidFill>
                <a:latin typeface="微软雅黑" panose="020B0503020204020204" pitchFamily="34" charset="-122"/>
                <a:ea typeface="微软雅黑" panose="020B0503020204020204" pitchFamily="34" charset="-122"/>
              </a:rPr>
              <a:t>    </a:t>
            </a:r>
            <a:r>
              <a:rPr lang="zh-CN" altLang="en-US" b="1" dirty="0">
                <a:solidFill>
                  <a:schemeClr val="accent5">
                    <a:lumMod val="75000"/>
                  </a:schemeClr>
                </a:solidFill>
                <a:latin typeface="微软雅黑" panose="020B0503020204020204" pitchFamily="34" charset="-122"/>
                <a:ea typeface="微软雅黑" panose="020B0503020204020204" pitchFamily="34" charset="-122"/>
              </a:rPr>
              <a:t>旧冷却塔</a:t>
            </a:r>
            <a:r>
              <a:rPr lang="zh-CN" altLang="en-US" b="1" dirty="0" smtClean="0">
                <a:solidFill>
                  <a:schemeClr val="accent5">
                    <a:lumMod val="75000"/>
                  </a:schemeClr>
                </a:solidFill>
                <a:latin typeface="微软雅黑" panose="020B0503020204020204" pitchFamily="34" charset="-122"/>
                <a:ea typeface="微软雅黑" panose="020B0503020204020204" pitchFamily="34" charset="-122"/>
              </a:rPr>
              <a:t>拆除中</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3"/>
          <p:cNvSpPr>
            <a:spLocks noGrp="1"/>
          </p:cNvSpPr>
          <p:nvPr>
            <p:ph type="body" sz="quarter" idx="11"/>
          </p:nvPr>
        </p:nvSpPr>
        <p:spPr>
          <a:xfrm>
            <a:off x="1230469" y="314849"/>
            <a:ext cx="7529221" cy="530225"/>
          </a:xfrm>
        </p:spPr>
        <p:txBody>
          <a:bodyPr>
            <a:normAutofit fontScale="97500"/>
          </a:bodyPr>
          <a:lstStyle/>
          <a:p>
            <a:r>
              <a:rPr lang="zh-CN" altLang="en-US" dirty="0" smtClean="0">
                <a:sym typeface="+mn-ea"/>
              </a:rPr>
              <a:t>漳卫南局机关节水机关建设工作开展情况</a:t>
            </a:r>
            <a:endParaRPr lang="zh-CN" altLang="en-US" dirty="0"/>
          </a:p>
        </p:txBody>
      </p:sp>
      <p:sp>
        <p:nvSpPr>
          <p:cNvPr id="8" name="TextBox 7"/>
          <p:cNvSpPr txBox="1"/>
          <p:nvPr/>
        </p:nvSpPr>
        <p:spPr>
          <a:xfrm>
            <a:off x="2092488" y="5979040"/>
            <a:ext cx="1800493" cy="369332"/>
          </a:xfrm>
          <a:prstGeom prst="rect">
            <a:avLst/>
          </a:prstGeom>
          <a:noFill/>
        </p:spPr>
        <p:txBody>
          <a:bodyPr wrap="none" rtlCol="0">
            <a:spAutoFit/>
          </a:bodyPr>
          <a:lstStyle/>
          <a:p>
            <a:r>
              <a:rPr lang="zh-CN" altLang="en-US" b="1" dirty="0">
                <a:solidFill>
                  <a:schemeClr val="accent5">
                    <a:lumMod val="75000"/>
                  </a:schemeClr>
                </a:solidFill>
                <a:latin typeface="微软雅黑" panose="020B0503020204020204" pitchFamily="34" charset="-122"/>
                <a:ea typeface="微软雅黑" panose="020B0503020204020204" pitchFamily="34" charset="-122"/>
              </a:rPr>
              <a:t>新冷却塔安装中</a:t>
            </a:r>
          </a:p>
        </p:txBody>
      </p:sp>
      <p:sp>
        <p:nvSpPr>
          <p:cNvPr id="9" name="TextBox 8"/>
          <p:cNvSpPr txBox="1"/>
          <p:nvPr/>
        </p:nvSpPr>
        <p:spPr>
          <a:xfrm>
            <a:off x="7914168" y="5946774"/>
            <a:ext cx="2031325" cy="369332"/>
          </a:xfrm>
          <a:prstGeom prst="rect">
            <a:avLst/>
          </a:prstGeom>
          <a:noFill/>
        </p:spPr>
        <p:txBody>
          <a:bodyPr wrap="none" rtlCol="0">
            <a:spAutoFit/>
          </a:bodyPr>
          <a:lstStyle/>
          <a:p>
            <a:r>
              <a:rPr lang="zh-CN" altLang="en-US" b="1" dirty="0">
                <a:solidFill>
                  <a:schemeClr val="accent5">
                    <a:lumMod val="75000"/>
                  </a:schemeClr>
                </a:solidFill>
                <a:latin typeface="微软雅黑" panose="020B0503020204020204" pitchFamily="34" charset="-122"/>
                <a:ea typeface="微软雅黑" panose="020B0503020204020204" pitchFamily="34" charset="-122"/>
              </a:rPr>
              <a:t>新冷却塔安装完成</a:t>
            </a:r>
          </a:p>
        </p:txBody>
      </p:sp>
      <p:pic>
        <p:nvPicPr>
          <p:cNvPr id="13314" name="图片 9" descr="微信图片_20200528101323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640" y="1576028"/>
            <a:ext cx="5267325" cy="420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图片 12" descr="微信图片_202005281013232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00800" y="1576028"/>
            <a:ext cx="5267325" cy="420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normAutofit fontScale="97500"/>
          </a:bodyPr>
          <a:lstStyle/>
          <a:p>
            <a:r>
              <a:rPr lang="zh-CN" altLang="en-US" dirty="0" smtClean="0">
                <a:sym typeface="+mn-ea"/>
              </a:rPr>
              <a:t>漳卫南局机关节水机关建设工作开展情况</a:t>
            </a:r>
            <a:endParaRPr lang="zh-CN" altLang="en-US" dirty="0"/>
          </a:p>
          <a:p>
            <a:endParaRPr lang="zh-CN" altLang="en-US" dirty="0"/>
          </a:p>
        </p:txBody>
      </p:sp>
      <p:sp>
        <p:nvSpPr>
          <p:cNvPr id="3" name="矩形 2"/>
          <p:cNvSpPr/>
          <p:nvPr/>
        </p:nvSpPr>
        <p:spPr>
          <a:xfrm>
            <a:off x="1327150" y="1821180"/>
            <a:ext cx="9707245" cy="4338320"/>
          </a:xfrm>
          <a:prstGeom prst="rect">
            <a:avLst/>
          </a:prstGeom>
        </p:spPr>
        <p:txBody>
          <a:bodyPr wrap="square">
            <a:spAutoFit/>
          </a:bodyPr>
          <a:lstStyle/>
          <a:p>
            <a:pPr fontAlgn="auto">
              <a:lnSpc>
                <a:spcPct val="150000"/>
              </a:lnSpc>
            </a:pPr>
            <a:r>
              <a:rPr lang="en-US" sz="2400" b="1" dirty="0" smtClean="0">
                <a:solidFill>
                  <a:schemeClr val="accent5">
                    <a:lumMod val="75000"/>
                  </a:schemeClr>
                </a:solidFill>
                <a:ea typeface="黑体" panose="02010609060101010101" pitchFamily="49" charset="-122"/>
              </a:rPr>
              <a:t> </a:t>
            </a:r>
            <a:r>
              <a:rPr lang="en-US" sz="2000" b="1" dirty="0" smtClean="0">
                <a:solidFill>
                  <a:schemeClr val="accent5">
                    <a:lumMod val="75000"/>
                  </a:schemeClr>
                </a:solidFill>
                <a:ea typeface="黑体" panose="02010609060101010101" pitchFamily="49" charset="-122"/>
              </a:rPr>
              <a:t>1. </a:t>
            </a:r>
            <a:r>
              <a:rPr lang="zh-CN" altLang="en-US" sz="2000" b="1" dirty="0" smtClean="0">
                <a:solidFill>
                  <a:schemeClr val="accent5">
                    <a:lumMod val="75000"/>
                  </a:schemeClr>
                </a:solidFill>
                <a:ea typeface="黑体" panose="02010609060101010101" pitchFamily="49" charset="-122"/>
              </a:rPr>
              <a:t>按照新冠肺炎疫情防控要求，择机开展节水</a:t>
            </a:r>
            <a:r>
              <a:rPr lang="en-US" altLang="zh-CN" sz="2000" b="1" dirty="0" smtClean="0">
                <a:solidFill>
                  <a:schemeClr val="accent5">
                    <a:lumMod val="75000"/>
                  </a:schemeClr>
                </a:solidFill>
                <a:ea typeface="黑体" panose="02010609060101010101" pitchFamily="49" charset="-122"/>
              </a:rPr>
              <a:t>“</a:t>
            </a:r>
            <a:r>
              <a:rPr lang="zh-CN" altLang="en-US" sz="2000" b="1" dirty="0" smtClean="0">
                <a:solidFill>
                  <a:schemeClr val="accent5">
                    <a:lumMod val="75000"/>
                  </a:schemeClr>
                </a:solidFill>
                <a:ea typeface="黑体" panose="02010609060101010101" pitchFamily="49" charset="-122"/>
              </a:rPr>
              <a:t>进社区</a:t>
            </a:r>
            <a:r>
              <a:rPr lang="en-US" altLang="zh-CN" sz="2000" b="1" dirty="0" smtClean="0">
                <a:solidFill>
                  <a:schemeClr val="accent5">
                    <a:lumMod val="75000"/>
                  </a:schemeClr>
                </a:solidFill>
                <a:ea typeface="黑体" panose="02010609060101010101" pitchFamily="49" charset="-122"/>
              </a:rPr>
              <a:t>”“</a:t>
            </a:r>
            <a:r>
              <a:rPr lang="zh-CN" altLang="en-US" sz="2000" b="1" dirty="0" smtClean="0">
                <a:solidFill>
                  <a:schemeClr val="accent5">
                    <a:lumMod val="75000"/>
                  </a:schemeClr>
                </a:solidFill>
                <a:ea typeface="黑体" panose="02010609060101010101" pitchFamily="49" charset="-122"/>
              </a:rPr>
              <a:t>进校园</a:t>
            </a:r>
            <a:r>
              <a:rPr lang="en-US" altLang="zh-CN" sz="2000" b="1" dirty="0" smtClean="0">
                <a:solidFill>
                  <a:schemeClr val="accent5">
                    <a:lumMod val="75000"/>
                  </a:schemeClr>
                </a:solidFill>
                <a:ea typeface="黑体" panose="02010609060101010101" pitchFamily="49" charset="-122"/>
              </a:rPr>
              <a:t>”</a:t>
            </a:r>
            <a:r>
              <a:rPr lang="zh-CN" altLang="en-US" sz="2000" b="1" dirty="0" smtClean="0">
                <a:solidFill>
                  <a:schemeClr val="accent5">
                    <a:lumMod val="75000"/>
                  </a:schemeClr>
                </a:solidFill>
                <a:ea typeface="黑体" panose="02010609060101010101" pitchFamily="49" charset="-122"/>
              </a:rPr>
              <a:t>等志愿活动</a:t>
            </a:r>
            <a:r>
              <a:rPr lang="zh-CN" altLang="en-US" sz="2000" b="1" dirty="0" smtClean="0">
                <a:solidFill>
                  <a:schemeClr val="accent5">
                    <a:lumMod val="75000"/>
                  </a:schemeClr>
                </a:solidFill>
                <a:ea typeface="黑体" panose="02010609060101010101" pitchFamily="49" charset="-122"/>
              </a:rPr>
              <a:t>。</a:t>
            </a:r>
            <a:endParaRPr lang="en-US" sz="2000" b="1" dirty="0" smtClean="0">
              <a:solidFill>
                <a:schemeClr val="accent5">
                  <a:lumMod val="75000"/>
                </a:schemeClr>
              </a:solidFill>
              <a:ea typeface="黑体" panose="02010609060101010101" pitchFamily="49" charset="-122"/>
            </a:endParaRPr>
          </a:p>
          <a:p>
            <a:pPr fontAlgn="auto">
              <a:lnSpc>
                <a:spcPct val="150000"/>
              </a:lnSpc>
            </a:pPr>
            <a:r>
              <a:rPr lang="en-US" altLang="zh-CN" sz="2000" b="1" dirty="0" smtClean="0">
                <a:solidFill>
                  <a:schemeClr val="accent5">
                    <a:lumMod val="75000"/>
                  </a:schemeClr>
                </a:solidFill>
                <a:ea typeface="黑体" panose="02010609060101010101" pitchFamily="49" charset="-122"/>
              </a:rPr>
              <a:t> 2. </a:t>
            </a:r>
            <a:r>
              <a:rPr lang="zh-CN" altLang="en-US" sz="2000" b="1" dirty="0" smtClean="0">
                <a:solidFill>
                  <a:schemeClr val="accent5">
                    <a:lumMod val="75000"/>
                  </a:schemeClr>
                </a:solidFill>
                <a:ea typeface="黑体" panose="02010609060101010101" pitchFamily="49" charset="-122"/>
              </a:rPr>
              <a:t>加装计量水表，等实现分户、分区计量。</a:t>
            </a:r>
          </a:p>
          <a:p>
            <a:pPr fontAlgn="auto">
              <a:lnSpc>
                <a:spcPct val="150000"/>
              </a:lnSpc>
            </a:pPr>
            <a:r>
              <a:rPr lang="en-US" altLang="zh-CN" sz="2000" b="1" dirty="0" smtClean="0">
                <a:solidFill>
                  <a:schemeClr val="accent5">
                    <a:lumMod val="75000"/>
                  </a:schemeClr>
                </a:solidFill>
                <a:ea typeface="黑体" panose="02010609060101010101" pitchFamily="49" charset="-122"/>
              </a:rPr>
              <a:t> 3. </a:t>
            </a:r>
            <a:r>
              <a:rPr lang="zh-CN" altLang="en-US" sz="2000" b="1" dirty="0" smtClean="0">
                <a:solidFill>
                  <a:schemeClr val="accent5">
                    <a:lumMod val="75000"/>
                  </a:schemeClr>
                </a:solidFill>
                <a:ea typeface="黑体" panose="02010609060101010101" pitchFamily="49" charset="-122"/>
              </a:rPr>
              <a:t>更换节水型卫生器具和限流装置的水龙头、花洒。</a:t>
            </a:r>
          </a:p>
          <a:p>
            <a:pPr fontAlgn="auto">
              <a:lnSpc>
                <a:spcPct val="150000"/>
              </a:lnSpc>
            </a:pPr>
            <a:r>
              <a:rPr lang="en-US" altLang="zh-CN" sz="2000" b="1" dirty="0" smtClean="0">
                <a:solidFill>
                  <a:schemeClr val="accent5">
                    <a:lumMod val="75000"/>
                  </a:schemeClr>
                </a:solidFill>
                <a:ea typeface="黑体" panose="02010609060101010101" pitchFamily="49" charset="-122"/>
              </a:rPr>
              <a:t> 4. </a:t>
            </a:r>
            <a:r>
              <a:rPr lang="zh-CN" altLang="en-US" sz="2000" b="1" dirty="0" smtClean="0">
                <a:solidFill>
                  <a:schemeClr val="accent5">
                    <a:lumMod val="75000"/>
                  </a:schemeClr>
                </a:solidFill>
                <a:ea typeface="黑体" panose="02010609060101010101" pitchFamily="49" charset="-122"/>
              </a:rPr>
              <a:t>设置雨水收集桶，有效利用非常规水。</a:t>
            </a:r>
          </a:p>
          <a:p>
            <a:pPr fontAlgn="auto">
              <a:lnSpc>
                <a:spcPct val="150000"/>
              </a:lnSpc>
            </a:pPr>
            <a:r>
              <a:rPr lang="en-US" altLang="zh-CN" sz="2000" b="1" dirty="0" smtClean="0">
                <a:solidFill>
                  <a:schemeClr val="accent5">
                    <a:lumMod val="75000"/>
                  </a:schemeClr>
                </a:solidFill>
                <a:ea typeface="黑体" panose="02010609060101010101" pitchFamily="49" charset="-122"/>
              </a:rPr>
              <a:t> 5. </a:t>
            </a:r>
            <a:r>
              <a:rPr sz="2000" b="1" dirty="0" smtClean="0">
                <a:solidFill>
                  <a:schemeClr val="accent5">
                    <a:lumMod val="75000"/>
                  </a:schemeClr>
                </a:solidFill>
                <a:ea typeface="黑体" panose="02010609060101010101" pitchFamily="49" charset="-122"/>
              </a:rPr>
              <a:t>改建节水型绿化灌溉，将现有大水漫灌方式改建为喷灌方式</a:t>
            </a:r>
            <a:r>
              <a:rPr lang="zh-CN" sz="2000" b="1" dirty="0" smtClean="0">
                <a:solidFill>
                  <a:schemeClr val="accent5">
                    <a:lumMod val="75000"/>
                  </a:schemeClr>
                </a:solidFill>
                <a:ea typeface="黑体" panose="02010609060101010101" pitchFamily="49" charset="-122"/>
              </a:rPr>
              <a:t>。</a:t>
            </a:r>
            <a:endParaRPr sz="2000" b="1" dirty="0" smtClean="0">
              <a:solidFill>
                <a:schemeClr val="accent5">
                  <a:lumMod val="75000"/>
                </a:schemeClr>
              </a:solidFill>
              <a:ea typeface="黑体" panose="02010609060101010101" pitchFamily="49" charset="-122"/>
            </a:endParaRPr>
          </a:p>
          <a:p>
            <a:pPr fontAlgn="auto">
              <a:lnSpc>
                <a:spcPct val="150000"/>
              </a:lnSpc>
            </a:pPr>
            <a:r>
              <a:rPr lang="en-US" altLang="zh-CN" sz="2000" b="1" dirty="0" smtClean="0">
                <a:solidFill>
                  <a:schemeClr val="accent5">
                    <a:lumMod val="75000"/>
                  </a:schemeClr>
                </a:solidFill>
                <a:ea typeface="黑体" panose="02010609060101010101" pitchFamily="49" charset="-122"/>
              </a:rPr>
              <a:t> 6. </a:t>
            </a:r>
            <a:r>
              <a:rPr lang="zh-CN" altLang="zh-CN" sz="2000" b="1" dirty="0" smtClean="0">
                <a:solidFill>
                  <a:schemeClr val="accent5">
                    <a:lumMod val="75000"/>
                  </a:schemeClr>
                </a:solidFill>
                <a:ea typeface="黑体" panose="02010609060101010101" pitchFamily="49" charset="-122"/>
              </a:rPr>
              <a:t>开展水平衡测试，绘制完整的用水管网图、计量网络图。</a:t>
            </a:r>
          </a:p>
          <a:p>
            <a:pPr fontAlgn="auto">
              <a:lnSpc>
                <a:spcPct val="150000"/>
              </a:lnSpc>
            </a:pPr>
            <a:r>
              <a:rPr lang="en-US" altLang="zh-CN" sz="2000" b="1" dirty="0" smtClean="0">
                <a:solidFill>
                  <a:schemeClr val="accent5">
                    <a:lumMod val="75000"/>
                  </a:schemeClr>
                </a:solidFill>
                <a:ea typeface="黑体" panose="02010609060101010101" pitchFamily="49" charset="-122"/>
              </a:rPr>
              <a:t> 7. </a:t>
            </a:r>
            <a:r>
              <a:rPr lang="zh-CN" altLang="zh-CN" sz="2000" b="1" dirty="0" smtClean="0">
                <a:solidFill>
                  <a:schemeClr val="accent5">
                    <a:lumMod val="75000"/>
                  </a:schemeClr>
                </a:solidFill>
                <a:ea typeface="黑体" panose="02010609060101010101" pitchFamily="49" charset="-122"/>
              </a:rPr>
              <a:t>建设用水监控平台，建立用水原始记录和电子台账，严格落实用水管理制度。</a:t>
            </a:r>
          </a:p>
          <a:p>
            <a:pPr fontAlgn="auto">
              <a:lnSpc>
                <a:spcPct val="150000"/>
              </a:lnSpc>
            </a:pPr>
            <a:r>
              <a:rPr lang="en-US" altLang="zh-CN" sz="2000" b="1" dirty="0" smtClean="0">
                <a:solidFill>
                  <a:schemeClr val="accent5">
                    <a:lumMod val="75000"/>
                  </a:schemeClr>
                </a:solidFill>
                <a:ea typeface="黑体" panose="02010609060101010101" pitchFamily="49" charset="-122"/>
              </a:rPr>
              <a:t> 8. </a:t>
            </a:r>
            <a:r>
              <a:rPr lang="zh-CN" altLang="en-US" sz="2000" b="1" dirty="0" smtClean="0">
                <a:solidFill>
                  <a:schemeClr val="accent5">
                    <a:lumMod val="75000"/>
                  </a:schemeClr>
                </a:solidFill>
                <a:ea typeface="黑体" panose="02010609060101010101" pitchFamily="49" charset="-122"/>
              </a:rPr>
              <a:t>建设完成后，</a:t>
            </a:r>
            <a:r>
              <a:rPr lang="en-US" altLang="zh-CN" sz="2000" b="1" dirty="0" smtClean="0">
                <a:solidFill>
                  <a:schemeClr val="accent5">
                    <a:lumMod val="75000"/>
                  </a:schemeClr>
                </a:solidFill>
                <a:ea typeface="黑体" panose="02010609060101010101" pitchFamily="49" charset="-122"/>
              </a:rPr>
              <a:t>8</a:t>
            </a:r>
            <a:r>
              <a:rPr lang="zh-CN" altLang="en-US" sz="2000" b="1" dirty="0" smtClean="0">
                <a:solidFill>
                  <a:schemeClr val="accent5">
                    <a:lumMod val="75000"/>
                  </a:schemeClr>
                </a:solidFill>
                <a:ea typeface="黑体" panose="02010609060101010101" pitchFamily="49" charset="-122"/>
              </a:rPr>
              <a:t>月份稳定运行</a:t>
            </a:r>
            <a:r>
              <a:rPr lang="en-US" altLang="zh-CN" sz="2000" b="1" dirty="0" smtClean="0">
                <a:solidFill>
                  <a:schemeClr val="accent5">
                    <a:lumMod val="75000"/>
                  </a:schemeClr>
                </a:solidFill>
                <a:ea typeface="黑体" panose="02010609060101010101" pitchFamily="49" charset="-122"/>
              </a:rPr>
              <a:t>1</a:t>
            </a:r>
            <a:r>
              <a:rPr lang="zh-CN" altLang="en-US" sz="2000" b="1" dirty="0" smtClean="0">
                <a:solidFill>
                  <a:schemeClr val="accent5">
                    <a:lumMod val="75000"/>
                  </a:schemeClr>
                </a:solidFill>
                <a:ea typeface="黑体" panose="02010609060101010101" pitchFamily="49" charset="-122"/>
              </a:rPr>
              <a:t>个月；</a:t>
            </a:r>
            <a:r>
              <a:rPr lang="en-US" altLang="zh-CN" sz="2000" b="1" dirty="0" smtClean="0">
                <a:solidFill>
                  <a:schemeClr val="accent5">
                    <a:lumMod val="75000"/>
                  </a:schemeClr>
                </a:solidFill>
                <a:ea typeface="黑体" panose="02010609060101010101" pitchFamily="49" charset="-122"/>
              </a:rPr>
              <a:t>9</a:t>
            </a:r>
            <a:r>
              <a:rPr lang="zh-CN" altLang="en-US" sz="2000" b="1" dirty="0" smtClean="0">
                <a:solidFill>
                  <a:schemeClr val="accent5">
                    <a:lumMod val="75000"/>
                  </a:schemeClr>
                </a:solidFill>
                <a:ea typeface="黑体" panose="02010609060101010101" pitchFamily="49" charset="-122"/>
              </a:rPr>
              <a:t>月份进行自评，编制验收报告，向海委提出验收申请；</a:t>
            </a:r>
            <a:r>
              <a:rPr lang="en-US" altLang="zh-CN" sz="2000" b="1" dirty="0" smtClean="0">
                <a:solidFill>
                  <a:schemeClr val="accent5">
                    <a:lumMod val="75000"/>
                  </a:schemeClr>
                </a:solidFill>
                <a:ea typeface="黑体" panose="02010609060101010101" pitchFamily="49" charset="-122"/>
              </a:rPr>
              <a:t>10</a:t>
            </a:r>
            <a:r>
              <a:rPr lang="zh-CN" altLang="en-US" sz="2000" b="1" dirty="0" smtClean="0">
                <a:solidFill>
                  <a:schemeClr val="accent5">
                    <a:lumMod val="75000"/>
                  </a:schemeClr>
                </a:solidFill>
                <a:ea typeface="黑体" panose="02010609060101010101" pitchFamily="49" charset="-122"/>
              </a:rPr>
              <a:t>月份组织对局属单位进行验收；</a:t>
            </a:r>
            <a:r>
              <a:rPr lang="en-US" altLang="zh-CN" sz="2000" b="1" dirty="0" smtClean="0">
                <a:solidFill>
                  <a:schemeClr val="accent5">
                    <a:lumMod val="75000"/>
                  </a:schemeClr>
                </a:solidFill>
                <a:ea typeface="黑体" panose="02010609060101010101" pitchFamily="49" charset="-122"/>
              </a:rPr>
              <a:t>11</a:t>
            </a:r>
            <a:r>
              <a:rPr lang="zh-CN" altLang="en-US" sz="2000" b="1" dirty="0" smtClean="0">
                <a:solidFill>
                  <a:schemeClr val="accent5">
                    <a:lumMod val="75000"/>
                  </a:schemeClr>
                </a:solidFill>
                <a:ea typeface="黑体" panose="02010609060101010101" pitchFamily="49" charset="-122"/>
              </a:rPr>
              <a:t>月</a:t>
            </a:r>
            <a:r>
              <a:rPr lang="en-US" altLang="zh-CN" sz="2000" b="1" dirty="0" smtClean="0">
                <a:solidFill>
                  <a:schemeClr val="accent5">
                    <a:lumMod val="75000"/>
                  </a:schemeClr>
                </a:solidFill>
                <a:ea typeface="黑体" panose="02010609060101010101" pitchFamily="49" charset="-122"/>
              </a:rPr>
              <a:t>20</a:t>
            </a:r>
            <a:r>
              <a:rPr lang="zh-CN" altLang="en-US" sz="2000" b="1" dirty="0" smtClean="0">
                <a:solidFill>
                  <a:schemeClr val="accent5">
                    <a:lumMod val="75000"/>
                  </a:schemeClr>
                </a:solidFill>
                <a:ea typeface="黑体" panose="02010609060101010101" pitchFamily="49" charset="-122"/>
              </a:rPr>
              <a:t>日前编制总结报告。</a:t>
            </a:r>
          </a:p>
        </p:txBody>
      </p:sp>
      <p:sp>
        <p:nvSpPr>
          <p:cNvPr id="4" name="矩形 3"/>
          <p:cNvSpPr/>
          <p:nvPr/>
        </p:nvSpPr>
        <p:spPr>
          <a:xfrm>
            <a:off x="285115" y="984250"/>
            <a:ext cx="8210550" cy="765175"/>
          </a:xfrm>
          <a:prstGeom prst="rect">
            <a:avLst/>
          </a:prstGeom>
          <a:noFill/>
          <a:ln w="9525">
            <a:noFill/>
          </a:ln>
        </p:spPr>
        <p:txBody>
          <a:bodyPr anchor="ctr"/>
          <a:lstStyle/>
          <a:p>
            <a:pPr eaLnBrk="0" hangingPunct="0">
              <a:lnSpc>
                <a:spcPct val="110000"/>
              </a:lnSpc>
              <a:buSzPct val="100000"/>
            </a:pPr>
            <a:r>
              <a:rPr lang="en-US" altLang="zh-CN" sz="2400" b="1" dirty="0" smtClean="0">
                <a:solidFill>
                  <a:srgbClr val="C00000"/>
                </a:solidFill>
                <a:latin typeface="黑体" panose="02010609060101010101" pitchFamily="49" charset="-122"/>
                <a:ea typeface="黑体" panose="02010609060101010101" pitchFamily="49" charset="-122"/>
                <a:sym typeface="黑体" panose="02010609060101010101" pitchFamily="49" charset="-122"/>
              </a:rPr>
              <a:t>   </a:t>
            </a:r>
            <a:r>
              <a:rPr lang="zh-CN" altLang="en-US" sz="2400" b="1" dirty="0" smtClean="0">
                <a:solidFill>
                  <a:srgbClr val="C00000"/>
                </a:solidFill>
                <a:latin typeface="黑体" panose="02010609060101010101" pitchFamily="49" charset="-122"/>
                <a:ea typeface="黑体" panose="02010609060101010101" pitchFamily="49" charset="-122"/>
                <a:sym typeface="黑体" panose="02010609060101010101" pitchFamily="49" charset="-122"/>
              </a:rPr>
              <a:t>局机关下一步工作计划</a:t>
            </a:r>
          </a:p>
        </p:txBody>
      </p:sp>
      <p:cxnSp>
        <p:nvCxnSpPr>
          <p:cNvPr id="5" name="直接连接符 4"/>
          <p:cNvCxnSpPr/>
          <p:nvPr/>
        </p:nvCxnSpPr>
        <p:spPr>
          <a:xfrm>
            <a:off x="219411" y="1663207"/>
            <a:ext cx="8276254" cy="0"/>
          </a:xfrm>
          <a:prstGeom prst="line">
            <a:avLst/>
          </a:prstGeom>
        </p:spPr>
        <p:style>
          <a:lnRef idx="1">
            <a:schemeClr val="accent3"/>
          </a:lnRef>
          <a:fillRef idx="0">
            <a:schemeClr val="accent3"/>
          </a:fillRef>
          <a:effectRef idx="0">
            <a:schemeClr val="accent3"/>
          </a:effectRef>
          <a:fontRef idx="minor">
            <a:schemeClr val="tx1"/>
          </a:fontRef>
        </p:style>
      </p:cxn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lang="zh-CN" altLang="en-US" dirty="0" smtClean="0"/>
              <a:t>第四部分</a:t>
            </a:r>
            <a:endParaRPr lang="zh-CN" altLang="en-US" dirty="0"/>
          </a:p>
        </p:txBody>
      </p:sp>
      <p:sp>
        <p:nvSpPr>
          <p:cNvPr id="3" name="文本占位符 2"/>
          <p:cNvSpPr>
            <a:spLocks noGrp="1"/>
          </p:cNvSpPr>
          <p:nvPr>
            <p:ph type="body" sz="quarter" idx="12"/>
          </p:nvPr>
        </p:nvSpPr>
        <p:spPr/>
        <p:txBody>
          <a:bodyPr/>
          <a:lstStyle/>
          <a:p>
            <a:r>
              <a:rPr lang="zh-CN" altLang="en-US" dirty="0" smtClean="0"/>
              <a:t>存在的问题和困难</a:t>
            </a:r>
            <a:endParaRPr lang="zh-CN" alt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12"/>
          <p:cNvCxnSpPr/>
          <p:nvPr/>
        </p:nvCxnSpPr>
        <p:spPr>
          <a:xfrm>
            <a:off x="0" y="1566318"/>
            <a:ext cx="12192000" cy="2117"/>
          </a:xfrm>
          <a:prstGeom prst="line">
            <a:avLst/>
          </a:prstGeom>
        </p:spPr>
        <p:style>
          <a:lnRef idx="3">
            <a:schemeClr val="accent5"/>
          </a:lnRef>
          <a:fillRef idx="0">
            <a:schemeClr val="accent5"/>
          </a:fillRef>
          <a:effectRef idx="2">
            <a:schemeClr val="accent5"/>
          </a:effectRef>
          <a:fontRef idx="minor">
            <a:schemeClr val="tx1"/>
          </a:fontRef>
        </p:style>
      </p:cxnSp>
      <p:sp>
        <p:nvSpPr>
          <p:cNvPr id="2" name="文本占位符 1"/>
          <p:cNvSpPr>
            <a:spLocks noGrp="1"/>
          </p:cNvSpPr>
          <p:nvPr>
            <p:ph type="body" sz="quarter" idx="11"/>
          </p:nvPr>
        </p:nvSpPr>
        <p:spPr/>
        <p:txBody>
          <a:bodyPr>
            <a:normAutofit fontScale="97500"/>
          </a:bodyPr>
          <a:lstStyle/>
          <a:p>
            <a:r>
              <a:rPr lang="zh-CN" altLang="en-US" dirty="0"/>
              <a:t>存在的问题和困难</a:t>
            </a:r>
          </a:p>
        </p:txBody>
      </p:sp>
      <p:sp>
        <p:nvSpPr>
          <p:cNvPr id="3" name="文本框 2"/>
          <p:cNvSpPr txBox="1"/>
          <p:nvPr/>
        </p:nvSpPr>
        <p:spPr>
          <a:xfrm>
            <a:off x="623570" y="1647825"/>
            <a:ext cx="4766310" cy="4154170"/>
          </a:xfrm>
          <a:prstGeom prst="rect">
            <a:avLst/>
          </a:prstGeom>
          <a:noFill/>
        </p:spPr>
        <p:txBody>
          <a:bodyPr wrap="square" rtlCol="0" anchor="t">
            <a:spAutoFit/>
          </a:bodyPr>
          <a:lstStyle/>
          <a:p>
            <a:pPr algn="l" fontAlgn="auto">
              <a:lnSpc>
                <a:spcPct val="150000"/>
              </a:lnSpc>
            </a:pPr>
            <a:r>
              <a:rPr lang="en-US" sz="1600" b="1" dirty="0" smtClean="0">
                <a:solidFill>
                  <a:schemeClr val="accent5">
                    <a:lumMod val="75000"/>
                  </a:schemeClr>
                </a:solidFill>
                <a:ea typeface="黑体" panose="02010609060101010101" pitchFamily="49" charset="-122"/>
              </a:rPr>
              <a:t>          </a:t>
            </a:r>
            <a:r>
              <a:rPr sz="1600" b="1" dirty="0" smtClean="0">
                <a:solidFill>
                  <a:schemeClr val="accent5">
                    <a:lumMod val="75000"/>
                  </a:schemeClr>
                </a:solidFill>
                <a:ea typeface="黑体" panose="02010609060101010101" pitchFamily="49" charset="-122"/>
              </a:rPr>
              <a:t>漳卫南局下设卫河、邯郸、聊城、邢台衡水、德州、沧州6个河务局和岳城水库管理局、四女寺枢纽工程管理局、水闸管理局、防汛机动抢险队、德州水电集团公司共11个二级管理机构，二级管理机构沿河按行政区划共设35个三级管理单位，分布于河北、山东、河南3省10市28个县（市）。</a:t>
            </a:r>
          </a:p>
          <a:p>
            <a:pPr algn="l" fontAlgn="auto">
              <a:lnSpc>
                <a:spcPct val="150000"/>
              </a:lnSpc>
            </a:pPr>
            <a:r>
              <a:rPr sz="1600" b="1" dirty="0" smtClean="0">
                <a:solidFill>
                  <a:schemeClr val="accent5">
                    <a:lumMod val="75000"/>
                  </a:schemeClr>
                </a:solidFill>
                <a:ea typeface="黑体" panose="02010609060101010101" pitchFamily="49" charset="-122"/>
              </a:rPr>
              <a:t>          </a:t>
            </a:r>
            <a:r>
              <a:rPr lang="zh-CN" sz="1600" b="1" dirty="0" smtClean="0">
                <a:solidFill>
                  <a:schemeClr val="accent5">
                    <a:lumMod val="75000"/>
                  </a:schemeClr>
                </a:solidFill>
                <a:ea typeface="黑体" panose="02010609060101010101" pitchFamily="49" charset="-122"/>
              </a:rPr>
              <a:t>漳卫南局节水机关建设工作时间紧、任务重、单位多，</a:t>
            </a:r>
            <a:r>
              <a:rPr sz="1600" b="1" dirty="0" smtClean="0">
                <a:solidFill>
                  <a:schemeClr val="accent5">
                    <a:lumMod val="75000"/>
                  </a:schemeClr>
                </a:solidFill>
                <a:ea typeface="黑体" panose="02010609060101010101" pitchFamily="49" charset="-122"/>
              </a:rPr>
              <a:t>大部分单位存在人均用水量</a:t>
            </a:r>
            <a:r>
              <a:rPr lang="zh-CN" sz="1600" b="1" dirty="0" smtClean="0">
                <a:solidFill>
                  <a:schemeClr val="accent5">
                    <a:lumMod val="75000"/>
                  </a:schemeClr>
                </a:solidFill>
                <a:ea typeface="黑体" panose="02010609060101010101" pitchFamily="49" charset="-122"/>
              </a:rPr>
              <a:t>较高</a:t>
            </a:r>
            <a:r>
              <a:rPr sz="1600" b="1" dirty="0" smtClean="0">
                <a:solidFill>
                  <a:schemeClr val="accent5">
                    <a:lumMod val="75000"/>
                  </a:schemeClr>
                </a:solidFill>
                <a:ea typeface="黑体" panose="02010609060101010101" pitchFamily="49" charset="-122"/>
              </a:rPr>
              <a:t>、</a:t>
            </a:r>
            <a:r>
              <a:rPr lang="zh-CN" sz="1600" b="1" dirty="0" smtClean="0">
                <a:solidFill>
                  <a:schemeClr val="accent5">
                    <a:lumMod val="75000"/>
                  </a:schemeClr>
                </a:solidFill>
                <a:ea typeface="黑体" panose="02010609060101010101" pitchFamily="49" charset="-122"/>
              </a:rPr>
              <a:t>用水管理粗放、缺乏</a:t>
            </a:r>
            <a:r>
              <a:rPr sz="1600" b="1" dirty="0" smtClean="0">
                <a:solidFill>
                  <a:schemeClr val="accent5">
                    <a:lumMod val="75000"/>
                  </a:schemeClr>
                </a:solidFill>
                <a:ea typeface="黑体" panose="02010609060101010101" pitchFamily="49" charset="-122"/>
              </a:rPr>
              <a:t>节水</a:t>
            </a:r>
            <a:r>
              <a:rPr lang="zh-CN" altLang="en-US" sz="1600" b="1" dirty="0" smtClean="0">
                <a:solidFill>
                  <a:schemeClr val="accent5">
                    <a:lumMod val="75000"/>
                  </a:schemeClr>
                </a:solidFill>
                <a:ea typeface="黑体" panose="02010609060101010101" pitchFamily="49" charset="-122"/>
              </a:rPr>
              <a:t>设施</a:t>
            </a:r>
            <a:r>
              <a:rPr sz="1600" b="1" dirty="0" smtClean="0">
                <a:solidFill>
                  <a:schemeClr val="accent5">
                    <a:lumMod val="75000"/>
                  </a:schemeClr>
                </a:solidFill>
                <a:ea typeface="黑体" panose="02010609060101010101" pitchFamily="49" charset="-122"/>
              </a:rPr>
              <a:t>、</a:t>
            </a:r>
            <a:r>
              <a:rPr lang="zh-CN" sz="1600" b="1" dirty="0" smtClean="0">
                <a:solidFill>
                  <a:schemeClr val="accent5">
                    <a:lumMod val="75000"/>
                  </a:schemeClr>
                </a:solidFill>
                <a:ea typeface="黑体" panose="02010609060101010101" pitchFamily="49" charset="-122"/>
              </a:rPr>
              <a:t>节水</a:t>
            </a:r>
            <a:r>
              <a:rPr sz="1600" b="1" dirty="0" smtClean="0">
                <a:solidFill>
                  <a:schemeClr val="accent5">
                    <a:lumMod val="75000"/>
                  </a:schemeClr>
                </a:solidFill>
                <a:ea typeface="黑体" panose="02010609060101010101" pitchFamily="49" charset="-122"/>
              </a:rPr>
              <a:t>宣传力度小等问题</a:t>
            </a:r>
            <a:r>
              <a:rPr lang="zh-CN" altLang="en-US" sz="1600" b="1" dirty="0" smtClean="0">
                <a:solidFill>
                  <a:schemeClr val="accent5">
                    <a:lumMod val="75000"/>
                  </a:schemeClr>
                </a:solidFill>
                <a:ea typeface="黑体" panose="02010609060101010101" pitchFamily="49" charset="-122"/>
              </a:rPr>
              <a:t>。</a:t>
            </a:r>
            <a:r>
              <a:rPr sz="1600" b="1" dirty="0" smtClean="0">
                <a:solidFill>
                  <a:schemeClr val="accent5">
                    <a:lumMod val="75000"/>
                  </a:schemeClr>
                </a:solidFill>
                <a:ea typeface="黑体" panose="02010609060101010101" pitchFamily="49" charset="-122"/>
              </a:rPr>
              <a:t>部分单位由于地处乡镇，</a:t>
            </a:r>
            <a:r>
              <a:rPr lang="zh-CN" sz="1600" b="1" dirty="0" smtClean="0">
                <a:solidFill>
                  <a:schemeClr val="accent5">
                    <a:lumMod val="75000"/>
                  </a:schemeClr>
                </a:solidFill>
                <a:ea typeface="黑体" panose="02010609060101010101" pitchFamily="49" charset="-122"/>
              </a:rPr>
              <a:t>使用</a:t>
            </a:r>
            <a:r>
              <a:rPr sz="1600" b="1" dirty="0" smtClean="0">
                <a:solidFill>
                  <a:schemeClr val="accent5">
                    <a:lumMod val="75000"/>
                  </a:schemeClr>
                </a:solidFill>
                <a:ea typeface="黑体" panose="02010609060101010101" pitchFamily="49" charset="-122"/>
              </a:rPr>
              <a:t>地下水，未安装水表，基础</a:t>
            </a:r>
            <a:r>
              <a:rPr lang="zh-CN" sz="1600" b="1" dirty="0" smtClean="0">
                <a:solidFill>
                  <a:schemeClr val="accent5">
                    <a:lumMod val="75000"/>
                  </a:schemeClr>
                </a:solidFill>
                <a:ea typeface="黑体" panose="02010609060101010101" pitchFamily="49" charset="-122"/>
              </a:rPr>
              <a:t>条件十分</a:t>
            </a:r>
            <a:r>
              <a:rPr sz="1600" b="1" dirty="0" smtClean="0">
                <a:solidFill>
                  <a:schemeClr val="accent5">
                    <a:lumMod val="75000"/>
                  </a:schemeClr>
                </a:solidFill>
                <a:ea typeface="黑体" panose="02010609060101010101" pitchFamily="49" charset="-122"/>
              </a:rPr>
              <a:t>薄弱。</a:t>
            </a:r>
          </a:p>
        </p:txBody>
      </p:sp>
      <p:sp>
        <p:nvSpPr>
          <p:cNvPr id="4" name="文本框 3"/>
          <p:cNvSpPr txBox="1"/>
          <p:nvPr/>
        </p:nvSpPr>
        <p:spPr>
          <a:xfrm>
            <a:off x="421005" y="1113155"/>
            <a:ext cx="2937510" cy="497205"/>
          </a:xfrm>
          <a:prstGeom prst="rect">
            <a:avLst/>
          </a:prstGeom>
          <a:noFill/>
        </p:spPr>
        <p:txBody>
          <a:bodyPr wrap="none" rtlCol="0" anchor="t">
            <a:spAutoFit/>
          </a:bodyPr>
          <a:lstStyle/>
          <a:p>
            <a:pPr eaLnBrk="0" hangingPunct="0">
              <a:lnSpc>
                <a:spcPct val="110000"/>
              </a:lnSpc>
              <a:buSzPct val="100000"/>
            </a:pPr>
            <a:r>
              <a:rPr lang="zh-CN" altLang="en-US" sz="2400" b="1" dirty="0" smtClean="0">
                <a:solidFill>
                  <a:srgbClr val="C00000"/>
                </a:solidFill>
                <a:latin typeface="黑体" panose="02010609060101010101" pitchFamily="49" charset="-122"/>
                <a:ea typeface="黑体" panose="02010609060101010101" pitchFamily="49" charset="-122"/>
                <a:sym typeface="+mn-ea"/>
              </a:rPr>
              <a:t>（一）基础条件薄弱</a:t>
            </a:r>
            <a:endParaRPr lang="zh-CN" altLang="en-US" sz="2400" b="1" dirty="0" smtClean="0">
              <a:solidFill>
                <a:srgbClr val="C00000"/>
              </a:solidFill>
              <a:latin typeface="黑体" panose="02010609060101010101" pitchFamily="49" charset="-122"/>
              <a:ea typeface="黑体" panose="02010609060101010101" pitchFamily="49" charset="-122"/>
            </a:endParaRPr>
          </a:p>
        </p:txBody>
      </p:sp>
      <p:pic>
        <p:nvPicPr>
          <p:cNvPr id="5" name="图片 4"/>
          <p:cNvPicPr>
            <a:picLocks noChangeAspect="1"/>
          </p:cNvPicPr>
          <p:nvPr/>
        </p:nvPicPr>
        <p:blipFill>
          <a:blip r:embed="rId3"/>
          <a:stretch>
            <a:fillRect/>
          </a:stretch>
        </p:blipFill>
        <p:spPr>
          <a:xfrm>
            <a:off x="5537200" y="1844675"/>
            <a:ext cx="6030595" cy="3476625"/>
          </a:xfrm>
          <a:prstGeom prst="rect">
            <a:avLst/>
          </a:prstGeom>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639445" y="1534795"/>
            <a:ext cx="6396355" cy="5291455"/>
          </a:xfrm>
          <a:prstGeom prst="rect">
            <a:avLst/>
          </a:prstGeom>
        </p:spPr>
        <p:txBody>
          <a:bodyPr wrap="square" lIns="121917" tIns="60958" rIns="121917" bIns="60958">
            <a:spAutoFit/>
          </a:bodyPr>
          <a:lstStyle/>
          <a:p>
            <a:pPr algn="l">
              <a:lnSpc>
                <a:spcPct val="150000"/>
              </a:lnSpc>
              <a:buClrTx/>
              <a:buSzTx/>
              <a:buNone/>
            </a:pPr>
            <a:r>
              <a:rPr lang="en-US" sz="2800" b="1" dirty="0" smtClean="0">
                <a:solidFill>
                  <a:schemeClr val="accent5">
                    <a:lumMod val="75000"/>
                  </a:schemeClr>
                </a:solidFill>
                <a:ea typeface="黑体" panose="02010609060101010101" pitchFamily="49" charset="-122"/>
              </a:rPr>
              <a:t>    </a:t>
            </a:r>
            <a:r>
              <a:rPr lang="en-US" sz="1400" b="1" dirty="0" smtClean="0">
                <a:solidFill>
                  <a:schemeClr val="accent5">
                    <a:lumMod val="75000"/>
                  </a:schemeClr>
                </a:solidFill>
                <a:ea typeface="黑体" panose="02010609060101010101" pitchFamily="49" charset="-122"/>
              </a:rPr>
              <a:t> </a:t>
            </a:r>
            <a:r>
              <a:rPr lang="en-US" sz="1400" b="1" dirty="0" smtClean="0">
                <a:solidFill>
                  <a:schemeClr val="accent5">
                    <a:lumMod val="75000"/>
                  </a:schemeClr>
                </a:solidFill>
                <a:ea typeface="黑体" panose="02010609060101010101" pitchFamily="49" charset="-122"/>
                <a:sym typeface="+mn-ea"/>
              </a:rPr>
              <a:t> 6</a:t>
            </a:r>
            <a:r>
              <a:rPr lang="zh-CN" altLang="en-US" sz="1400" b="1" dirty="0" smtClean="0">
                <a:solidFill>
                  <a:schemeClr val="accent5">
                    <a:lumMod val="75000"/>
                  </a:schemeClr>
                </a:solidFill>
                <a:ea typeface="黑体" panose="02010609060101010101" pitchFamily="49" charset="-122"/>
                <a:sym typeface="+mn-ea"/>
              </a:rPr>
              <a:t>月份，水资源处组织人员对局属单位节水机关建设工作进展情况进行了检查，检查中发现部分单位存在定位不清、进展缓慢等问题，与建设要求存在较大差距。</a:t>
            </a:r>
            <a:endParaRPr lang="zh-CN" altLang="en-US" sz="1400" b="1" dirty="0" smtClean="0">
              <a:solidFill>
                <a:schemeClr val="accent5">
                  <a:lumMod val="75000"/>
                </a:schemeClr>
              </a:solidFill>
              <a:ea typeface="黑体" panose="02010609060101010101" pitchFamily="49" charset="-122"/>
            </a:endParaRPr>
          </a:p>
          <a:p>
            <a:pPr algn="l">
              <a:lnSpc>
                <a:spcPct val="150000"/>
              </a:lnSpc>
              <a:buClrTx/>
              <a:buSzTx/>
              <a:buNone/>
            </a:pPr>
            <a:r>
              <a:rPr lang="en-US" sz="1400" b="1" dirty="0" smtClean="0">
                <a:solidFill>
                  <a:schemeClr val="accent5">
                    <a:lumMod val="75000"/>
                  </a:schemeClr>
                </a:solidFill>
                <a:ea typeface="黑体" panose="02010609060101010101" pitchFamily="49" charset="-122"/>
                <a:sym typeface="+mn-ea"/>
              </a:rPr>
              <a:t>         1.对建设节水机关定位不清楚</a:t>
            </a:r>
            <a:r>
              <a:rPr lang="zh-CN" sz="1400" b="1" dirty="0" smtClean="0">
                <a:solidFill>
                  <a:schemeClr val="accent5">
                    <a:lumMod val="75000"/>
                  </a:schemeClr>
                </a:solidFill>
                <a:ea typeface="黑体" panose="02010609060101010101" pitchFamily="49" charset="-122"/>
                <a:sym typeface="+mn-ea"/>
              </a:rPr>
              <a:t>。水利行业节水机关建设的目标定位是向同类型的公共机关提供可展示、可复制的节水措施，为同类机关节水建设提供可借鉴的参考示范，节水措施要因地制宜、务实可行，做到真节水，而不是应付差事。</a:t>
            </a:r>
          </a:p>
          <a:p>
            <a:pPr algn="l">
              <a:lnSpc>
                <a:spcPct val="150000"/>
              </a:lnSpc>
              <a:buClrTx/>
              <a:buSzTx/>
              <a:buNone/>
            </a:pPr>
            <a:r>
              <a:rPr lang="en-US" sz="1400" b="1" dirty="0" smtClean="0">
                <a:solidFill>
                  <a:schemeClr val="accent5">
                    <a:lumMod val="75000"/>
                  </a:schemeClr>
                </a:solidFill>
                <a:ea typeface="黑体" panose="02010609060101010101" pitchFamily="49" charset="-122"/>
                <a:sym typeface="+mn-ea"/>
              </a:rPr>
              <a:t>          2. </a:t>
            </a:r>
            <a:r>
              <a:rPr lang="en-US" sz="1400" b="1" dirty="0" err="1" smtClean="0">
                <a:solidFill>
                  <a:schemeClr val="accent5">
                    <a:lumMod val="75000"/>
                  </a:schemeClr>
                </a:solidFill>
                <a:ea typeface="黑体" panose="02010609060101010101" pitchFamily="49" charset="-122"/>
                <a:sym typeface="+mn-ea"/>
              </a:rPr>
              <a:t>对单位用水现状不了解，没有摸清家底，未能针对性地开展工作</a:t>
            </a:r>
            <a:r>
              <a:rPr lang="en-US" sz="1400" b="1" dirty="0" smtClean="0">
                <a:solidFill>
                  <a:schemeClr val="accent5">
                    <a:lumMod val="75000"/>
                  </a:schemeClr>
                </a:solidFill>
                <a:ea typeface="黑体" panose="02010609060101010101" pitchFamily="49" charset="-122"/>
                <a:sym typeface="+mn-ea"/>
              </a:rPr>
              <a:t>。</a:t>
            </a:r>
            <a:r>
              <a:rPr lang="zh-CN" altLang="en-US" sz="1400" b="1" dirty="0" smtClean="0">
                <a:solidFill>
                  <a:schemeClr val="accent5">
                    <a:lumMod val="75000"/>
                  </a:schemeClr>
                </a:solidFill>
                <a:ea typeface="黑体" panose="02010609060101010101" pitchFamily="49" charset="-122"/>
                <a:sym typeface="+mn-ea"/>
              </a:rPr>
              <a:t>建设节水机关要了解单位每个用水的地方、用水的环节和职工用水习惯，把问题分析透、解决好。</a:t>
            </a:r>
            <a:endParaRPr lang="en-US" sz="1400" b="1" dirty="0" smtClean="0">
              <a:solidFill>
                <a:schemeClr val="accent5">
                  <a:lumMod val="75000"/>
                </a:schemeClr>
              </a:solidFill>
              <a:ea typeface="黑体" panose="02010609060101010101" pitchFamily="49" charset="-122"/>
              <a:sym typeface="+mn-ea"/>
            </a:endParaRPr>
          </a:p>
          <a:p>
            <a:pPr algn="l">
              <a:lnSpc>
                <a:spcPct val="150000"/>
              </a:lnSpc>
              <a:buClrTx/>
              <a:buSzTx/>
              <a:buNone/>
            </a:pPr>
            <a:r>
              <a:rPr lang="en-US" sz="1400" b="1" dirty="0" smtClean="0">
                <a:solidFill>
                  <a:schemeClr val="accent5">
                    <a:lumMod val="75000"/>
                  </a:schemeClr>
                </a:solidFill>
                <a:ea typeface="黑体" panose="02010609060101010101" pitchFamily="49" charset="-122"/>
                <a:sym typeface="+mn-ea"/>
              </a:rPr>
              <a:t>          3. 各单位虽然制定了实施方案，但部分单位未能按照时间要求</a:t>
            </a:r>
            <a:r>
              <a:rPr lang="zh-CN" altLang="en-US" sz="1400" b="1" dirty="0" smtClean="0">
                <a:solidFill>
                  <a:schemeClr val="accent5">
                    <a:lumMod val="75000"/>
                  </a:schemeClr>
                </a:solidFill>
                <a:ea typeface="黑体" panose="02010609060101010101" pitchFamily="49" charset="-122"/>
                <a:sym typeface="+mn-ea"/>
              </a:rPr>
              <a:t>完成各项建设任务，仅开展了节水宣传和培训，未建立节水制度，未进行节水器具、设施改造</a:t>
            </a:r>
            <a:r>
              <a:rPr lang="en-US" sz="1400" b="1" dirty="0" smtClean="0">
                <a:solidFill>
                  <a:schemeClr val="accent5">
                    <a:lumMod val="75000"/>
                  </a:schemeClr>
                </a:solidFill>
                <a:ea typeface="黑体" panose="02010609060101010101" pitchFamily="49" charset="-122"/>
                <a:sym typeface="+mn-ea"/>
              </a:rPr>
              <a:t>。</a:t>
            </a:r>
            <a:endParaRPr lang="en-US" sz="1400" b="1" dirty="0" smtClean="0">
              <a:solidFill>
                <a:schemeClr val="accent5">
                  <a:lumMod val="75000"/>
                </a:schemeClr>
              </a:solidFill>
              <a:ea typeface="黑体" panose="02010609060101010101" pitchFamily="49" charset="-122"/>
            </a:endParaRPr>
          </a:p>
          <a:p>
            <a:pPr algn="l">
              <a:lnSpc>
                <a:spcPct val="150000"/>
              </a:lnSpc>
              <a:buClrTx/>
              <a:buSzTx/>
              <a:buNone/>
            </a:pPr>
            <a:r>
              <a:rPr lang="en-US" sz="1400" b="1" dirty="0" smtClean="0">
                <a:solidFill>
                  <a:schemeClr val="accent5">
                    <a:lumMod val="75000"/>
                  </a:schemeClr>
                </a:solidFill>
                <a:ea typeface="黑体" panose="02010609060101010101" pitchFamily="49" charset="-122"/>
                <a:sym typeface="+mn-ea"/>
              </a:rPr>
              <a:t>         </a:t>
            </a:r>
            <a:endParaRPr lang="en-US" sz="1400" b="1" dirty="0" smtClean="0">
              <a:solidFill>
                <a:schemeClr val="accent5">
                  <a:lumMod val="75000"/>
                </a:schemeClr>
              </a:solidFill>
              <a:ea typeface="黑体" panose="02010609060101010101" pitchFamily="49" charset="-122"/>
            </a:endParaRPr>
          </a:p>
          <a:p>
            <a:pPr algn="l">
              <a:lnSpc>
                <a:spcPct val="150000"/>
              </a:lnSpc>
              <a:buClrTx/>
              <a:buSzTx/>
              <a:buNone/>
            </a:pPr>
            <a:endParaRPr lang="en-US" sz="1400" b="1" dirty="0" smtClean="0">
              <a:solidFill>
                <a:schemeClr val="accent5">
                  <a:lumMod val="75000"/>
                </a:schemeClr>
              </a:solidFill>
              <a:ea typeface="黑体" panose="02010609060101010101" pitchFamily="49" charset="-122"/>
            </a:endParaRPr>
          </a:p>
        </p:txBody>
      </p:sp>
      <p:sp>
        <p:nvSpPr>
          <p:cNvPr id="2" name="文本占位符 1"/>
          <p:cNvSpPr>
            <a:spLocks noGrp="1"/>
          </p:cNvSpPr>
          <p:nvPr>
            <p:ph type="body" sz="quarter" idx="11"/>
          </p:nvPr>
        </p:nvSpPr>
        <p:spPr/>
        <p:txBody>
          <a:bodyPr>
            <a:normAutofit fontScale="97500"/>
          </a:bodyPr>
          <a:lstStyle/>
          <a:p>
            <a:r>
              <a:rPr lang="zh-CN" altLang="en-US" dirty="0"/>
              <a:t>存在的</a:t>
            </a:r>
            <a:r>
              <a:rPr lang="zh-CN" altLang="en-US" dirty="0" smtClean="0"/>
              <a:t>问题和困难</a:t>
            </a:r>
            <a:endParaRPr lang="zh-CN" altLang="en-US" dirty="0"/>
          </a:p>
        </p:txBody>
      </p:sp>
      <p:sp>
        <p:nvSpPr>
          <p:cNvPr id="3" name="文本框 2"/>
          <p:cNvSpPr txBox="1"/>
          <p:nvPr/>
        </p:nvSpPr>
        <p:spPr>
          <a:xfrm>
            <a:off x="345440" y="1165860"/>
            <a:ext cx="4161790" cy="497205"/>
          </a:xfrm>
          <a:prstGeom prst="rect">
            <a:avLst/>
          </a:prstGeom>
          <a:noFill/>
        </p:spPr>
        <p:txBody>
          <a:bodyPr wrap="none" rtlCol="0" anchor="t">
            <a:spAutoFit/>
          </a:bodyPr>
          <a:lstStyle/>
          <a:p>
            <a:pPr eaLnBrk="0" hangingPunct="0">
              <a:lnSpc>
                <a:spcPct val="110000"/>
              </a:lnSpc>
              <a:buSzPct val="100000"/>
            </a:pPr>
            <a:r>
              <a:rPr lang="zh-CN" altLang="en-US" sz="2400" b="1" dirty="0" smtClean="0">
                <a:solidFill>
                  <a:srgbClr val="C00000"/>
                </a:solidFill>
                <a:latin typeface="黑体" panose="02010609060101010101" pitchFamily="49" charset="-122"/>
                <a:ea typeface="黑体" panose="02010609060101010101" pitchFamily="49" charset="-122"/>
              </a:rPr>
              <a:t>（二）检查中发现的共性问题</a:t>
            </a:r>
          </a:p>
        </p:txBody>
      </p:sp>
      <p:cxnSp>
        <p:nvCxnSpPr>
          <p:cNvPr id="4" name="直接连接符 3"/>
          <p:cNvCxnSpPr/>
          <p:nvPr/>
        </p:nvCxnSpPr>
        <p:spPr>
          <a:xfrm>
            <a:off x="219411" y="1663207"/>
            <a:ext cx="8276254" cy="0"/>
          </a:xfrm>
          <a:prstGeom prst="line">
            <a:avLst/>
          </a:prstGeom>
        </p:spPr>
        <p:style>
          <a:lnRef idx="1">
            <a:schemeClr val="accent3"/>
          </a:lnRef>
          <a:fillRef idx="0">
            <a:schemeClr val="accent3"/>
          </a:fillRef>
          <a:effectRef idx="0">
            <a:schemeClr val="accent3"/>
          </a:effectRef>
          <a:fontRef idx="minor">
            <a:schemeClr val="tx1"/>
          </a:fontRef>
        </p:style>
      </p:cxnSp>
      <p:pic>
        <p:nvPicPr>
          <p:cNvPr id="5" name="图片 4"/>
          <p:cNvPicPr>
            <a:picLocks noChangeAspect="1"/>
          </p:cNvPicPr>
          <p:nvPr/>
        </p:nvPicPr>
        <p:blipFill>
          <a:blip r:embed="rId3"/>
          <a:stretch>
            <a:fillRect/>
          </a:stretch>
        </p:blipFill>
        <p:spPr>
          <a:xfrm>
            <a:off x="7373620" y="1742440"/>
            <a:ext cx="3449320" cy="4757420"/>
          </a:xfrm>
          <a:prstGeom prst="rect">
            <a:avLst/>
          </a:prstGeom>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076325" y="2062480"/>
            <a:ext cx="10039350" cy="3905885"/>
          </a:xfrm>
          <a:prstGeom prst="rect">
            <a:avLst/>
          </a:prstGeom>
        </p:spPr>
        <p:txBody>
          <a:bodyPr wrap="square" lIns="121917" tIns="60958" rIns="121917" bIns="60958">
            <a:spAutoFit/>
          </a:bodyPr>
          <a:lstStyle/>
          <a:p>
            <a:pPr algn="l">
              <a:lnSpc>
                <a:spcPct val="150000"/>
              </a:lnSpc>
              <a:buClrTx/>
              <a:buSzTx/>
              <a:buNone/>
            </a:pPr>
            <a:r>
              <a:rPr lang="en-US" sz="2800" b="1" dirty="0" smtClean="0">
                <a:solidFill>
                  <a:schemeClr val="accent5">
                    <a:lumMod val="75000"/>
                  </a:schemeClr>
                </a:solidFill>
                <a:ea typeface="黑体" panose="02010609060101010101" pitchFamily="49" charset="-122"/>
              </a:rPr>
              <a:t>     </a:t>
            </a:r>
            <a:r>
              <a:rPr lang="en-US" sz="2800" b="1" dirty="0" smtClean="0">
                <a:solidFill>
                  <a:schemeClr val="accent5">
                    <a:lumMod val="75000"/>
                  </a:schemeClr>
                </a:solidFill>
                <a:ea typeface="黑体" panose="02010609060101010101" pitchFamily="49" charset="-122"/>
                <a:sym typeface="+mn-ea"/>
              </a:rPr>
              <a:t> </a:t>
            </a:r>
            <a:r>
              <a:rPr b="1" dirty="0" smtClean="0">
                <a:solidFill>
                  <a:schemeClr val="accent5">
                    <a:lumMod val="75000"/>
                  </a:schemeClr>
                </a:solidFill>
                <a:ea typeface="黑体" panose="02010609060101010101" pitchFamily="49" charset="-122"/>
                <a:sym typeface="+mn-ea"/>
              </a:rPr>
              <a:t>节水惜水，刻不容缓。下一步，漳卫南局将根据节水机关建设计划，继续稳步推进节水机关建设工作</a:t>
            </a:r>
            <a:r>
              <a:rPr lang="zh-CN" b="1" dirty="0" smtClean="0">
                <a:solidFill>
                  <a:schemeClr val="accent5">
                    <a:lumMod val="75000"/>
                  </a:schemeClr>
                </a:solidFill>
                <a:ea typeface="黑体" panose="02010609060101010101" pitchFamily="49" charset="-122"/>
                <a:sym typeface="+mn-ea"/>
              </a:rPr>
              <a:t>。</a:t>
            </a:r>
          </a:p>
          <a:p>
            <a:pPr algn="l">
              <a:lnSpc>
                <a:spcPct val="150000"/>
              </a:lnSpc>
              <a:buClrTx/>
              <a:buSzTx/>
              <a:buNone/>
            </a:pPr>
            <a:r>
              <a:rPr lang="en-US" altLang="zh-CN" b="1" dirty="0" smtClean="0">
                <a:solidFill>
                  <a:schemeClr val="accent5">
                    <a:lumMod val="75000"/>
                  </a:schemeClr>
                </a:solidFill>
                <a:ea typeface="黑体" panose="02010609060101010101" pitchFamily="49" charset="-122"/>
                <a:sym typeface="+mn-ea"/>
              </a:rPr>
              <a:t>          1.  加强组织领导，狠抓工作落实。强化各建设主体意识，做到层层有人抓，事事有人管，确保建设工作目标没有盲点、措施没有空白点。通过节水机关建设领导小组专题会议或现场办公等形式，及时研究解决各单位在建设工作中遇到的困难和问题。在落实疫情防控工作要求的基础上，不定期到局属各单位调研、指导、督促节水机关建设工作</a:t>
            </a:r>
            <a:r>
              <a:rPr lang="zh-CN" altLang="en-US" b="1" dirty="0" smtClean="0">
                <a:solidFill>
                  <a:schemeClr val="accent5">
                    <a:lumMod val="75000"/>
                  </a:schemeClr>
                </a:solidFill>
                <a:ea typeface="黑体" panose="02010609060101010101" pitchFamily="49" charset="-122"/>
                <a:sym typeface="+mn-ea"/>
              </a:rPr>
              <a:t>，对各单位建设情况进行通报，评选节水先进单位。</a:t>
            </a:r>
            <a:endParaRPr lang="en-US" altLang="zh-CN" b="1" dirty="0" smtClean="0">
              <a:solidFill>
                <a:schemeClr val="accent5">
                  <a:lumMod val="75000"/>
                </a:schemeClr>
              </a:solidFill>
              <a:ea typeface="黑体" panose="02010609060101010101" pitchFamily="49" charset="-122"/>
              <a:sym typeface="+mn-ea"/>
            </a:endParaRPr>
          </a:p>
          <a:p>
            <a:pPr algn="l">
              <a:lnSpc>
                <a:spcPct val="150000"/>
              </a:lnSpc>
              <a:buClrTx/>
              <a:buSzTx/>
              <a:buNone/>
            </a:pPr>
            <a:r>
              <a:rPr lang="en-US" sz="2800" b="1" dirty="0" smtClean="0">
                <a:solidFill>
                  <a:schemeClr val="accent5">
                    <a:lumMod val="75000"/>
                  </a:schemeClr>
                </a:solidFill>
                <a:ea typeface="黑体" panose="02010609060101010101" pitchFamily="49" charset="-122"/>
                <a:sym typeface="+mn-ea"/>
              </a:rPr>
              <a:t>    </a:t>
            </a:r>
            <a:endParaRPr lang="en-US" sz="2800" b="1" dirty="0" smtClean="0">
              <a:solidFill>
                <a:schemeClr val="accent5">
                  <a:lumMod val="75000"/>
                </a:schemeClr>
              </a:solidFill>
              <a:ea typeface="黑体" panose="02010609060101010101" pitchFamily="49" charset="-122"/>
            </a:endParaRPr>
          </a:p>
        </p:txBody>
      </p:sp>
      <p:sp>
        <p:nvSpPr>
          <p:cNvPr id="2" name="文本占位符 1"/>
          <p:cNvSpPr>
            <a:spLocks noGrp="1"/>
          </p:cNvSpPr>
          <p:nvPr>
            <p:ph type="body" sz="quarter" idx="11"/>
          </p:nvPr>
        </p:nvSpPr>
        <p:spPr/>
        <p:txBody>
          <a:bodyPr>
            <a:normAutofit fontScale="97500"/>
          </a:bodyPr>
          <a:lstStyle/>
          <a:p>
            <a:r>
              <a:rPr lang="zh-CN" altLang="en-US" dirty="0"/>
              <a:t>存在的</a:t>
            </a:r>
            <a:r>
              <a:rPr lang="zh-CN" altLang="en-US" dirty="0" smtClean="0"/>
              <a:t>问题和困难</a:t>
            </a:r>
            <a:endParaRPr lang="zh-CN" altLang="en-US" dirty="0"/>
          </a:p>
        </p:txBody>
      </p:sp>
      <p:sp>
        <p:nvSpPr>
          <p:cNvPr id="3" name="文本框 2"/>
          <p:cNvSpPr txBox="1"/>
          <p:nvPr/>
        </p:nvSpPr>
        <p:spPr>
          <a:xfrm>
            <a:off x="345440" y="1165860"/>
            <a:ext cx="3243580" cy="497205"/>
          </a:xfrm>
          <a:prstGeom prst="rect">
            <a:avLst/>
          </a:prstGeom>
          <a:noFill/>
        </p:spPr>
        <p:txBody>
          <a:bodyPr wrap="none" rtlCol="0" anchor="t">
            <a:spAutoFit/>
          </a:bodyPr>
          <a:lstStyle/>
          <a:p>
            <a:pPr eaLnBrk="0" hangingPunct="0">
              <a:lnSpc>
                <a:spcPct val="110000"/>
              </a:lnSpc>
              <a:buSzPct val="100000"/>
            </a:pPr>
            <a:r>
              <a:rPr lang="zh-CN" altLang="en-US" sz="2400" b="1" dirty="0" smtClean="0">
                <a:solidFill>
                  <a:srgbClr val="C00000"/>
                </a:solidFill>
                <a:latin typeface="黑体" panose="02010609060101010101" pitchFamily="49" charset="-122"/>
                <a:ea typeface="黑体" panose="02010609060101010101" pitchFamily="49" charset="-122"/>
              </a:rPr>
              <a:t>（三）下一步工作措施</a:t>
            </a:r>
          </a:p>
        </p:txBody>
      </p:sp>
      <p:cxnSp>
        <p:nvCxnSpPr>
          <p:cNvPr id="4" name="直接连接符 3"/>
          <p:cNvCxnSpPr/>
          <p:nvPr/>
        </p:nvCxnSpPr>
        <p:spPr>
          <a:xfrm>
            <a:off x="219411" y="1663207"/>
            <a:ext cx="8276254" cy="0"/>
          </a:xfrm>
          <a:prstGeom prst="line">
            <a:avLst/>
          </a:prstGeom>
        </p:spPr>
        <p:style>
          <a:lnRef idx="1">
            <a:schemeClr val="accent3"/>
          </a:lnRef>
          <a:fillRef idx="0">
            <a:schemeClr val="accent3"/>
          </a:fillRef>
          <a:effectRef idx="0">
            <a:schemeClr val="accent3"/>
          </a:effectRef>
          <a:fontRef idx="minor">
            <a:schemeClr val="tx1"/>
          </a:fontRef>
        </p:style>
      </p:cxn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052830" y="1753235"/>
            <a:ext cx="10039350" cy="3905885"/>
          </a:xfrm>
          <a:prstGeom prst="rect">
            <a:avLst/>
          </a:prstGeom>
        </p:spPr>
        <p:txBody>
          <a:bodyPr wrap="square" lIns="121917" tIns="60958" rIns="121917" bIns="60958">
            <a:spAutoFit/>
          </a:bodyPr>
          <a:lstStyle/>
          <a:p>
            <a:pPr algn="l">
              <a:lnSpc>
                <a:spcPct val="150000"/>
              </a:lnSpc>
              <a:buClrTx/>
              <a:buSzTx/>
              <a:buNone/>
            </a:pPr>
            <a:r>
              <a:rPr lang="en-US" sz="2800" b="1" dirty="0" smtClean="0">
                <a:solidFill>
                  <a:schemeClr val="accent5">
                    <a:lumMod val="75000"/>
                  </a:schemeClr>
                </a:solidFill>
                <a:ea typeface="黑体" panose="02010609060101010101" pitchFamily="49" charset="-122"/>
              </a:rPr>
              <a:t>     </a:t>
            </a:r>
            <a:r>
              <a:rPr lang="en-US" sz="2800" b="1" dirty="0" smtClean="0">
                <a:solidFill>
                  <a:schemeClr val="accent5">
                    <a:lumMod val="75000"/>
                  </a:schemeClr>
                </a:solidFill>
                <a:ea typeface="黑体" panose="02010609060101010101" pitchFamily="49" charset="-122"/>
                <a:sym typeface="+mn-ea"/>
              </a:rPr>
              <a:t> </a:t>
            </a:r>
            <a:r>
              <a:rPr lang="en-US" altLang="zh-CN" sz="1800" b="1" dirty="0" smtClean="0">
                <a:solidFill>
                  <a:schemeClr val="accent5">
                    <a:lumMod val="75000"/>
                  </a:schemeClr>
                </a:solidFill>
                <a:ea typeface="黑体" panose="02010609060101010101" pitchFamily="49" charset="-122"/>
                <a:sym typeface="+mn-ea"/>
              </a:rPr>
              <a:t>2. 紧抓重点任务，力促提质增效。按照有关部署要求，准确把握节水机关建设的定位和主要目的，向节水机关建设标准看齐，紧扣节水管理制度建设、精细化管理、设施建设、非常规水利用、宣传教育、经验总结推广等六方面重点任务展开工作，摸清家底，找差距，补短板，因地制宜完成建设工作。</a:t>
            </a:r>
          </a:p>
          <a:p>
            <a:pPr algn="l">
              <a:lnSpc>
                <a:spcPct val="150000"/>
              </a:lnSpc>
              <a:buClrTx/>
              <a:buSzTx/>
              <a:buNone/>
            </a:pPr>
            <a:r>
              <a:rPr lang="en-US" sz="2800" b="1" dirty="0" smtClean="0">
                <a:solidFill>
                  <a:schemeClr val="accent5">
                    <a:lumMod val="75000"/>
                  </a:schemeClr>
                </a:solidFill>
                <a:ea typeface="黑体" panose="02010609060101010101" pitchFamily="49" charset="-122"/>
              </a:rPr>
              <a:t>      </a:t>
            </a:r>
            <a:r>
              <a:rPr lang="en-US" altLang="zh-CN" sz="1800" b="1" dirty="0" smtClean="0">
                <a:solidFill>
                  <a:schemeClr val="accent5">
                    <a:lumMod val="75000"/>
                  </a:schemeClr>
                </a:solidFill>
                <a:ea typeface="黑体" panose="02010609060101010101" pitchFamily="49" charset="-122"/>
                <a:sym typeface="+mn-ea"/>
              </a:rPr>
              <a:t>3. 加强宣传教育，营造浓厚氛围。组织开展干部职工节水意识调查与宣传教育引导工作，让节水真正根植于心、践之于行。引导全体干部职工以主人翁的姿态，积极参与，自觉行动，不断规范用水行为，在点滴细微处体现节水。充分利用传统媒体和新媒体，加强节水机关建设成果展示和经验宣传，达到可展示、可推广的目的。</a:t>
            </a:r>
          </a:p>
        </p:txBody>
      </p:sp>
      <p:sp>
        <p:nvSpPr>
          <p:cNvPr id="2" name="文本占位符 1"/>
          <p:cNvSpPr>
            <a:spLocks noGrp="1"/>
          </p:cNvSpPr>
          <p:nvPr>
            <p:ph type="body" sz="quarter" idx="11"/>
          </p:nvPr>
        </p:nvSpPr>
        <p:spPr/>
        <p:txBody>
          <a:bodyPr>
            <a:normAutofit fontScale="97500"/>
          </a:bodyPr>
          <a:lstStyle/>
          <a:p>
            <a:r>
              <a:rPr lang="zh-CN" altLang="en-US" dirty="0"/>
              <a:t>存在的</a:t>
            </a:r>
            <a:r>
              <a:rPr lang="zh-CN" altLang="en-US" dirty="0" smtClean="0"/>
              <a:t>问题</a:t>
            </a:r>
            <a:endParaRPr lang="zh-CN" altLang="en-US" dirty="0"/>
          </a:p>
        </p:txBody>
      </p:sp>
      <p:sp>
        <p:nvSpPr>
          <p:cNvPr id="3" name="文本框 2"/>
          <p:cNvSpPr txBox="1"/>
          <p:nvPr/>
        </p:nvSpPr>
        <p:spPr>
          <a:xfrm>
            <a:off x="345440" y="1165860"/>
            <a:ext cx="3243580" cy="497205"/>
          </a:xfrm>
          <a:prstGeom prst="rect">
            <a:avLst/>
          </a:prstGeom>
          <a:noFill/>
        </p:spPr>
        <p:txBody>
          <a:bodyPr wrap="none" rtlCol="0" anchor="t">
            <a:spAutoFit/>
          </a:bodyPr>
          <a:lstStyle/>
          <a:p>
            <a:pPr eaLnBrk="0" hangingPunct="0">
              <a:lnSpc>
                <a:spcPct val="110000"/>
              </a:lnSpc>
              <a:buSzPct val="100000"/>
            </a:pPr>
            <a:r>
              <a:rPr lang="zh-CN" altLang="en-US" sz="2400" b="1" dirty="0" smtClean="0">
                <a:solidFill>
                  <a:srgbClr val="C00000"/>
                </a:solidFill>
                <a:latin typeface="黑体" panose="02010609060101010101" pitchFamily="49" charset="-122"/>
                <a:ea typeface="黑体" panose="02010609060101010101" pitchFamily="49" charset="-122"/>
              </a:rPr>
              <a:t>（三）下一步工作措施</a:t>
            </a:r>
          </a:p>
        </p:txBody>
      </p:sp>
      <p:cxnSp>
        <p:nvCxnSpPr>
          <p:cNvPr id="4" name="直接连接符 3"/>
          <p:cNvCxnSpPr/>
          <p:nvPr/>
        </p:nvCxnSpPr>
        <p:spPr>
          <a:xfrm>
            <a:off x="219411" y="1663207"/>
            <a:ext cx="8276254" cy="0"/>
          </a:xfrm>
          <a:prstGeom prst="line">
            <a:avLst/>
          </a:prstGeom>
        </p:spPr>
        <p:style>
          <a:lnRef idx="1">
            <a:schemeClr val="accent3"/>
          </a:lnRef>
          <a:fillRef idx="0">
            <a:schemeClr val="accent3"/>
          </a:fillRef>
          <a:effectRef idx="0">
            <a:schemeClr val="accent3"/>
          </a:effectRef>
          <a:fontRef idx="minor">
            <a:schemeClr val="tx1"/>
          </a:fontRef>
        </p:style>
      </p:cxn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3"/>
          <p:cNvSpPr>
            <a:spLocks noGrp="1"/>
          </p:cNvSpPr>
          <p:nvPr>
            <p:ph type="body" sz="quarter" idx="11"/>
          </p:nvPr>
        </p:nvSpPr>
        <p:spPr>
          <a:xfrm>
            <a:off x="2309495" y="808990"/>
            <a:ext cx="10302875" cy="530225"/>
          </a:xfrm>
        </p:spPr>
        <p:txBody>
          <a:bodyPr>
            <a:noAutofit/>
          </a:bodyPr>
          <a:lstStyle/>
          <a:p>
            <a:r>
              <a:rPr lang="zh-CN" altLang="zh-CN" sz="4800" dirty="0">
                <a:solidFill>
                  <a:schemeClr val="accent5">
                    <a:lumMod val="75000"/>
                  </a:schemeClr>
                </a:solidFill>
              </a:rPr>
              <a:t>水利职工节约用水行为规范</a:t>
            </a:r>
          </a:p>
        </p:txBody>
      </p:sp>
      <p:sp>
        <p:nvSpPr>
          <p:cNvPr id="6" name="矩形 5"/>
          <p:cNvSpPr/>
          <p:nvPr/>
        </p:nvSpPr>
        <p:spPr>
          <a:xfrm>
            <a:off x="2417445" y="5925820"/>
            <a:ext cx="6510655" cy="645160"/>
          </a:xfrm>
          <a:prstGeom prst="rect">
            <a:avLst/>
          </a:prstGeom>
        </p:spPr>
        <p:txBody>
          <a:bodyPr wrap="square">
            <a:spAutoFit/>
          </a:bodyPr>
          <a:lstStyle/>
          <a:p>
            <a:pPr>
              <a:lnSpc>
                <a:spcPct val="150000"/>
              </a:lnSpc>
            </a:pPr>
            <a:r>
              <a:rPr lang="zh-CN" altLang="en-US" sz="2400" b="1" dirty="0" smtClean="0">
                <a:solidFill>
                  <a:schemeClr val="accent5">
                    <a:lumMod val="75000"/>
                  </a:schemeClr>
                </a:solidFill>
                <a:ea typeface="黑体" panose="02010609060101010101" pitchFamily="49" charset="-122"/>
              </a:rPr>
              <a:t>      </a:t>
            </a:r>
            <a:endParaRPr b="1" dirty="0" smtClean="0">
              <a:solidFill>
                <a:schemeClr val="accent5">
                  <a:lumMod val="75000"/>
                </a:schemeClr>
              </a:solidFill>
              <a:ea typeface="黑体" panose="02010609060101010101" pitchFamily="49" charset="-122"/>
            </a:endParaRPr>
          </a:p>
        </p:txBody>
      </p:sp>
      <p:sp>
        <p:nvSpPr>
          <p:cNvPr id="4" name="文本框 3"/>
          <p:cNvSpPr txBox="1"/>
          <p:nvPr/>
        </p:nvSpPr>
        <p:spPr>
          <a:xfrm>
            <a:off x="3343275" y="2394585"/>
            <a:ext cx="5505450" cy="3046095"/>
          </a:xfrm>
          <a:prstGeom prst="rect">
            <a:avLst/>
          </a:prstGeom>
          <a:noFill/>
        </p:spPr>
        <p:txBody>
          <a:bodyPr wrap="square" rtlCol="0" anchor="t">
            <a:spAutoFit/>
          </a:bodyPr>
          <a:lstStyle/>
          <a:p>
            <a:pPr fontAlgn="auto">
              <a:lnSpc>
                <a:spcPct val="200000"/>
              </a:lnSpc>
            </a:pPr>
            <a:r>
              <a:rPr lang="zh-CN" altLang="en-US" sz="3200" b="1" dirty="0" smtClean="0">
                <a:solidFill>
                  <a:schemeClr val="accent2"/>
                </a:solidFill>
                <a:latin typeface="微软雅黑" panose="020B0503020204020204" pitchFamily="34" charset="-122"/>
                <a:ea typeface="微软雅黑" panose="020B0503020204020204" pitchFamily="34" charset="-122"/>
                <a:sym typeface="+mn-ea"/>
              </a:rPr>
              <a:t>知晓水情状况，了解节水政策</a:t>
            </a:r>
          </a:p>
          <a:p>
            <a:pPr fontAlgn="auto">
              <a:lnSpc>
                <a:spcPct val="200000"/>
              </a:lnSpc>
            </a:pPr>
            <a:r>
              <a:rPr lang="zh-CN" altLang="en-US" sz="3200" b="1" dirty="0" smtClean="0">
                <a:solidFill>
                  <a:schemeClr val="accent2"/>
                </a:solidFill>
                <a:latin typeface="微软雅黑" panose="020B0503020204020204" pitchFamily="34" charset="-122"/>
                <a:ea typeface="微软雅黑" panose="020B0503020204020204" pitchFamily="34" charset="-122"/>
                <a:sym typeface="+mn-ea"/>
              </a:rPr>
              <a:t>懂得节水知识，成为节水表率</a:t>
            </a:r>
          </a:p>
          <a:p>
            <a:pPr fontAlgn="auto">
              <a:lnSpc>
                <a:spcPct val="200000"/>
              </a:lnSpc>
            </a:pPr>
            <a:r>
              <a:rPr lang="zh-CN" altLang="en-US" sz="3200" b="1" dirty="0" smtClean="0">
                <a:solidFill>
                  <a:schemeClr val="accent2"/>
                </a:solidFill>
                <a:latin typeface="微软雅黑" panose="020B0503020204020204" pitchFamily="34" charset="-122"/>
                <a:ea typeface="微软雅黑" panose="020B0503020204020204" pitchFamily="34" charset="-122"/>
                <a:sym typeface="+mn-ea"/>
              </a:rPr>
              <a:t>宣传节水观念，劝阻浪费行为 </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12"/>
          </p:nvPr>
        </p:nvSpPr>
        <p:spPr>
          <a:xfrm>
            <a:off x="2679589" y="2596872"/>
            <a:ext cx="8090011" cy="1853208"/>
          </a:xfrm>
        </p:spPr>
        <p:txBody>
          <a:bodyPr/>
          <a:lstStyle/>
          <a:p>
            <a:r>
              <a:rPr lang="zh-CN" altLang="en-US" sz="9600" b="0" spc="50" dirty="0" smtClean="0">
                <a:ln w="28575"/>
                <a:effectLst>
                  <a:outerShdw blurRad="76200" dist="50800" dir="5400000" algn="tl" rotWithShape="0">
                    <a:srgbClr val="000000">
                      <a:alpha val="65000"/>
                    </a:srgbClr>
                  </a:outerShdw>
                </a:effectLst>
                <a:latin typeface="Franklin Gothic Medium" panose="020B0603020102020204" pitchFamily="34" charset="0"/>
              </a:rPr>
              <a:t>谢  谢 ！</a:t>
            </a:r>
          </a:p>
          <a:p>
            <a:endParaRPr lang="zh-CN" altLang="en-US" sz="9600" dirty="0"/>
          </a:p>
        </p:txBody>
      </p:sp>
    </p:spTree>
  </p:cSld>
  <p:clrMapOvr>
    <a:masterClrMapping/>
  </p:clrMapOvr>
</p:sld>
</file>

<file path=ppt/theme/theme1.xml><?xml version="1.0" encoding="utf-8"?>
<a:theme xmlns:a="http://schemas.openxmlformats.org/drawingml/2006/main" name="Office 主题">
  <a:themeElements>
    <a:clrScheme name="自定义 7">
      <a:dk1>
        <a:srgbClr val="000000"/>
      </a:dk1>
      <a:lt1>
        <a:srgbClr val="FFFFFF"/>
      </a:lt1>
      <a:dk2>
        <a:srgbClr val="17406D"/>
      </a:dk2>
      <a:lt2>
        <a:srgbClr val="FFFFFF"/>
      </a:lt2>
      <a:accent1>
        <a:srgbClr val="17406D"/>
      </a:accent1>
      <a:accent2>
        <a:srgbClr val="0F6FC6"/>
      </a:accent2>
      <a:accent3>
        <a:srgbClr val="009DD9"/>
      </a:accent3>
      <a:accent4>
        <a:srgbClr val="17406D"/>
      </a:accent4>
      <a:accent5>
        <a:srgbClr val="0F6FC6"/>
      </a:accent5>
      <a:accent6>
        <a:srgbClr val="009DD9"/>
      </a:accent6>
      <a:hlink>
        <a:srgbClr val="F49100"/>
      </a:hlink>
      <a:folHlink>
        <a:srgbClr val="85DFD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自定义 7">
    <a:dk1>
      <a:srgbClr val="000000"/>
    </a:dk1>
    <a:lt1>
      <a:srgbClr val="FFFFFF"/>
    </a:lt1>
    <a:dk2>
      <a:srgbClr val="17406D"/>
    </a:dk2>
    <a:lt2>
      <a:srgbClr val="FFFFFF"/>
    </a:lt2>
    <a:accent1>
      <a:srgbClr val="17406D"/>
    </a:accent1>
    <a:accent2>
      <a:srgbClr val="0F6FC6"/>
    </a:accent2>
    <a:accent3>
      <a:srgbClr val="009DD9"/>
    </a:accent3>
    <a:accent4>
      <a:srgbClr val="17406D"/>
    </a:accent4>
    <a:accent5>
      <a:srgbClr val="0F6FC6"/>
    </a:accent5>
    <a:accent6>
      <a:srgbClr val="009DD9"/>
    </a:accent6>
    <a:hlink>
      <a:srgbClr val="F491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otalTime>0</TotalTime>
  <Words>3631</Words>
  <Application>Microsoft Office PowerPoint</Application>
  <PresentationFormat>自定义</PresentationFormat>
  <Paragraphs>293</Paragraphs>
  <Slides>61</Slides>
  <Notes>61</Notes>
  <HiddenSlides>0</HiddenSlides>
  <MMClips>0</MMClips>
  <ScaleCrop>false</ScaleCrop>
  <HeadingPairs>
    <vt:vector size="4" baseType="variant">
      <vt:variant>
        <vt:lpstr>主题</vt:lpstr>
      </vt:variant>
      <vt:variant>
        <vt:i4>1</vt:i4>
      </vt:variant>
      <vt:variant>
        <vt:lpstr>幻灯片标题</vt:lpstr>
      </vt:variant>
      <vt:variant>
        <vt:i4>61</vt:i4>
      </vt:variant>
    </vt:vector>
  </HeadingPairs>
  <TitlesOfParts>
    <vt:vector size="62"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huilin</dc:creator>
  <cp:lastModifiedBy>张明月</cp:lastModifiedBy>
  <cp:revision>2144</cp:revision>
  <cp:lastPrinted>2020-04-15T14:56:00Z</cp:lastPrinted>
  <dcterms:created xsi:type="dcterms:W3CDTF">2016-08-01T03:36:00Z</dcterms:created>
  <dcterms:modified xsi:type="dcterms:W3CDTF">2020-07-03T00:44:50Z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2052-10.8.2.7027</vt:lpwstr>
  </property>
</Properties>
</file>