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91" r:id="rId3"/>
    <p:sldId id="260" r:id="rId4"/>
    <p:sldId id="276" r:id="rId5"/>
    <p:sldId id="277" r:id="rId6"/>
    <p:sldId id="307" r:id="rId7"/>
    <p:sldId id="309" r:id="rId8"/>
    <p:sldId id="311" r:id="rId9"/>
    <p:sldId id="310" r:id="rId10"/>
    <p:sldId id="317" r:id="rId11"/>
    <p:sldId id="318" r:id="rId12"/>
    <p:sldId id="259" r:id="rId13"/>
    <p:sldId id="281" r:id="rId14"/>
    <p:sldId id="376" r:id="rId15"/>
    <p:sldId id="319" r:id="rId16"/>
    <p:sldId id="320" r:id="rId17"/>
    <p:sldId id="283" r:id="rId18"/>
    <p:sldId id="284" r:id="rId19"/>
    <p:sldId id="285" r:id="rId20"/>
    <p:sldId id="313" r:id="rId21"/>
    <p:sldId id="312" r:id="rId22"/>
    <p:sldId id="314" r:id="rId23"/>
    <p:sldId id="315" r:id="rId24"/>
    <p:sldId id="316" r:id="rId25"/>
    <p:sldId id="332" r:id="rId26"/>
    <p:sldId id="333" r:id="rId27"/>
    <p:sldId id="334" r:id="rId28"/>
    <p:sldId id="286" r:id="rId29"/>
    <p:sldId id="287" r:id="rId30"/>
    <p:sldId id="288" r:id="rId31"/>
    <p:sldId id="289" r:id="rId32"/>
    <p:sldId id="290" r:id="rId33"/>
    <p:sldId id="329" r:id="rId34"/>
    <p:sldId id="330" r:id="rId35"/>
    <p:sldId id="331" r:id="rId36"/>
    <p:sldId id="321" r:id="rId37"/>
    <p:sldId id="323" r:id="rId38"/>
    <p:sldId id="322" r:id="rId39"/>
    <p:sldId id="325" r:id="rId40"/>
    <p:sldId id="327" r:id="rId41"/>
    <p:sldId id="328" r:id="rId42"/>
    <p:sldId id="335" r:id="rId43"/>
    <p:sldId id="336" r:id="rId44"/>
    <p:sldId id="337" r:id="rId45"/>
    <p:sldId id="338" r:id="rId46"/>
    <p:sldId id="339" r:id="rId47"/>
    <p:sldId id="342" r:id="rId48"/>
    <p:sldId id="340" r:id="rId49"/>
    <p:sldId id="341" r:id="rId50"/>
    <p:sldId id="377" r:id="rId51"/>
    <p:sldId id="343" r:id="rId52"/>
    <p:sldId id="345" r:id="rId53"/>
    <p:sldId id="346" r:id="rId54"/>
    <p:sldId id="420" r:id="rId55"/>
    <p:sldId id="347" r:id="rId56"/>
    <p:sldId id="279" r:id="rId57"/>
    <p:sldId id="280" r:id="rId58"/>
    <p:sldId id="425" r:id="rId5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CD3E6-8231-4243-B228-9714D16CBE4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82A35-523E-4676-9BCB-144C95E32B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 descr="封面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790" r="1790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" name="韩磊、谭维维 - 不忘初心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2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diamond/>
      </p:transition>
    </mc:Choice>
    <mc:Fallback xmlns="">
      <p:transition spd="slow" advClick="0" advTm="3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8" showWhenStopped="0">
                <p:cTn id="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" y="0"/>
            <a:ext cx="91427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467360" y="923290"/>
            <a:ext cx="8209280" cy="3107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水资源管理与保护处自</a:t>
            </a:r>
            <a:r>
              <a:rPr 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2019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底成立以来，积极践行习近平总书记“节水优先、空间均衡、系统治理、两手发力”治水思路，以水资源“强监管”为核心，以坚持贯彻落实最严格水资源管理制度为抓手，紧紧围绕局党委“一个中心，四个保障”工作思路，不断提升水资源管理与保护工作水平，为建设幸福漳卫南运河提供了坚实的水资源保障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zoom/>
      </p:transition>
    </mc:Choice>
    <mc:Fallback xmlns="">
      <p:transition spd="slow" advClick="0" advTm="7000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42852"/>
            <a:ext cx="9143999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heel spokes="3"/>
      </p:transition>
    </mc:Choice>
    <mc:Fallback xmlns="">
      <p:transition spd="slow" advClick="0" advTm="3000">
        <p:wheel spokes="3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3995"/>
            <a:ext cx="9144000" cy="633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8750"/>
            <a:ext cx="9143365" cy="6439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本框 3"/>
          <p:cNvSpPr txBox="1"/>
          <p:nvPr/>
        </p:nvSpPr>
        <p:spPr>
          <a:xfrm>
            <a:off x="607060" y="827405"/>
            <a:ext cx="792988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立健全水资源管理和保护各项制度：加强取水管理、水量调度、水资源保护制度体系建设，相继出台了《漳卫南局取水监督管理办法》（试行）《漳卫南局应对突发水污染事件应急预案》等制度，制定了《漳卫南局2020年水资源管理工作目标和评分标准》，建立了漳卫南局水资源信息通报制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edge/>
      </p:transition>
    </mc:Choice>
    <mc:Fallback xmlns="">
      <p:transition spd="slow" advClick="0" advTm="3000">
        <p:wedg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1068705"/>
            <a:ext cx="3697605" cy="52127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140" y="1068705"/>
            <a:ext cx="3698875" cy="521271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00" y="1056640"/>
            <a:ext cx="3676015" cy="51841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555" y="1056640"/>
            <a:ext cx="3679825" cy="518414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blind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25" y="1094740"/>
            <a:ext cx="3721100" cy="52444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460" y="1094740"/>
            <a:ext cx="3719195" cy="524446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992505" y="1346200"/>
            <a:ext cx="715708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积极配合开展最严格水资源管理制度考核工作。2019年10月，根据水利部、海委部署安排，派员组成水资源管理和节约用水监督检查工作组，对河北省3县进行监督检查，发现并上报各类问题46项。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03233/output_20200628103237.pngoutput_202006281032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"/>
            <a:ext cx="9144635" cy="685927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7695" y="0"/>
            <a:ext cx="80943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1233"/>
          <a:stretch>
            <a:fillRect/>
          </a:stretch>
        </p:blipFill>
        <p:spPr bwMode="auto">
          <a:xfrm>
            <a:off x="1018540" y="0"/>
            <a:ext cx="71964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835" y="3810"/>
            <a:ext cx="5869305" cy="685228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705485" y="1586865"/>
            <a:ext cx="773557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积极推进跨流域调水工作。牵头开展2019-2020年度引黄济冀位山线路和潘庄线路的调水工作，不断提升漳卫南局水资源调度能力，有效缓解河道旱情。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75" y="993140"/>
            <a:ext cx="3557905" cy="52641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540" y="993140"/>
            <a:ext cx="3731260" cy="526415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0415"/>
            <a:ext cx="9144000" cy="513842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765" r="674" b="496"/>
          <a:stretch>
            <a:fillRect/>
          </a:stretch>
        </p:blipFill>
        <p:spPr>
          <a:xfrm>
            <a:off x="635" y="405130"/>
            <a:ext cx="9143365" cy="610743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1699"/>
          <a:stretch>
            <a:fillRect/>
          </a:stretch>
        </p:blipFill>
        <p:spPr>
          <a:xfrm>
            <a:off x="635" y="593725"/>
            <a:ext cx="9143365" cy="576961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669925" y="707390"/>
            <a:ext cx="780415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严格取水管理。开展取水口专项检查，不断规范发证取水户取用水行为。确定重点监管对象，强化监管。按照水利部、海委统一部署，积极开展取用水管理专项整治行动，组织取水口核查，为管住用水奠定坚实的基础。加强对无取水许可取水、超计划取水、超量取水等违法行为的查处，提高水资源执法效率和效能。按照海委授权，组织开展取水许可证有效期延续技术审查，加强管理权限范围内取水许可证有效期延续管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edge/>
      </p:transition>
    </mc:Choice>
    <mc:Fallback xmlns="">
      <p:transition spd="slow" advClick="0" advTm="3000">
        <p:wedg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144000" cy="68586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.11王信 (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45" y="0"/>
            <a:ext cx="5147310" cy="686244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ADMINI~1/AppData/Local/Temp/picturescale_20200628102316/output_20200628102318.pngoutput_20200628102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144635" cy="68586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960120" y="1381125"/>
            <a:ext cx="722439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严格计划用水管理。规范用水计划申请、取水计划下达和监督管理工作，强化计划用水和用水过程管理、跟踪管理，加强枯水期、调水期特殊时期取水监督要求，强化取水口管控，合理保持河道下泄流量。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edge/>
      </p:transition>
    </mc:Choice>
    <mc:Fallback xmlns="">
      <p:transition spd="slow" advClick="0" advTm="3000">
        <p:wedg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995" y="1091565"/>
            <a:ext cx="3787775" cy="53505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70" y="1091565"/>
            <a:ext cx="3787140" cy="534987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strips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85" y="1050290"/>
            <a:ext cx="3776980" cy="53352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125" y="1050290"/>
            <a:ext cx="3776345" cy="533527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1062355"/>
            <a:ext cx="3799840" cy="5368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910" y="1062355"/>
            <a:ext cx="3797300" cy="536448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1052195" y="1186180"/>
            <a:ext cx="7042785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好抗洪和供水安全保障工作。按照漳卫南局对防汛工作的统一部署，指导开展了河系水质监测和保护工作，有效保障了南运河、漳卫新河组的防洪安全。在南水北调东线一期北延应急试调水和引黄济冀输水工作期间，加强沿途取排水管理，为正常输水秩序和良好水质提供了有力保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wedge/>
      </p:transition>
    </mc:Choice>
    <mc:Fallback xmlns="">
      <p:transition spd="slow" advClick="0" advTm="3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12012/output_20200628112019.pngoutput_202006281120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135" y="635"/>
            <a:ext cx="5141595" cy="685736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12153/output_20200628112156.jpgoutput_20200628112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21105" y="857885"/>
            <a:ext cx="6857365" cy="514286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12335/output_20200628112338.jpgoutput_20200628112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144000" cy="68586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836295" y="1766570"/>
            <a:ext cx="747458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抓好水资源保护重点工作。加强饮用水水源地保护，及时关注、上报岳城水库长期低水位运行问题，随时掌握水质水量变化情况。切实强化突发水污染事件应急防范，切实保障直管河道、水库水质安全。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1061527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704850"/>
            <a:ext cx="9143365" cy="54483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106152719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7705"/>
            <a:ext cx="9144000" cy="548195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微信图片_202001061527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530"/>
            <a:ext cx="9144000" cy="574230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864235" y="1551305"/>
            <a:ext cx="741870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“节水意识强、节水制度完备、节水器具普及、节水标准先进、监控管理严格”为目标，推进漳卫南局节水机关建设，力争在11月20日前将漳卫南局局机关、11个二级管理单位、35个三级管理单位全部建成节水机关，实现节水机关建设全覆盖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53028/output_20200628153031.pngoutput_202006281530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15" y="-2540"/>
            <a:ext cx="5144770" cy="686054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53344/output_20200628153352.pngoutput_202006281533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"/>
            <a:ext cx="9144000" cy="685927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819150" y="1471930"/>
            <a:ext cx="750887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坚定不移推进党风廉政建设。坚决落实党风廉政建设责任制，紧密结合水资源管理与保护业务，高质量扎实推进“不忘初心、牢记使命”主题教育活动。加强廉政警示教育和良好家风建设，规范使用水资源管理与保护各项经费，确保资金使用安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1220/output_20200628161224.jpgoutput_202006281612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144635" cy="68586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1250/output_20200628161253.jpgoutput_202006281612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3365" cy="685736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864235" y="1814195"/>
            <a:ext cx="741807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加强党建工作，积极创建“先进”党支部。落实民主集中制要求，严格执行“三会一课”制度和党员领导干部参加双重组织生活要求，积极落实党员活动日制度。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微信图片_202001131615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5485"/>
            <a:ext cx="9143365" cy="544703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1746/output_20200628161747.jpgoutput_202006281617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144000" cy="68586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1832/output_20200628161833.jpgoutput_202006281618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908685" y="1550035"/>
            <a:ext cx="733869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极参加单位文明创建活动。认真配合局文明办工作，多次派员到执勤路口开展文明交通志愿活动、到帮扶社区进行在岗巡查和义务劳动。践行“为人民服务”宗旨，组织全处职工到漳卫南局食堂参加志愿劳动，并向食堂人员赠送了围裙、布袋等节约用水宣传用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30" y="0"/>
            <a:ext cx="5148580" cy="686562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2135/output_20200628162137.jpgoutput_202006281621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2821/output_20200628162823.jpgoutput_202006281628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6a490410653bccc7ca6de03e608ac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" y="0"/>
            <a:ext cx="864489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0" name="文本框 99"/>
          <p:cNvSpPr txBox="1"/>
          <p:nvPr/>
        </p:nvSpPr>
        <p:spPr>
          <a:xfrm>
            <a:off x="927100" y="1596390"/>
            <a:ext cx="729297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强水资源管理与保护队伍建设。强化水资源管理人员学习、培训和能力建设，组织开展取水许可监督管理、水资源节约与保护、突发水污染事件应急处置等业务培训，为水资源管理和保护工作开展提供管理和技术支撑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edge/>
      </p:transition>
    </mc:Choice>
    <mc:Fallback xmlns="">
      <p:transition spd="slow" advClick="0" advTm="4000">
        <p:wedg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ADMINI~1/AppData/Local/Temp/picturescale_20200628164257/output_20200628164258.jpgoutput_202006281642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144635" cy="68586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" y="2540"/>
            <a:ext cx="9172575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" y="414655"/>
            <a:ext cx="9141460" cy="578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本框 3"/>
          <p:cNvSpPr txBox="1"/>
          <p:nvPr/>
        </p:nvSpPr>
        <p:spPr>
          <a:xfrm>
            <a:off x="520065" y="1010920"/>
            <a:ext cx="810641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我们不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忘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初心、牢记使命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弘扬“忠诚、干净、担当，科学、求实、创新”的新时代水利行业精神，为水利改革发展、建设幸福漳卫南运河贡献自己的一份力量！</a:t>
            </a:r>
          </a:p>
          <a:p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Click="0" advTm="4000">
    <p:wheel spokes="8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LQ\微信图片_2020062611105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54380"/>
            <a:ext cx="9143365" cy="534924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4000">
    <p:zo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LQ\微信图片_20200626111057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3755"/>
            <a:ext cx="9144000" cy="511175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9000"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0" y="0"/>
            <a:ext cx="91414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本框 3"/>
          <p:cNvSpPr txBox="1"/>
          <p:nvPr/>
        </p:nvSpPr>
        <p:spPr>
          <a:xfrm>
            <a:off x="1266190" y="1650365"/>
            <a:ext cx="688657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8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感谢观看！</a:t>
            </a:r>
          </a:p>
          <a:p>
            <a:endParaRPr lang="zh-CN" altLang="en-US" sz="8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Click="0" advTm="4000">
    <p:wheel spokes="8"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887</Words>
  <Application>Microsoft Office PowerPoint</Application>
  <PresentationFormat>全屏显示(4:3)</PresentationFormat>
  <Paragraphs>15</Paragraphs>
  <Slides>58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5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</dc:creator>
  <cp:lastModifiedBy>张明月</cp:lastModifiedBy>
  <cp:revision>24</cp:revision>
  <dcterms:created xsi:type="dcterms:W3CDTF">2020-06-26T03:00:00Z</dcterms:created>
  <dcterms:modified xsi:type="dcterms:W3CDTF">2020-07-03T02:16:17Z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2052-10.8.2.7027</vt:lpwstr>
  </property>
</Properties>
</file>