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9"/>
  </p:notesMasterIdLst>
  <p:handoutMasterIdLst>
    <p:handoutMasterId r:id="rId90"/>
  </p:handoutMasterIdLst>
  <p:sldIdLst>
    <p:sldId id="388" r:id="rId2"/>
    <p:sldId id="455" r:id="rId3"/>
    <p:sldId id="258" r:id="rId4"/>
    <p:sldId id="457" r:id="rId5"/>
    <p:sldId id="733" r:id="rId6"/>
    <p:sldId id="734" r:id="rId7"/>
    <p:sldId id="736" r:id="rId8"/>
    <p:sldId id="737" r:id="rId9"/>
    <p:sldId id="735" r:id="rId10"/>
    <p:sldId id="738" r:id="rId11"/>
    <p:sldId id="732" r:id="rId12"/>
    <p:sldId id="726" r:id="rId13"/>
    <p:sldId id="727" r:id="rId14"/>
    <p:sldId id="728" r:id="rId15"/>
    <p:sldId id="729" r:id="rId16"/>
    <p:sldId id="730" r:id="rId17"/>
    <p:sldId id="717" r:id="rId18"/>
    <p:sldId id="458" r:id="rId19"/>
    <p:sldId id="731" r:id="rId20"/>
    <p:sldId id="451" r:id="rId21"/>
    <p:sldId id="739" r:id="rId22"/>
    <p:sldId id="481" r:id="rId23"/>
    <p:sldId id="482" r:id="rId24"/>
    <p:sldId id="483" r:id="rId25"/>
    <p:sldId id="484" r:id="rId26"/>
    <p:sldId id="344" r:id="rId27"/>
    <p:sldId id="485" r:id="rId28"/>
    <p:sldId id="714" r:id="rId29"/>
    <p:sldId id="718" r:id="rId30"/>
    <p:sldId id="719" r:id="rId31"/>
    <p:sldId id="676" r:id="rId32"/>
    <p:sldId id="720" r:id="rId33"/>
    <p:sldId id="723" r:id="rId34"/>
    <p:sldId id="721" r:id="rId35"/>
    <p:sldId id="722" r:id="rId36"/>
    <p:sldId id="740" r:id="rId37"/>
    <p:sldId id="741" r:id="rId38"/>
    <p:sldId id="742" r:id="rId39"/>
    <p:sldId id="743" r:id="rId40"/>
    <p:sldId id="706" r:id="rId41"/>
    <p:sldId id="707" r:id="rId42"/>
    <p:sldId id="708" r:id="rId43"/>
    <p:sldId id="709" r:id="rId44"/>
    <p:sldId id="725" r:id="rId45"/>
    <p:sldId id="713" r:id="rId46"/>
    <p:sldId id="495" r:id="rId47"/>
    <p:sldId id="571" r:id="rId48"/>
    <p:sldId id="677" r:id="rId49"/>
    <p:sldId id="680" r:id="rId50"/>
    <p:sldId id="494" r:id="rId51"/>
    <p:sldId id="681" r:id="rId52"/>
    <p:sldId id="711" r:id="rId53"/>
    <p:sldId id="710" r:id="rId54"/>
    <p:sldId id="491" r:id="rId55"/>
    <p:sldId id="682" r:id="rId56"/>
    <p:sldId id="497" r:id="rId57"/>
    <p:sldId id="500" r:id="rId58"/>
    <p:sldId id="501" r:id="rId59"/>
    <p:sldId id="509" r:id="rId60"/>
    <p:sldId id="510" r:id="rId61"/>
    <p:sldId id="511" r:id="rId62"/>
    <p:sldId id="512" r:id="rId63"/>
    <p:sldId id="513" r:id="rId64"/>
    <p:sldId id="514" r:id="rId65"/>
    <p:sldId id="519" r:id="rId66"/>
    <p:sldId id="521" r:id="rId67"/>
    <p:sldId id="556" r:id="rId68"/>
    <p:sldId id="522" r:id="rId69"/>
    <p:sldId id="557" r:id="rId70"/>
    <p:sldId id="558" r:id="rId71"/>
    <p:sldId id="559" r:id="rId72"/>
    <p:sldId id="529" r:id="rId73"/>
    <p:sldId id="744" r:id="rId74"/>
    <p:sldId id="745" r:id="rId75"/>
    <p:sldId id="748" r:id="rId76"/>
    <p:sldId id="551" r:id="rId77"/>
    <p:sldId id="531" r:id="rId78"/>
    <p:sldId id="532" r:id="rId79"/>
    <p:sldId id="533" r:id="rId80"/>
    <p:sldId id="539" r:id="rId81"/>
    <p:sldId id="540" r:id="rId82"/>
    <p:sldId id="542" r:id="rId83"/>
    <p:sldId id="545" r:id="rId84"/>
    <p:sldId id="549" r:id="rId85"/>
    <p:sldId id="688" r:id="rId86"/>
    <p:sldId id="550" r:id="rId87"/>
    <p:sldId id="456" r:id="rId88"/>
  </p:sldIdLst>
  <p:sldSz cx="12192000" cy="6858000"/>
  <p:notesSz cx="9926638" cy="679767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XUAN YI" initials="XY" lastIdx="7"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0000"/>
    <a:srgbClr val="F29000"/>
    <a:srgbClr val="CCFFCC"/>
    <a:srgbClr val="CCFFFF"/>
    <a:srgbClr val="33CCFF"/>
    <a:srgbClr val="E9EFFB"/>
    <a:srgbClr val="FFD44B"/>
    <a:srgbClr val="FFFFCC"/>
    <a:srgbClr val="EE6CA7"/>
    <a:srgbClr val="F14D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38" autoAdjust="0"/>
    <p:restoredTop sz="85348" autoAdjust="0"/>
  </p:normalViewPr>
  <p:slideViewPr>
    <p:cSldViewPr snapToGrid="0">
      <p:cViewPr>
        <p:scale>
          <a:sx n="75" d="100"/>
          <a:sy n="75" d="100"/>
        </p:scale>
        <p:origin x="-1118" y="-48"/>
      </p:cViewPr>
      <p:guideLst>
        <p:guide orient="horz" pos="2177"/>
        <p:guide pos="3846"/>
      </p:guideLst>
    </p:cSldViewPr>
  </p:slideViewPr>
  <p:notesTextViewPr>
    <p:cViewPr>
      <p:scale>
        <a:sx n="125" d="100"/>
        <a:sy n="125" d="100"/>
      </p:scale>
      <p:origin x="0" y="0"/>
    </p:cViewPr>
  </p:notesTextViewPr>
  <p:sorterViewPr>
    <p:cViewPr>
      <p:scale>
        <a:sx n="25" d="100"/>
        <a:sy n="25" d="100"/>
      </p:scale>
      <p:origin x="0" y="0"/>
    </p:cViewPr>
  </p:sorterViewPr>
  <p:notesViewPr>
    <p:cSldViewPr snapToGrid="0">
      <p:cViewPr>
        <p:scale>
          <a:sx n="80" d="100"/>
          <a:sy n="80" d="100"/>
        </p:scale>
        <p:origin x="-2334" y="-72"/>
      </p:cViewPr>
      <p:guideLst>
        <p:guide orient="horz" pos="2157"/>
        <p:guide pos="313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handoutMaster" Target="handoutMasters/handoutMaster1.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02625" cy="340265"/>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5621696" y="0"/>
            <a:ext cx="4302625" cy="340265"/>
          </a:xfrm>
          <a:prstGeom prst="rect">
            <a:avLst/>
          </a:prstGeom>
        </p:spPr>
        <p:txBody>
          <a:bodyPr vert="horz" lIns="91440" tIns="45720" rIns="91440" bIns="45720" rtlCol="0"/>
          <a:lstStyle>
            <a:lvl1pPr algn="r">
              <a:defRPr sz="1200"/>
            </a:lvl1pPr>
          </a:lstStyle>
          <a:p>
            <a:fld id="{6633A534-76A5-4735-BBFD-943829F98394}" type="datetimeFigureOut">
              <a:rPr lang="zh-CN" altLang="en-US" smtClean="0"/>
              <a:t>2020/4/16</a:t>
            </a:fld>
            <a:endParaRPr lang="zh-CN" altLang="en-US"/>
          </a:p>
        </p:txBody>
      </p:sp>
      <p:sp>
        <p:nvSpPr>
          <p:cNvPr id="4" name="页脚占位符 3"/>
          <p:cNvSpPr>
            <a:spLocks noGrp="1"/>
          </p:cNvSpPr>
          <p:nvPr>
            <p:ph type="ftr" sz="quarter" idx="2"/>
          </p:nvPr>
        </p:nvSpPr>
        <p:spPr>
          <a:xfrm>
            <a:off x="0" y="6457410"/>
            <a:ext cx="4302625" cy="340265"/>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5621696" y="6457410"/>
            <a:ext cx="4302625" cy="340265"/>
          </a:xfrm>
          <a:prstGeom prst="rect">
            <a:avLst/>
          </a:prstGeom>
        </p:spPr>
        <p:txBody>
          <a:bodyPr vert="horz" lIns="91440" tIns="45720" rIns="91440" bIns="45720" rtlCol="0" anchor="b"/>
          <a:lstStyle>
            <a:lvl1pPr algn="r">
              <a:defRPr sz="1200"/>
            </a:lvl1pPr>
          </a:lstStyle>
          <a:p>
            <a:fld id="{D4466EBF-2B0F-4B53-9F18-0E5F764BB78B}" type="slidenum">
              <a:rPr lang="zh-CN" altLang="en-US" smtClean="0"/>
              <a:t>‹#›</a:t>
            </a:fld>
            <a:endParaRPr lang="zh-CN" altLang="en-US"/>
          </a:p>
        </p:txBody>
      </p:sp>
    </p:spTree>
    <p:extLst>
      <p:ext uri="{BB962C8B-B14F-4D97-AF65-F5344CB8AC3E}">
        <p14:creationId xmlns:p14="http://schemas.microsoft.com/office/powerpoint/2010/main" val="30012057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0"/>
            <a:ext cx="4301543" cy="339884"/>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5622799" y="0"/>
            <a:ext cx="4301543" cy="339884"/>
          </a:xfrm>
          <a:prstGeom prst="rect">
            <a:avLst/>
          </a:prstGeom>
        </p:spPr>
        <p:txBody>
          <a:bodyPr vert="horz" lIns="91440" tIns="45720" rIns="91440" bIns="45720" rtlCol="0"/>
          <a:lstStyle>
            <a:lvl1pPr algn="r">
              <a:defRPr sz="1200"/>
            </a:lvl1pPr>
          </a:lstStyle>
          <a:p>
            <a:fld id="{257BF3A6-D17A-45B2-9EC4-9F7AF1FD2044}" type="datetimeFigureOut">
              <a:rPr lang="zh-CN" altLang="en-US" smtClean="0"/>
              <a:t>2020/4/16</a:t>
            </a:fld>
            <a:endParaRPr lang="zh-CN" altLang="en-US"/>
          </a:p>
        </p:txBody>
      </p:sp>
      <p:sp>
        <p:nvSpPr>
          <p:cNvPr id="4" name="幻灯片图像占位符 3"/>
          <p:cNvSpPr>
            <a:spLocks noGrp="1" noRot="1" noChangeAspect="1"/>
          </p:cNvSpPr>
          <p:nvPr>
            <p:ph type="sldImg" idx="2"/>
          </p:nvPr>
        </p:nvSpPr>
        <p:spPr>
          <a:xfrm>
            <a:off x="2697163" y="509588"/>
            <a:ext cx="4532312" cy="254952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992665" y="3228896"/>
            <a:ext cx="7941310" cy="3058954"/>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1" y="6456611"/>
            <a:ext cx="4301543" cy="339884"/>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5622799" y="6456611"/>
            <a:ext cx="4301543" cy="339884"/>
          </a:xfrm>
          <a:prstGeom prst="rect">
            <a:avLst/>
          </a:prstGeom>
        </p:spPr>
        <p:txBody>
          <a:bodyPr vert="horz" lIns="91440" tIns="45720" rIns="91440" bIns="45720" rtlCol="0" anchor="b"/>
          <a:lstStyle>
            <a:lvl1pPr algn="r">
              <a:defRPr sz="1200"/>
            </a:lvl1pPr>
          </a:lstStyle>
          <a:p>
            <a:fld id="{6DC4C0B6-5F69-406E-B117-9BCFBD0F80E0}" type="slidenum">
              <a:rPr lang="zh-CN" altLang="en-US" smtClean="0"/>
              <a:t>‹#›</a:t>
            </a:fld>
            <a:endParaRPr lang="zh-CN" altLang="en-US"/>
          </a:p>
        </p:txBody>
      </p:sp>
    </p:spTree>
    <p:extLst>
      <p:ext uri="{BB962C8B-B14F-4D97-AF65-F5344CB8AC3E}">
        <p14:creationId xmlns:p14="http://schemas.microsoft.com/office/powerpoint/2010/main" val="3349844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697163" y="509588"/>
            <a:ext cx="4532312" cy="2549525"/>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697163" y="509588"/>
            <a:ext cx="4532312" cy="2549525"/>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eaLnBrk="0" hangingPunct="0">
              <a:lnSpc>
                <a:spcPct val="150000"/>
              </a:lnSpc>
              <a:spcBef>
                <a:spcPts val="600"/>
              </a:spcBef>
              <a:buClr>
                <a:srgbClr val="F43308"/>
              </a:buClr>
              <a:buSzPct val="100000"/>
            </a:pPr>
            <a:r>
              <a:rPr lang="zh-CN" altLang="zh-CN" sz="1200" noProof="0" dirty="0" smtClean="0">
                <a:ln>
                  <a:noFill/>
                </a:ln>
                <a:solidFill>
                  <a:schemeClr val="bg1"/>
                </a:solidFill>
                <a:effectLst/>
                <a:uLnTx/>
                <a:uFillTx/>
                <a:latin typeface="黑体" panose="02010609060101010101" pitchFamily="49" charset="-122"/>
                <a:ea typeface="黑体" panose="02010609060101010101" pitchFamily="49" charset="-122"/>
                <a:sym typeface="+mn-ea"/>
              </a:rPr>
              <a:t>2014年3月</a:t>
            </a:r>
            <a:r>
              <a:rPr lang="en-US" altLang="zh-CN" sz="1200" noProof="0" dirty="0" smtClean="0">
                <a:ln>
                  <a:noFill/>
                </a:ln>
                <a:solidFill>
                  <a:schemeClr val="bg1"/>
                </a:solidFill>
                <a:effectLst/>
                <a:uLnTx/>
                <a:uFillTx/>
                <a:latin typeface="黑体" panose="02010609060101010101" pitchFamily="49" charset="-122"/>
                <a:ea typeface="黑体" panose="02010609060101010101" pitchFamily="49" charset="-122"/>
                <a:sym typeface="+mn-ea"/>
              </a:rPr>
              <a:t>14</a:t>
            </a:r>
            <a:r>
              <a:rPr lang="zh-CN" altLang="en-US" sz="1200" noProof="0" dirty="0" smtClean="0">
                <a:ln>
                  <a:noFill/>
                </a:ln>
                <a:solidFill>
                  <a:schemeClr val="bg1"/>
                </a:solidFill>
                <a:effectLst/>
                <a:uLnTx/>
                <a:uFillTx/>
                <a:latin typeface="黑体" panose="02010609060101010101" pitchFamily="49" charset="-122"/>
                <a:ea typeface="黑体" panose="02010609060101010101" pitchFamily="49" charset="-122"/>
                <a:sym typeface="+mn-ea"/>
              </a:rPr>
              <a:t>日</a:t>
            </a:r>
            <a:r>
              <a:rPr lang="zh-CN" altLang="zh-CN" sz="1200" noProof="0" dirty="0" smtClean="0">
                <a:ln>
                  <a:noFill/>
                </a:ln>
                <a:solidFill>
                  <a:schemeClr val="bg1"/>
                </a:solidFill>
                <a:effectLst/>
                <a:uLnTx/>
                <a:uFillTx/>
                <a:latin typeface="黑体" panose="02010609060101010101" pitchFamily="49" charset="-122"/>
                <a:ea typeface="黑体" panose="02010609060101010101" pitchFamily="49" charset="-122"/>
                <a:sym typeface="+mn-ea"/>
              </a:rPr>
              <a:t>，习近平总书记在中央财经领导小组第五次会议上就保障国家水安全发表重要讲话，深刻指出，水是万物之母、生存之本、文明之源，水安全问题事关我国经济社会发展稳定和人民健康福祉。当前，我国水安全已全面亮起红灯，高分贝的警讯已经发出，部分区域已出现水危机。</a:t>
            </a:r>
            <a:endParaRPr kumimoji="0" lang="zh-CN" altLang="zh-CN" sz="1200" b="0" i="0" u="none" strike="noStrike" kern="1200" cap="none" spc="0" normalizeH="0" baseline="0" noProof="0" dirty="0">
              <a:ln>
                <a:noFill/>
              </a:ln>
              <a:solidFill>
                <a:schemeClr val="bg1"/>
              </a:solidFill>
              <a:effectLst/>
              <a:uLnTx/>
              <a:uFillTx/>
              <a:latin typeface="黑体" panose="02010609060101010101" pitchFamily="49" charset="-122"/>
              <a:ea typeface="黑体" panose="02010609060101010101" pitchFamily="49" charset="-122"/>
              <a:cs typeface="+mn-cs"/>
            </a:endParaRPr>
          </a:p>
        </p:txBody>
      </p:sp>
      <p:sp>
        <p:nvSpPr>
          <p:cNvPr id="4" name="灯片编号占位符 3"/>
          <p:cNvSpPr>
            <a:spLocks noGrp="1"/>
          </p:cNvSpPr>
          <p:nvPr>
            <p:ph type="sldNum" sz="quarter" idx="10"/>
          </p:nvPr>
        </p:nvSpPr>
        <p:spPr/>
        <p:txBody>
          <a:bodyPr/>
          <a:lstStyle/>
          <a:p>
            <a:fld id="{6DC4C0B6-5F69-406E-B117-9BCFBD0F80E0}"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b="1" dirty="0" smtClean="0">
                <a:ea typeface="黑体" panose="02010609060101010101" pitchFamily="49" charset="-122"/>
              </a:rPr>
              <a:t>2015</a:t>
            </a:r>
            <a:r>
              <a:rPr lang="zh-CN" altLang="en-US" sz="1200" b="1" dirty="0" smtClean="0">
                <a:ea typeface="黑体" panose="02010609060101010101" pitchFamily="49" charset="-122"/>
              </a:rPr>
              <a:t>年</a:t>
            </a:r>
            <a:r>
              <a:rPr lang="en-US" altLang="zh-CN" sz="1200" b="1" dirty="0" smtClean="0">
                <a:ea typeface="黑体" panose="02010609060101010101" pitchFamily="49" charset="-122"/>
              </a:rPr>
              <a:t>2</a:t>
            </a:r>
            <a:r>
              <a:rPr lang="zh-CN" altLang="en-US" sz="1200" b="1" dirty="0" smtClean="0">
                <a:ea typeface="黑体" panose="02010609060101010101" pitchFamily="49" charset="-122"/>
              </a:rPr>
              <a:t>月，经中央政治局常委会审议通过，国务院印发了</a:t>
            </a:r>
            <a:r>
              <a:rPr lang="en-US" altLang="zh-CN" sz="1200" b="1" dirty="0" smtClean="0">
                <a:ea typeface="黑体" panose="02010609060101010101" pitchFamily="49" charset="-122"/>
              </a:rPr>
              <a:t>《</a:t>
            </a:r>
            <a:r>
              <a:rPr lang="zh-CN" altLang="en-US" sz="1200" b="1" dirty="0" smtClean="0">
                <a:ea typeface="黑体" panose="02010609060101010101" pitchFamily="49" charset="-122"/>
              </a:rPr>
              <a:t>水污染防治行动计划</a:t>
            </a:r>
            <a:r>
              <a:rPr lang="en-US" altLang="zh-CN" sz="1200" b="1" dirty="0" smtClean="0">
                <a:ea typeface="黑体" panose="02010609060101010101" pitchFamily="49" charset="-122"/>
              </a:rPr>
              <a:t>》</a:t>
            </a:r>
            <a:r>
              <a:rPr lang="zh-CN" altLang="en-US" sz="1200" b="1" dirty="0" smtClean="0">
                <a:ea typeface="黑体" panose="02010609060101010101" pitchFamily="49" charset="-122"/>
              </a:rPr>
              <a:t>。计划明确要求着力节约保护水资源。</a:t>
            </a:r>
            <a:endParaRPr lang="zh-CN" altLang="en-US" sz="1400" b="1" dirty="0" smtClean="0">
              <a:latin typeface="黑体" panose="02010609060101010101" pitchFamily="49" charset="-122"/>
              <a:ea typeface="黑体" panose="02010609060101010101" pitchFamily="49" charset="-122"/>
              <a:sym typeface="Arial" panose="020B0604020202020204" pitchFamily="34" charset="0"/>
            </a:endParaRPr>
          </a:p>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eaLnBrk="0" hangingPunct="0">
              <a:lnSpc>
                <a:spcPct val="150000"/>
              </a:lnSpc>
              <a:spcBef>
                <a:spcPts val="600"/>
              </a:spcBef>
              <a:buClr>
                <a:srgbClr val="F43308"/>
              </a:buClr>
              <a:buSzPct val="100000"/>
            </a:pPr>
            <a:r>
              <a:rPr lang="en-US" altLang="zh-CN" sz="1200" b="1" dirty="0" smtClean="0">
                <a:solidFill>
                  <a:schemeClr val="bg1"/>
                </a:solidFill>
                <a:ea typeface="黑体" panose="02010609060101010101" pitchFamily="49" charset="-122"/>
              </a:rPr>
              <a:t>2015</a:t>
            </a:r>
            <a:r>
              <a:rPr lang="zh-CN" altLang="en-US" sz="1200" b="1" dirty="0" smtClean="0">
                <a:solidFill>
                  <a:schemeClr val="bg1"/>
                </a:solidFill>
                <a:ea typeface="黑体" panose="02010609060101010101" pitchFamily="49" charset="-122"/>
              </a:rPr>
              <a:t>年</a:t>
            </a:r>
            <a:r>
              <a:rPr lang="en-US" altLang="zh-CN" sz="1200" b="1" dirty="0" smtClean="0">
                <a:solidFill>
                  <a:schemeClr val="bg1"/>
                </a:solidFill>
                <a:ea typeface="黑体" panose="02010609060101010101" pitchFamily="49" charset="-122"/>
              </a:rPr>
              <a:t>9</a:t>
            </a:r>
            <a:r>
              <a:rPr lang="zh-CN" altLang="en-US" sz="1200" b="1" dirty="0" smtClean="0">
                <a:solidFill>
                  <a:schemeClr val="bg1"/>
                </a:solidFill>
                <a:ea typeface="黑体" panose="02010609060101010101" pitchFamily="49" charset="-122"/>
              </a:rPr>
              <a:t>月，中共中央、国务院印发了</a:t>
            </a:r>
            <a:r>
              <a:rPr lang="en-US" altLang="zh-CN" sz="1200" b="1" dirty="0" smtClean="0">
                <a:solidFill>
                  <a:schemeClr val="bg1"/>
                </a:solidFill>
                <a:ea typeface="黑体" panose="02010609060101010101" pitchFamily="49" charset="-122"/>
              </a:rPr>
              <a:t>《</a:t>
            </a:r>
            <a:r>
              <a:rPr lang="zh-CN" altLang="en-US" sz="1200" b="1" dirty="0" smtClean="0">
                <a:solidFill>
                  <a:schemeClr val="bg1"/>
                </a:solidFill>
                <a:ea typeface="黑体" panose="02010609060101010101" pitchFamily="49" charset="-122"/>
              </a:rPr>
              <a:t>生态文明体制改革总体方案</a:t>
            </a:r>
            <a:r>
              <a:rPr lang="en-US" altLang="zh-CN" sz="1200" b="1" dirty="0" smtClean="0">
                <a:solidFill>
                  <a:schemeClr val="bg1"/>
                </a:solidFill>
                <a:ea typeface="黑体" panose="02010609060101010101" pitchFamily="49" charset="-122"/>
              </a:rPr>
              <a:t>》</a:t>
            </a:r>
            <a:r>
              <a:rPr lang="zh-CN" altLang="en-US" sz="1200" b="1" dirty="0" smtClean="0">
                <a:solidFill>
                  <a:schemeClr val="bg1"/>
                </a:solidFill>
                <a:ea typeface="黑体" panose="02010609060101010101" pitchFamily="49" charset="-122"/>
              </a:rPr>
              <a:t>。方案明确要求在节水方面要完善最严格水资源管理制度。</a:t>
            </a:r>
            <a:endParaRPr lang="zh-CN" altLang="en-US" sz="1200" b="1" dirty="0">
              <a:solidFill>
                <a:schemeClr val="bg1"/>
              </a:solidFill>
              <a:ea typeface="黑体" panose="02010609060101010101" pitchFamily="49" charset="-122"/>
            </a:endParaRPr>
          </a:p>
        </p:txBody>
      </p:sp>
      <p:sp>
        <p:nvSpPr>
          <p:cNvPr id="4" name="灯片编号占位符 3"/>
          <p:cNvSpPr>
            <a:spLocks noGrp="1"/>
          </p:cNvSpPr>
          <p:nvPr>
            <p:ph type="sldNum" sz="quarter" idx="10"/>
          </p:nvPr>
        </p:nvSpPr>
        <p:spPr/>
        <p:txBody>
          <a:bodyPr/>
          <a:lstStyle/>
          <a:p>
            <a:fld id="{6DC4C0B6-5F69-406E-B117-9BCFBD0F80E0}"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1" dirty="0" smtClean="0">
                <a:solidFill>
                  <a:schemeClr val="bg1"/>
                </a:solidFill>
                <a:ea typeface="黑体" panose="02010609060101010101" pitchFamily="49" charset="-122"/>
                <a:sym typeface="+mn-ea"/>
              </a:rPr>
              <a:t> </a:t>
            </a:r>
            <a:r>
              <a:rPr lang="en-US" altLang="zh-CN" sz="1200" b="1" dirty="0" smtClean="0">
                <a:solidFill>
                  <a:schemeClr val="bg1"/>
                </a:solidFill>
                <a:ea typeface="黑体" panose="02010609060101010101" pitchFamily="49" charset="-122"/>
                <a:sym typeface="+mn-ea"/>
              </a:rPr>
              <a:t>2018</a:t>
            </a:r>
            <a:r>
              <a:rPr lang="zh-CN" altLang="en-US" sz="1200" b="1" dirty="0" smtClean="0">
                <a:solidFill>
                  <a:schemeClr val="bg1"/>
                </a:solidFill>
                <a:ea typeface="黑体" panose="02010609060101010101" pitchFamily="49" charset="-122"/>
                <a:sym typeface="+mn-ea"/>
              </a:rPr>
              <a:t>年</a:t>
            </a:r>
            <a:r>
              <a:rPr lang="en-US" altLang="zh-CN" sz="1200" b="1" dirty="0" smtClean="0">
                <a:solidFill>
                  <a:schemeClr val="bg1"/>
                </a:solidFill>
                <a:ea typeface="黑体" panose="02010609060101010101" pitchFamily="49" charset="-122"/>
                <a:sym typeface="+mn-ea"/>
              </a:rPr>
              <a:t>6</a:t>
            </a:r>
            <a:r>
              <a:rPr lang="zh-CN" altLang="en-US" sz="1200" b="1" dirty="0" smtClean="0">
                <a:solidFill>
                  <a:schemeClr val="bg1"/>
                </a:solidFill>
                <a:ea typeface="黑体" panose="02010609060101010101" pitchFamily="49" charset="-122"/>
                <a:sym typeface="+mn-ea"/>
              </a:rPr>
              <a:t>月，中共中央、国务院印发了</a:t>
            </a:r>
            <a:r>
              <a:rPr lang="en-US" altLang="zh-CN" sz="1200" b="1" dirty="0" smtClean="0">
                <a:solidFill>
                  <a:schemeClr val="bg1"/>
                </a:solidFill>
                <a:ea typeface="黑体" panose="02010609060101010101" pitchFamily="49" charset="-122"/>
                <a:sym typeface="+mn-ea"/>
              </a:rPr>
              <a:t>《</a:t>
            </a:r>
            <a:r>
              <a:rPr lang="zh-CN" altLang="en-US" sz="1200" b="1" dirty="0" smtClean="0">
                <a:solidFill>
                  <a:schemeClr val="bg1"/>
                </a:solidFill>
                <a:ea typeface="黑体" panose="02010609060101010101" pitchFamily="49" charset="-122"/>
                <a:sym typeface="+mn-ea"/>
              </a:rPr>
              <a:t>关于全面加强生态环境保护 坚决打好污染防治攻坚战的意见</a:t>
            </a:r>
            <a:r>
              <a:rPr lang="en-US" altLang="zh-CN" sz="1200" b="1" dirty="0" smtClean="0">
                <a:solidFill>
                  <a:schemeClr val="bg1"/>
                </a:solidFill>
                <a:ea typeface="黑体" panose="02010609060101010101" pitchFamily="49" charset="-122"/>
                <a:sym typeface="+mn-ea"/>
              </a:rPr>
              <a:t>》</a:t>
            </a:r>
            <a:r>
              <a:rPr lang="zh-CN" altLang="en-US" sz="1200" b="1" dirty="0" smtClean="0">
                <a:solidFill>
                  <a:schemeClr val="bg1"/>
                </a:solidFill>
                <a:ea typeface="黑体" panose="02010609060101010101" pitchFamily="49" charset="-122"/>
                <a:sym typeface="+mn-ea"/>
              </a:rPr>
              <a:t>，意见明确要求推动形成绿色发展方式和生活方式。</a:t>
            </a:r>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1" dirty="0" smtClean="0">
                <a:solidFill>
                  <a:schemeClr val="bg1"/>
                </a:solidFill>
                <a:ea typeface="黑体" panose="02010609060101010101" pitchFamily="49" charset="-122"/>
                <a:sym typeface="+mn-ea"/>
              </a:rPr>
              <a:t> </a:t>
            </a:r>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20</a:t>
            </a:fld>
            <a:endParaRPr lang="zh-CN" altLang="en-US"/>
          </a:p>
        </p:txBody>
      </p:sp>
    </p:spTree>
    <p:extLst>
      <p:ext uri="{BB962C8B-B14F-4D97-AF65-F5344CB8AC3E}">
        <p14:creationId xmlns:p14="http://schemas.microsoft.com/office/powerpoint/2010/main" val="34978740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697163" y="509588"/>
            <a:ext cx="4532312" cy="2549525"/>
          </a:xfrm>
        </p:spPr>
      </p:sp>
      <p:sp>
        <p:nvSpPr>
          <p:cNvPr id="3" name="备注占位符 2"/>
          <p:cNvSpPr>
            <a:spLocks noGrp="1"/>
          </p:cNvSpPr>
          <p:nvPr>
            <p:ph type="body" idx="1"/>
          </p:nvPr>
        </p:nvSpPr>
        <p:spPr/>
        <p:txBody>
          <a:bodyPr/>
          <a:lstStyle/>
          <a:p>
            <a:r>
              <a:rPr lang="zh-CN" altLang="en-US" dirty="0" smtClean="0"/>
              <a:t>漳卫南局</a:t>
            </a:r>
            <a:r>
              <a:rPr lang="en-US" altLang="zh-CN" dirty="0" smtClean="0"/>
              <a:t>2020</a:t>
            </a:r>
            <a:r>
              <a:rPr lang="zh-CN" altLang="en-US" dirty="0" smtClean="0"/>
              <a:t>年节水机关创建目标</a:t>
            </a:r>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774065" fontAlgn="base">
              <a:lnSpc>
                <a:spcPct val="175000"/>
              </a:lnSpc>
              <a:spcBef>
                <a:spcPct val="0"/>
              </a:spcBef>
              <a:spcAft>
                <a:spcPct val="0"/>
              </a:spcAft>
              <a:buNone/>
            </a:pPr>
            <a:r>
              <a:rPr lang="zh-CN" altLang="en-US" dirty="0" smtClean="0"/>
              <a:t>目前，这项工作已经即将完成，各单位的实施方案均已报漳卫南局，我们也已经开展了复核与批复工作。</a:t>
            </a:r>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1</a:t>
            </a:r>
            <a:r>
              <a:rPr lang="zh-CN" altLang="en-US" dirty="0" smtClean="0"/>
              <a:t>建设过程中遇到困难或问题，可以随时和水资源处联系。对于重点督导单位，我们主要会选取在建设方案编制过程中没有实质性内容，建设内容没有对标建设标准，建设方案时间节点不明确的，对机关建设工作应付差事。</a:t>
            </a:r>
            <a:endParaRPr lang="en-US" altLang="zh-CN" dirty="0" smtClean="0"/>
          </a:p>
        </p:txBody>
      </p:sp>
      <p:sp>
        <p:nvSpPr>
          <p:cNvPr id="4" name="灯片编号占位符 3"/>
          <p:cNvSpPr>
            <a:spLocks noGrp="1"/>
          </p:cNvSpPr>
          <p:nvPr>
            <p:ph type="sldNum" sz="quarter" idx="10"/>
          </p:nvPr>
        </p:nvSpPr>
        <p:spPr/>
        <p:txBody>
          <a:bodyPr/>
          <a:lstStyle/>
          <a:p>
            <a:fld id="{6DC4C0B6-5F69-406E-B117-9BCFBD0F80E0}"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欢迎大家在工作过程中及时和我们沟通交流好的做法，以便于我们及时总结宣传。这个工作应该是持续不断的，贯穿方案制定到验收总结全过程，而不是年底一次性。</a:t>
            </a:r>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34</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35</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36</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37</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38</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39</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40</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41</a:t>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42</a:t>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43</a:t>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44</a:t>
            </a:fld>
            <a:endParaRPr lang="zh-CN" altLang="en-US"/>
          </a:p>
        </p:txBody>
      </p:sp>
    </p:spTree>
    <p:extLst>
      <p:ext uri="{BB962C8B-B14F-4D97-AF65-F5344CB8AC3E}">
        <p14:creationId xmlns:p14="http://schemas.microsoft.com/office/powerpoint/2010/main" val="735360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45</a:t>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一般公共机关用水量较大的区域为办公楼、食堂、室外绿化景观等处，可以按照不同区域分模块进行节水建设，提出适宜不同模块特点的节水措施。</a:t>
            </a:r>
            <a:endParaRPr lang="en-US" altLang="zh-CN" dirty="0" smtClean="0"/>
          </a:p>
          <a:p>
            <a:pPr marL="342900" indent="-342900" algn="just">
              <a:lnSpc>
                <a:spcPct val="150000"/>
              </a:lnSpc>
              <a:spcAft>
                <a:spcPts val="1200"/>
              </a:spcAft>
              <a:buFont typeface="Wingdings" panose="05000000000000000000" pitchFamily="2" charset="2"/>
              <a:buChar char="p"/>
            </a:pPr>
            <a:r>
              <a:rPr lang="zh-CN" altLang="en-US" sz="1600" kern="100" dirty="0" smtClean="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办公楼</a:t>
            </a:r>
            <a:r>
              <a:rPr lang="zh-CN" altLang="en-US" sz="1600" kern="100" dirty="0" smtClean="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100" kern="100" dirty="0" smtClean="0">
                <a:latin typeface="微软雅黑" panose="020B0503020204020204" pitchFamily="34" charset="-122"/>
                <a:ea typeface="微软雅黑" panose="020B0503020204020204" pitchFamily="34" charset="-122"/>
                <a:cs typeface="Times New Roman" panose="02020603050405020304" pitchFamily="18" charset="0"/>
              </a:rPr>
              <a:t>主要用水点是卫生间、开水间、拖布间。可以在软件、硬件、监控、科普、灰水利用等方面进行建设。</a:t>
            </a:r>
            <a:endParaRPr lang="en-US" altLang="zh-CN" sz="1100" kern="100" dirty="0" smtClean="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 name="灯片编号占位符 3"/>
          <p:cNvSpPr>
            <a:spLocks noGrp="1"/>
          </p:cNvSpPr>
          <p:nvPr>
            <p:ph type="sldNum" sz="quarter" idx="10"/>
          </p:nvPr>
        </p:nvSpPr>
        <p:spPr/>
        <p:txBody>
          <a:bodyPr/>
          <a:lstStyle/>
          <a:p>
            <a:fld id="{6DC4C0B6-5F69-406E-B117-9BCFBD0F80E0}" type="slidenum">
              <a:rPr lang="zh-CN" altLang="en-US" smtClean="0"/>
              <a:t>46</a:t>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使用节水的水龙头、小便器、大便器。卫生器具要符合国家节水标准，有条件的单位可以使用节水效率更高的产品。</a:t>
            </a:r>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47</a:t>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48</a:t>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49</a:t>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42900" indent="-342900" algn="just">
              <a:lnSpc>
                <a:spcPct val="150000"/>
              </a:lnSpc>
              <a:spcAft>
                <a:spcPts val="1200"/>
              </a:spcAft>
              <a:buFont typeface="Wingdings" panose="05000000000000000000" pitchFamily="2" charset="2"/>
              <a:buChar char="p"/>
            </a:pPr>
            <a:r>
              <a:rPr lang="zh-CN" altLang="en-US" sz="1100" kern="100" dirty="0" smtClean="0">
                <a:latin typeface="微软雅黑" panose="020B0503020204020204" pitchFamily="34" charset="-122"/>
                <a:ea typeface="微软雅黑" panose="020B0503020204020204" pitchFamily="34" charset="-122"/>
                <a:cs typeface="Times New Roman" panose="02020603050405020304" pitchFamily="18" charset="0"/>
              </a:rPr>
              <a:t>机关的用水大户。主要用水点集中在洗菜、洗碗、冲洗地面等处。</a:t>
            </a:r>
            <a:endParaRPr lang="en-US" altLang="zh-CN" sz="1100" kern="100" dirty="0" smtClean="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 name="灯片编号占位符 3"/>
          <p:cNvSpPr>
            <a:spLocks noGrp="1"/>
          </p:cNvSpPr>
          <p:nvPr>
            <p:ph type="sldNum" sz="quarter" idx="10"/>
          </p:nvPr>
        </p:nvSpPr>
        <p:spPr/>
        <p:txBody>
          <a:bodyPr/>
          <a:lstStyle/>
          <a:p>
            <a:fld id="{6DC4C0B6-5F69-406E-B117-9BCFBD0F80E0}" type="slidenum">
              <a:rPr lang="zh-CN" altLang="en-US" smtClean="0"/>
              <a:t>50</a:t>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51</a:t>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42900" indent="-342900" algn="just">
              <a:lnSpc>
                <a:spcPct val="150000"/>
              </a:lnSpc>
              <a:spcAft>
                <a:spcPts val="1200"/>
              </a:spcAft>
              <a:buFont typeface="Wingdings" panose="05000000000000000000" pitchFamily="2" charset="2"/>
              <a:buChar char="p"/>
            </a:pPr>
            <a:r>
              <a:rPr lang="zh-CN" altLang="en-US" sz="2000" kern="100" dirty="0" smtClean="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会议室：也是我们经常工作的场地，</a:t>
            </a:r>
            <a:r>
              <a:rPr lang="zh-CN" altLang="en-US" sz="1400" kern="100" dirty="0" smtClean="0">
                <a:latin typeface="微软雅黑" panose="020B0503020204020204" pitchFamily="34" charset="-122"/>
                <a:ea typeface="微软雅黑" panose="020B0503020204020204" pitchFamily="34" charset="-122"/>
                <a:cs typeface="Times New Roman" panose="02020603050405020304" pitchFamily="18" charset="0"/>
              </a:rPr>
              <a:t>可以充分体现节水宣传。</a:t>
            </a:r>
            <a:endParaRPr lang="en-US" altLang="zh-CN" sz="1400" kern="100" dirty="0" smtClean="0">
              <a:latin typeface="微软雅黑" panose="020B0503020204020204" pitchFamily="34" charset="-122"/>
              <a:ea typeface="微软雅黑" panose="020B0503020204020204" pitchFamily="34"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52</a:t>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53</a:t>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42900" indent="-342900" algn="just">
              <a:lnSpc>
                <a:spcPct val="150000"/>
              </a:lnSpc>
              <a:spcAft>
                <a:spcPts val="600"/>
              </a:spcAft>
              <a:buFont typeface="Wingdings" panose="05000000000000000000" pitchFamily="2" charset="2"/>
              <a:buChar char="p"/>
            </a:pPr>
            <a:r>
              <a:rPr lang="zh-CN" altLang="en-US" sz="1100" kern="100" dirty="0" smtClean="0">
                <a:latin typeface="微软雅黑" panose="020B0503020204020204" pitchFamily="34" charset="-122"/>
                <a:ea typeface="微软雅黑" panose="020B0503020204020204" pitchFamily="34" charset="-122"/>
                <a:cs typeface="Times New Roman" panose="02020603050405020304" pitchFamily="18" charset="0"/>
              </a:rPr>
              <a:t>节水机关建设中还有一个重要的方面就是户外如何体现节约用水，如雨水收集利用、节水灌溉技术、绿化、景观等的中水利用。</a:t>
            </a:r>
            <a:endParaRPr lang="en-US" altLang="zh-CN" sz="1100" kern="100" dirty="0" smtClean="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 name="灯片编号占位符 3"/>
          <p:cNvSpPr>
            <a:spLocks noGrp="1"/>
          </p:cNvSpPr>
          <p:nvPr>
            <p:ph type="sldNum" sz="quarter" idx="10"/>
          </p:nvPr>
        </p:nvSpPr>
        <p:spPr/>
        <p:txBody>
          <a:bodyPr/>
          <a:lstStyle/>
          <a:p>
            <a:fld id="{BDB1AB6D-01F7-41F3-BC58-458CBC81B76E}" type="slidenum">
              <a:rPr lang="zh-CN" altLang="en-US" smtClean="0"/>
              <a:t>54</a:t>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zh-CN" sz="1200" kern="1200" dirty="0" smtClean="0">
                <a:solidFill>
                  <a:schemeClr val="tx1"/>
                </a:solidFill>
                <a:effectLst/>
                <a:latin typeface="+mn-lt"/>
                <a:ea typeface="+mn-ea"/>
                <a:cs typeface="+mn-cs"/>
              </a:rPr>
              <a:t>这次节水机关建设并不要求每个机关都要建设集中展示区，各</a:t>
            </a:r>
            <a:r>
              <a:rPr lang="zh-CN" altLang="en-US" sz="1200" kern="1200" dirty="0" smtClean="0">
                <a:solidFill>
                  <a:schemeClr val="tx1"/>
                </a:solidFill>
                <a:effectLst/>
                <a:latin typeface="+mn-lt"/>
                <a:ea typeface="+mn-ea"/>
                <a:cs typeface="+mn-cs"/>
              </a:rPr>
              <a:t>单位</a:t>
            </a:r>
            <a:r>
              <a:rPr lang="zh-CN" altLang="zh-CN" sz="1200" kern="1200" dirty="0" smtClean="0">
                <a:solidFill>
                  <a:schemeClr val="tx1"/>
                </a:solidFill>
                <a:effectLst/>
                <a:latin typeface="+mn-lt"/>
                <a:ea typeface="+mn-ea"/>
                <a:cs typeface="+mn-cs"/>
              </a:rPr>
              <a:t>可根据实际情况确定是否需要设置集中展示区。有条件设置集中展示区的</a:t>
            </a:r>
            <a:r>
              <a:rPr lang="zh-CN" altLang="en-US" sz="1200" kern="1200" dirty="0" smtClean="0">
                <a:solidFill>
                  <a:schemeClr val="tx1"/>
                </a:solidFill>
                <a:effectLst/>
                <a:latin typeface="+mn-lt"/>
                <a:ea typeface="+mn-ea"/>
                <a:cs typeface="+mn-cs"/>
              </a:rPr>
              <a:t>单位</a:t>
            </a:r>
            <a:r>
              <a:rPr lang="zh-CN" altLang="zh-CN" sz="1200" kern="1200" dirty="0" smtClean="0">
                <a:solidFill>
                  <a:schemeClr val="tx1"/>
                </a:solidFill>
                <a:effectLst/>
                <a:latin typeface="+mn-lt"/>
                <a:ea typeface="+mn-ea"/>
                <a:cs typeface="+mn-cs"/>
              </a:rPr>
              <a:t>，在展示区内可充分发挥其宣传和体验作用，用好用实集中展示功能。</a:t>
            </a:r>
          </a:p>
          <a:p>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57</a:t>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zh-CN" sz="1200" kern="1200" dirty="0" smtClean="0">
                <a:solidFill>
                  <a:schemeClr val="tx1"/>
                </a:solidFill>
                <a:effectLst/>
                <a:latin typeface="+mn-lt"/>
                <a:ea typeface="+mn-ea"/>
                <a:cs typeface="+mn-cs"/>
              </a:rPr>
              <a:t>各</a:t>
            </a:r>
            <a:r>
              <a:rPr lang="zh-CN" altLang="en-US" sz="1200" kern="1200" dirty="0" smtClean="0">
                <a:solidFill>
                  <a:schemeClr val="tx1"/>
                </a:solidFill>
                <a:effectLst/>
                <a:latin typeface="+mn-lt"/>
                <a:ea typeface="+mn-ea"/>
                <a:cs typeface="+mn-cs"/>
              </a:rPr>
              <a:t>单位</a:t>
            </a:r>
            <a:r>
              <a:rPr lang="zh-CN" altLang="zh-CN" sz="1200" kern="1200" dirty="0" smtClean="0">
                <a:solidFill>
                  <a:schemeClr val="tx1"/>
                </a:solidFill>
                <a:effectLst/>
                <a:latin typeface="+mn-lt"/>
                <a:ea typeface="+mn-ea"/>
                <a:cs typeface="+mn-cs"/>
              </a:rPr>
              <a:t>应结合不同建筑物的功能和使用对象，选择节水效果好且经济适用的节水手段和宣传措施。</a:t>
            </a: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58</a:t>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dirty="0" smtClean="0"/>
              <a:t>逐项说明各项标准的内容和分值</a:t>
            </a: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60</a:t>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dirty="0" smtClean="0"/>
              <a:t>由于这次机关建设工作从建成到验收中间没有一年的周期，因此我们采用了换算的方式，在一个需要提请大家注意的是，验收工作需要由一个月的稳定期，就是建成后至少要有一个完整月的用水数据。</a:t>
            </a: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61</a:t>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62</a:t>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dirty="0" smtClean="0"/>
              <a:t>这个大家问的也比较多，问平时来单位办事的人很多，这些人的数量怎么算。那么按照规定</a:t>
            </a: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63</a:t>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64</a:t>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65</a:t>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66</a:t>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dirty="0" smtClean="0"/>
              <a:t>根据</a:t>
            </a:r>
            <a:r>
              <a:rPr lang="en-US" altLang="zh-CN" dirty="0" smtClean="0"/>
              <a:t>《</a:t>
            </a:r>
            <a:r>
              <a:rPr lang="zh-CN" altLang="en-US" dirty="0" smtClean="0"/>
              <a:t>中华人民共和国国家计量检定规程</a:t>
            </a:r>
            <a:r>
              <a:rPr lang="en-US" altLang="zh-CN" dirty="0" smtClean="0"/>
              <a:t>》</a:t>
            </a:r>
            <a:r>
              <a:rPr lang="zh-CN" altLang="en-US" dirty="0" smtClean="0"/>
              <a:t>（</a:t>
            </a:r>
            <a:r>
              <a:rPr lang="en-US" altLang="zh-CN" dirty="0" smtClean="0"/>
              <a:t>JJG162-2009</a:t>
            </a:r>
            <a:r>
              <a:rPr lang="zh-CN" altLang="en-US" dirty="0" smtClean="0"/>
              <a:t>）中</a:t>
            </a:r>
            <a:r>
              <a:rPr lang="en-US" altLang="zh-CN" dirty="0" smtClean="0"/>
              <a:t>《</a:t>
            </a:r>
            <a:r>
              <a:rPr lang="zh-CN" altLang="en-US" dirty="0" smtClean="0"/>
              <a:t>冷水水表检定规程</a:t>
            </a:r>
            <a:r>
              <a:rPr lang="en-US" altLang="zh-CN" dirty="0" smtClean="0"/>
              <a:t>》</a:t>
            </a:r>
            <a:r>
              <a:rPr lang="zh-CN" altLang="en-US" dirty="0" smtClean="0"/>
              <a:t>要求，对于</a:t>
            </a:r>
            <a:r>
              <a:rPr lang="en-US" altLang="zh-CN" dirty="0" smtClean="0"/>
              <a:t>Ⅰ</a:t>
            </a:r>
            <a:r>
              <a:rPr lang="zh-CN" altLang="en-US" dirty="0" smtClean="0"/>
              <a:t>级水表（准确度等级为</a:t>
            </a:r>
            <a:r>
              <a:rPr lang="en-US" altLang="zh-CN" dirty="0" smtClean="0"/>
              <a:t>Ⅰ</a:t>
            </a:r>
            <a:r>
              <a:rPr lang="zh-CN" altLang="en-US" dirty="0" smtClean="0"/>
              <a:t>级），最大允许误差为</a:t>
            </a:r>
            <a:r>
              <a:rPr lang="en-US" altLang="zh-CN" dirty="0" smtClean="0"/>
              <a:t>±3%</a:t>
            </a:r>
            <a:r>
              <a:rPr lang="zh-CN" altLang="en-US" dirty="0" smtClean="0"/>
              <a:t>，对于</a:t>
            </a:r>
            <a:r>
              <a:rPr lang="en-US" altLang="zh-CN" dirty="0" smtClean="0"/>
              <a:t>Ⅱ</a:t>
            </a:r>
            <a:r>
              <a:rPr lang="zh-CN" altLang="en-US" dirty="0" smtClean="0"/>
              <a:t>级水表（准确度等级为</a:t>
            </a:r>
            <a:r>
              <a:rPr lang="en-US" altLang="zh-CN" dirty="0" smtClean="0"/>
              <a:t>Ⅱ</a:t>
            </a:r>
            <a:r>
              <a:rPr lang="zh-CN" altLang="en-US" dirty="0" smtClean="0"/>
              <a:t>级），最大允许误差为</a:t>
            </a:r>
            <a:r>
              <a:rPr lang="en-US" altLang="zh-CN" dirty="0" smtClean="0"/>
              <a:t>±5%</a:t>
            </a:r>
            <a:r>
              <a:rPr lang="zh-CN" altLang="en-US" dirty="0" smtClean="0"/>
              <a:t>。</a:t>
            </a:r>
            <a:r>
              <a:rPr lang="en-US" altLang="zh-CN" dirty="0" smtClean="0"/>
              <a:t>(</a:t>
            </a:r>
            <a:r>
              <a:rPr lang="zh-CN" altLang="en-US" dirty="0" smtClean="0"/>
              <a:t>如何确认水表的</a:t>
            </a:r>
            <a:r>
              <a:rPr lang="en-US" altLang="zh-CN" dirty="0" smtClean="0"/>
              <a:t>Ⅰ</a:t>
            </a:r>
            <a:r>
              <a:rPr lang="zh-CN" altLang="en-US" dirty="0" smtClean="0"/>
              <a:t>级和</a:t>
            </a:r>
            <a:r>
              <a:rPr lang="en-US" altLang="zh-CN" sz="1200" dirty="0" smtClean="0">
                <a:solidFill>
                  <a:srgbClr val="FF0000"/>
                </a:solidFill>
                <a:latin typeface="微软雅黑" panose="020B0503020204020204" pitchFamily="34" charset="-122"/>
                <a:ea typeface="微软雅黑" panose="020B0503020204020204" pitchFamily="34" charset="-122"/>
              </a:rPr>
              <a:t>Ⅱ</a:t>
            </a:r>
            <a:r>
              <a:rPr lang="zh-CN" altLang="en-US" sz="1200" dirty="0" smtClean="0">
                <a:solidFill>
                  <a:srgbClr val="FF0000"/>
                </a:solidFill>
                <a:latin typeface="微软雅黑" panose="020B0503020204020204" pitchFamily="34" charset="-122"/>
                <a:ea typeface="微软雅黑" panose="020B0503020204020204" pitchFamily="34" charset="-122"/>
              </a:rPr>
              <a:t>级再查资料</a:t>
            </a:r>
            <a:r>
              <a:rPr lang="en-US" altLang="zh-CN" dirty="0" smtClean="0"/>
              <a:t>)</a:t>
            </a: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67</a:t>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68</a:t>
            </a:fld>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69</a:t>
            </a:fld>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70</a:t>
            </a:fld>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71</a:t>
            </a:fld>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kern="100" dirty="0" smtClean="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建设定位不能是重金打造 或 应付交差，我们在复核各单位的建设计划的时候，并不是按照那个单位预算多就认为是好的。在计划制定过程中我们也发现几个突出的问题：</a:t>
            </a:r>
            <a:endParaRPr lang="en-US" altLang="zh-CN" sz="1600" kern="100" dirty="0" smtClean="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73</a:t>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dirty="0" smtClean="0"/>
              <a:t>节水工作与其他工作性质不一样，宣传教育工作要占到工作量的一半，只有宣传教育，才能提高社会大众的节水意识</a:t>
            </a: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defRPr/>
            </a:pPr>
            <a:r>
              <a:rPr lang="zh-CN" altLang="en-US" dirty="0" smtClean="0"/>
              <a:t>节水机关建设工作也不例外，也要高度重视节水宣传，营造节约用水的氛围</a:t>
            </a: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74</a:t>
            </a:fld>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dirty="0" smtClean="0"/>
              <a:t>当前各单位节水机关建设正按照通知要求有序开展，大家将“水利工程补短板 水利行业强监管”总基调，落实在实际工作中，正在为打好节约用水攻坚战，树立行业标杆不懈努力。在此就节水机关建设需要说明两点：一是时间紧，</a:t>
            </a:r>
            <a:r>
              <a:rPr lang="en-US" altLang="zh-CN" dirty="0" smtClean="0"/>
              <a:t>4</a:t>
            </a:r>
            <a:r>
              <a:rPr lang="zh-CN" altLang="en-US" dirty="0" smtClean="0"/>
              <a:t>月份已经过去一半，离</a:t>
            </a:r>
            <a:r>
              <a:rPr lang="en-US" altLang="zh-CN" dirty="0" smtClean="0"/>
              <a:t>9</a:t>
            </a:r>
            <a:r>
              <a:rPr lang="zh-CN" altLang="en-US" dirty="0" smtClean="0"/>
              <a:t>月份申报验收的时间也就</a:t>
            </a:r>
            <a:r>
              <a:rPr lang="en-US" altLang="zh-CN" dirty="0" smtClean="0"/>
              <a:t>5</a:t>
            </a:r>
            <a:r>
              <a:rPr lang="zh-CN" altLang="en-US" dirty="0" smtClean="0"/>
              <a:t>个多月的时间，各单位还要细化建设计划，开始具体建设工作，在具体实施阶段中还会遇到这样或者那样的问题，时间非常紧张。同时要达到树标杆的目标任务也非常重。</a:t>
            </a: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75</a:t>
            </a:fld>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77</a:t>
            </a:fld>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78</a:t>
            </a:fld>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80</a:t>
            </a:fld>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81</a:t>
            </a:fld>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82</a:t>
            </a:fld>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83</a:t>
            </a:fld>
            <a:endParaRPr lang="zh-CN"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84</a:t>
            </a:fld>
            <a:endParaRPr lang="zh-CN"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85</a:t>
            </a:fld>
            <a:endParaRPr lang="zh-CN"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86</a:t>
            </a:fld>
            <a:endParaRPr lang="zh-CN"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endParaRPr lang="zh-CN" altLang="en-US" sz="1600" dirty="0">
              <a:latin typeface="仿宋" panose="02010609060101010101" pitchFamily="49" charset="-122"/>
              <a:ea typeface="仿宋" panose="02010609060101010101" pitchFamily="49" charset="-122"/>
            </a:endParaRPr>
          </a:p>
        </p:txBody>
      </p:sp>
      <p:sp>
        <p:nvSpPr>
          <p:cNvPr id="4" name="灯片编号占位符 3"/>
          <p:cNvSpPr>
            <a:spLocks noGrp="1"/>
          </p:cNvSpPr>
          <p:nvPr>
            <p:ph type="sldNum" sz="quarter" idx="10"/>
          </p:nvPr>
        </p:nvSpPr>
        <p:spPr/>
        <p:txBody>
          <a:bodyPr/>
          <a:lstStyle/>
          <a:p>
            <a:fld id="{6DC4C0B6-5F69-406E-B117-9BCFBD0F80E0}" type="slidenum">
              <a:rPr lang="zh-CN" altLang="en-US" smtClean="0"/>
              <a:t>87</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a:extLst>
              <a:ext uri="{28A0092B-C50C-407E-A947-70E740481C1C}">
                <a14:useLocalDpi xmlns:a14="http://schemas.microsoft.com/office/drawing/2010/main" val="0"/>
              </a:ext>
            </a:extLst>
          </a:blip>
          <a:srcRect l="50000" r="7156"/>
          <a:stretch>
            <a:fillRect/>
          </a:stretch>
        </p:blipFill>
        <p:spPr>
          <a:xfrm>
            <a:off x="-1" y="0"/>
            <a:ext cx="5857876" cy="6858000"/>
          </a:xfrm>
          <a:prstGeom prst="rect">
            <a:avLst/>
          </a:prstGeom>
        </p:spPr>
      </p:pic>
      <p:sp>
        <p:nvSpPr>
          <p:cNvPr id="7" name="任意多边形 6"/>
          <p:cNvSpPr/>
          <p:nvPr userDrawn="1"/>
        </p:nvSpPr>
        <p:spPr>
          <a:xfrm>
            <a:off x="4066949" y="0"/>
            <a:ext cx="6272149" cy="6858000"/>
          </a:xfrm>
          <a:custGeom>
            <a:avLst/>
            <a:gdLst>
              <a:gd name="connsiteX0" fmla="*/ 0 w 6755994"/>
              <a:gd name="connsiteY0" fmla="*/ 0 h 6858000"/>
              <a:gd name="connsiteX1" fmla="*/ 6755994 w 6755994"/>
              <a:gd name="connsiteY1" fmla="*/ 0 h 6858000"/>
              <a:gd name="connsiteX2" fmla="*/ 6755994 w 6755994"/>
              <a:gd name="connsiteY2" fmla="*/ 6858000 h 6858000"/>
              <a:gd name="connsiteX3" fmla="*/ 1 w 6755994"/>
              <a:gd name="connsiteY3" fmla="*/ 6858000 h 6858000"/>
              <a:gd name="connsiteX4" fmla="*/ 1393031 w 6755994"/>
              <a:gd name="connsiteY4" fmla="*/ 3429001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5994" h="6858000">
                <a:moveTo>
                  <a:pt x="0" y="0"/>
                </a:moveTo>
                <a:lnTo>
                  <a:pt x="6755994" y="0"/>
                </a:lnTo>
                <a:lnTo>
                  <a:pt x="6755994" y="6858000"/>
                </a:lnTo>
                <a:lnTo>
                  <a:pt x="1" y="6858000"/>
                </a:lnTo>
                <a:lnTo>
                  <a:pt x="1393031" y="3429001"/>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userDrawn="1"/>
        </p:nvSpPr>
        <p:spPr>
          <a:xfrm>
            <a:off x="4066949" y="0"/>
            <a:ext cx="8125051" cy="6858000"/>
          </a:xfrm>
          <a:custGeom>
            <a:avLst/>
            <a:gdLst>
              <a:gd name="connsiteX0" fmla="*/ 0 w 6755994"/>
              <a:gd name="connsiteY0" fmla="*/ 0 h 6858000"/>
              <a:gd name="connsiteX1" fmla="*/ 6755994 w 6755994"/>
              <a:gd name="connsiteY1" fmla="*/ 0 h 6858000"/>
              <a:gd name="connsiteX2" fmla="*/ 6755994 w 6755994"/>
              <a:gd name="connsiteY2" fmla="*/ 6858000 h 6858000"/>
              <a:gd name="connsiteX3" fmla="*/ 1 w 6755994"/>
              <a:gd name="connsiteY3" fmla="*/ 6858000 h 6858000"/>
              <a:gd name="connsiteX4" fmla="*/ 1393031 w 6755994"/>
              <a:gd name="connsiteY4" fmla="*/ 3429001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5994" h="6858000">
                <a:moveTo>
                  <a:pt x="0" y="0"/>
                </a:moveTo>
                <a:lnTo>
                  <a:pt x="6755994" y="0"/>
                </a:lnTo>
                <a:lnTo>
                  <a:pt x="6755994" y="6858000"/>
                </a:lnTo>
                <a:lnTo>
                  <a:pt x="1" y="6858000"/>
                </a:lnTo>
                <a:lnTo>
                  <a:pt x="1393031" y="342900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a:spLocks noChangeArrowheads="1"/>
          </p:cNvSpPr>
          <p:nvPr userDrawn="1"/>
        </p:nvSpPr>
        <p:spPr bwMode="auto">
          <a:xfrm>
            <a:off x="615986" y="259647"/>
            <a:ext cx="1782658" cy="52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5pPr>
            <a:lvl6pPr marL="22860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6pPr>
            <a:lvl7pPr marL="27432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7pPr>
            <a:lvl8pPr marL="32004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8pPr>
            <a:lvl9pPr marL="36576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9pPr>
          </a:lstStyle>
          <a:p>
            <a:pPr algn="ctr"/>
            <a:r>
              <a:rPr lang="zh-CN" altLang="en-US" sz="2800" b="1"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内容提要</a:t>
            </a:r>
            <a:endParaRPr lang="en-US" altLang="zh-CN" sz="2800" b="1"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矩形 13"/>
          <p:cNvSpPr>
            <a:spLocks noChangeAspect="1"/>
          </p:cNvSpPr>
          <p:nvPr userDrawn="1"/>
        </p:nvSpPr>
        <p:spPr>
          <a:xfrm>
            <a:off x="411203" y="435505"/>
            <a:ext cx="198001" cy="198000"/>
          </a:xfrm>
          <a:prstGeom prst="rect">
            <a:avLst/>
          </a:prstGeom>
          <a:solidFill>
            <a:srgbClr val="FFC000"/>
          </a:solidFill>
          <a:ln w="317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solidFill>
                <a:srgbClr val="FFFFFF"/>
              </a:solidFill>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章节标题">
    <p:spTree>
      <p:nvGrpSpPr>
        <p:cNvPr id="1" name=""/>
        <p:cNvGrpSpPr/>
        <p:nvPr/>
      </p:nvGrpSpPr>
      <p:grpSpPr>
        <a:xfrm>
          <a:off x="0" y="0"/>
          <a:ext cx="0" cy="0"/>
          <a:chOff x="0" y="0"/>
          <a:chExt cx="0" cy="0"/>
        </a:xfrm>
      </p:grpSpPr>
      <p:grpSp>
        <p:nvGrpSpPr>
          <p:cNvPr id="2" name="组合 1"/>
          <p:cNvGrpSpPr/>
          <p:nvPr userDrawn="1"/>
        </p:nvGrpSpPr>
        <p:grpSpPr>
          <a:xfrm>
            <a:off x="0" y="1"/>
            <a:ext cx="12192000" cy="6857999"/>
            <a:chOff x="0" y="1"/>
            <a:chExt cx="12192000" cy="6857999"/>
          </a:xfrm>
        </p:grpSpPr>
        <p:pic>
          <p:nvPicPr>
            <p:cNvPr id="3" name="Picture 2" descr="蓝色线条背景"/>
            <p:cNvPicPr>
              <a:picLocks noChangeAspect="1" noChangeArrowheads="1"/>
            </p:cNvPicPr>
            <p:nvPr/>
          </p:nvPicPr>
          <p:blipFill rotWithShape="1">
            <a:blip r:embed="rId2">
              <a:extLst>
                <a:ext uri="{28A0092B-C50C-407E-A947-70E740481C1C}">
                  <a14:useLocalDpi xmlns:a14="http://schemas.microsoft.com/office/drawing/2010/main" val="0"/>
                </a:ext>
              </a:extLst>
            </a:blip>
            <a:srcRect t="28318" b="31737"/>
            <a:stretch>
              <a:fillRect/>
            </a:stretch>
          </p:blipFill>
          <p:spPr bwMode="auto">
            <a:xfrm rot="10800000">
              <a:off x="0" y="1"/>
              <a:ext cx="12192000" cy="251495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蓝色线条背景"/>
            <p:cNvPicPr>
              <a:picLocks noChangeAspect="1" noChangeArrowheads="1"/>
            </p:cNvPicPr>
            <p:nvPr/>
          </p:nvPicPr>
          <p:blipFill rotWithShape="1">
            <a:blip r:embed="rId2">
              <a:extLst>
                <a:ext uri="{28A0092B-C50C-407E-A947-70E740481C1C}">
                  <a14:useLocalDpi xmlns:a14="http://schemas.microsoft.com/office/drawing/2010/main" val="0"/>
                </a:ext>
              </a:extLst>
            </a:blip>
            <a:srcRect t="30874" b="24547"/>
            <a:stretch>
              <a:fillRect/>
            </a:stretch>
          </p:blipFill>
          <p:spPr bwMode="auto">
            <a:xfrm>
              <a:off x="0" y="4051300"/>
              <a:ext cx="12192000" cy="2806700"/>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矩形 6"/>
          <p:cNvSpPr/>
          <p:nvPr userDrawn="1"/>
        </p:nvSpPr>
        <p:spPr>
          <a:xfrm>
            <a:off x="4296001" y="2727973"/>
            <a:ext cx="3600000" cy="36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5016001" y="4051300"/>
            <a:ext cx="2160000" cy="36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占位符 23"/>
          <p:cNvSpPr>
            <a:spLocks noGrp="1"/>
          </p:cNvSpPr>
          <p:nvPr>
            <p:ph type="body" sz="quarter" idx="11" hasCustomPrompt="1"/>
          </p:nvPr>
        </p:nvSpPr>
        <p:spPr>
          <a:xfrm>
            <a:off x="4956311" y="2130504"/>
            <a:ext cx="2338958" cy="530225"/>
          </a:xfrm>
        </p:spPr>
        <p:txBody>
          <a:bodyPr>
            <a:normAutofit/>
          </a:bodyPr>
          <a:lstStyle>
            <a:lvl1pPr marL="0" indent="0" algn="ctr">
              <a:lnSpc>
                <a:spcPct val="100000"/>
              </a:lnSpc>
              <a:spcBef>
                <a:spcPts val="0"/>
              </a:spcBef>
              <a:buNone/>
              <a:defRPr sz="2800">
                <a:solidFill>
                  <a:schemeClr val="accent2"/>
                </a:solidFill>
                <a:latin typeface="黑体" panose="02010609060101010101" pitchFamily="49" charset="-122"/>
                <a:ea typeface="黑体" panose="02010609060101010101" pitchFamily="49" charset="-122"/>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smtClean="0"/>
              <a:t>点击插入标题</a:t>
            </a:r>
            <a:endParaRPr lang="zh-CN" altLang="en-US" dirty="0"/>
          </a:p>
        </p:txBody>
      </p:sp>
      <p:sp>
        <p:nvSpPr>
          <p:cNvPr id="25" name="文本占位符 23"/>
          <p:cNvSpPr>
            <a:spLocks noGrp="1"/>
          </p:cNvSpPr>
          <p:nvPr>
            <p:ph type="body" sz="quarter" idx="12" hasCustomPrompt="1"/>
          </p:nvPr>
        </p:nvSpPr>
        <p:spPr>
          <a:xfrm>
            <a:off x="2252869" y="2881352"/>
            <a:ext cx="7792279" cy="1050017"/>
          </a:xfrm>
        </p:spPr>
        <p:txBody>
          <a:bodyPr>
            <a:noAutofit/>
          </a:bodyPr>
          <a:lstStyle>
            <a:lvl1pPr marL="0" indent="0" algn="ctr">
              <a:lnSpc>
                <a:spcPct val="100000"/>
              </a:lnSpc>
              <a:spcBef>
                <a:spcPts val="0"/>
              </a:spcBef>
              <a:buNone/>
              <a:defRPr sz="6000" b="1">
                <a:solidFill>
                  <a:schemeClr val="accent2"/>
                </a:solidFill>
                <a:latin typeface="微软雅黑" panose="020B0503020204020204" pitchFamily="34" charset="-122"/>
                <a:ea typeface="微软雅黑" panose="020B0503020204020204" pitchFamily="34" charset="-122"/>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smtClean="0"/>
              <a:t>点击插入标题</a:t>
            </a:r>
            <a:endParaRPr lang="zh-CN" altLang="en-US" dirty="0"/>
          </a:p>
        </p:txBody>
      </p:sp>
      <p:sp>
        <p:nvSpPr>
          <p:cNvPr id="35" name="圆角矩形 34"/>
          <p:cNvSpPr>
            <a:spLocks noChangeAspect="1"/>
          </p:cNvSpPr>
          <p:nvPr userDrawn="1"/>
        </p:nvSpPr>
        <p:spPr>
          <a:xfrm>
            <a:off x="5123493" y="2411894"/>
            <a:ext cx="90000" cy="9000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a:spLocks noChangeAspect="1"/>
          </p:cNvSpPr>
          <p:nvPr userDrawn="1"/>
        </p:nvSpPr>
        <p:spPr>
          <a:xfrm>
            <a:off x="6963969" y="2411894"/>
            <a:ext cx="90000" cy="9000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内容全底色">
    <p:spTree>
      <p:nvGrpSpPr>
        <p:cNvPr id="1" name=""/>
        <p:cNvGrpSpPr/>
        <p:nvPr/>
      </p:nvGrpSpPr>
      <p:grpSpPr>
        <a:xfrm>
          <a:off x="0" y="0"/>
          <a:ext cx="0" cy="0"/>
          <a:chOff x="0" y="0"/>
          <a:chExt cx="0" cy="0"/>
        </a:xfrm>
      </p:grpSpPr>
      <p:grpSp>
        <p:nvGrpSpPr>
          <p:cNvPr id="6" name="组合 5"/>
          <p:cNvGrpSpPr/>
          <p:nvPr userDrawn="1"/>
        </p:nvGrpSpPr>
        <p:grpSpPr>
          <a:xfrm>
            <a:off x="0" y="1"/>
            <a:ext cx="12192000" cy="6857998"/>
            <a:chOff x="0" y="1"/>
            <a:chExt cx="12192000" cy="6857998"/>
          </a:xfrm>
        </p:grpSpPr>
        <p:pic>
          <p:nvPicPr>
            <p:cNvPr id="7" name="Picture 2" descr="蓝色线条背景"/>
            <p:cNvPicPr>
              <a:picLocks noChangeAspect="1" noChangeArrowheads="1"/>
            </p:cNvPicPr>
            <p:nvPr/>
          </p:nvPicPr>
          <p:blipFill rotWithShape="1">
            <a:blip r:embed="rId2">
              <a:extLst>
                <a:ext uri="{28A0092B-C50C-407E-A947-70E740481C1C}">
                  <a14:useLocalDpi xmlns:a14="http://schemas.microsoft.com/office/drawing/2010/main" val="0"/>
                </a:ext>
              </a:extLst>
            </a:blip>
            <a:srcRect t="28318" b="31737"/>
            <a:stretch>
              <a:fillRect/>
            </a:stretch>
          </p:blipFill>
          <p:spPr bwMode="auto">
            <a:xfrm rot="10800000">
              <a:off x="0" y="1"/>
              <a:ext cx="12192000" cy="251495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蓝色线条背景"/>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31159" b="24547"/>
            <a:stretch>
              <a:fillRect/>
            </a:stretch>
          </p:blipFill>
          <p:spPr bwMode="auto">
            <a:xfrm>
              <a:off x="0" y="4069230"/>
              <a:ext cx="12192000" cy="2788769"/>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矩形 11"/>
          <p:cNvSpPr>
            <a:spLocks noChangeAspect="1"/>
          </p:cNvSpPr>
          <p:nvPr userDrawn="1"/>
        </p:nvSpPr>
        <p:spPr>
          <a:xfrm>
            <a:off x="830503" y="467710"/>
            <a:ext cx="198001" cy="198000"/>
          </a:xfrm>
          <a:prstGeom prst="rect">
            <a:avLst/>
          </a:prstGeom>
          <a:solidFill>
            <a:srgbClr val="FFC000"/>
          </a:solidFill>
          <a:ln w="317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solidFill>
                <a:srgbClr val="FFFFFF"/>
              </a:solidFill>
            </a:endParaRPr>
          </a:p>
        </p:txBody>
      </p:sp>
      <p:sp>
        <p:nvSpPr>
          <p:cNvPr id="13" name="文本占位符 23"/>
          <p:cNvSpPr>
            <a:spLocks noGrp="1"/>
          </p:cNvSpPr>
          <p:nvPr>
            <p:ph type="body" sz="quarter" idx="11" hasCustomPrompt="1"/>
          </p:nvPr>
        </p:nvSpPr>
        <p:spPr>
          <a:xfrm>
            <a:off x="1230469" y="314849"/>
            <a:ext cx="7529221" cy="530225"/>
          </a:xfrm>
        </p:spPr>
        <p:txBody>
          <a:bodyPr>
            <a:normAutofit/>
          </a:bodyPr>
          <a:lstStyle>
            <a:lvl1pPr marL="0" indent="0" algn="l">
              <a:lnSpc>
                <a:spcPct val="100000"/>
              </a:lnSpc>
              <a:spcBef>
                <a:spcPts val="0"/>
              </a:spcBef>
              <a:buNone/>
              <a:defRPr sz="2800" b="1">
                <a:solidFill>
                  <a:schemeClr val="accent2"/>
                </a:solidFill>
                <a:latin typeface="微软雅黑" panose="020B0503020204020204" pitchFamily="34" charset="-122"/>
                <a:ea typeface="微软雅黑" panose="020B0503020204020204" pitchFamily="34" charset="-122"/>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smtClean="0"/>
              <a:t>点击插入标题</a:t>
            </a:r>
            <a:endParaRPr lang="zh-CN" alt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半底色-上">
    <p:spTree>
      <p:nvGrpSpPr>
        <p:cNvPr id="1" name=""/>
        <p:cNvGrpSpPr/>
        <p:nvPr/>
      </p:nvGrpSpPr>
      <p:grpSpPr>
        <a:xfrm>
          <a:off x="0" y="0"/>
          <a:ext cx="0" cy="0"/>
          <a:chOff x="0" y="0"/>
          <a:chExt cx="0" cy="0"/>
        </a:xfrm>
      </p:grpSpPr>
      <p:pic>
        <p:nvPicPr>
          <p:cNvPr id="7" name="Picture 2" descr="蓝色线条背景"/>
          <p:cNvPicPr>
            <a:picLocks noChangeAspect="1" noChangeArrowheads="1"/>
          </p:cNvPicPr>
          <p:nvPr/>
        </p:nvPicPr>
        <p:blipFill rotWithShape="1">
          <a:blip r:embed="rId2">
            <a:extLst>
              <a:ext uri="{28A0092B-C50C-407E-A947-70E740481C1C}">
                <a14:useLocalDpi xmlns:a14="http://schemas.microsoft.com/office/drawing/2010/main" val="0"/>
              </a:ext>
            </a:extLst>
          </a:blip>
          <a:srcRect t="28318" b="31737"/>
          <a:stretch>
            <a:fillRect/>
          </a:stretch>
        </p:blipFill>
        <p:spPr bwMode="auto">
          <a:xfrm rot="10800000">
            <a:off x="0" y="1"/>
            <a:ext cx="12192000" cy="2514955"/>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a:spLocks noChangeAspect="1"/>
          </p:cNvSpPr>
          <p:nvPr userDrawn="1"/>
        </p:nvSpPr>
        <p:spPr>
          <a:xfrm>
            <a:off x="830503" y="467710"/>
            <a:ext cx="198001" cy="198000"/>
          </a:xfrm>
          <a:prstGeom prst="rect">
            <a:avLst/>
          </a:prstGeom>
          <a:solidFill>
            <a:srgbClr val="FFC000"/>
          </a:solidFill>
          <a:ln w="317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solidFill>
                <a:srgbClr val="FFFFFF"/>
              </a:solidFill>
            </a:endParaRPr>
          </a:p>
        </p:txBody>
      </p:sp>
      <p:sp>
        <p:nvSpPr>
          <p:cNvPr id="10" name="文本占位符 23"/>
          <p:cNvSpPr>
            <a:spLocks noGrp="1"/>
          </p:cNvSpPr>
          <p:nvPr>
            <p:ph type="body" sz="quarter" idx="11" hasCustomPrompt="1"/>
          </p:nvPr>
        </p:nvSpPr>
        <p:spPr>
          <a:xfrm>
            <a:off x="1230469" y="314849"/>
            <a:ext cx="7529221" cy="530225"/>
          </a:xfrm>
        </p:spPr>
        <p:txBody>
          <a:bodyPr>
            <a:normAutofit/>
          </a:bodyPr>
          <a:lstStyle>
            <a:lvl1pPr marL="0" indent="0" algn="l">
              <a:lnSpc>
                <a:spcPct val="100000"/>
              </a:lnSpc>
              <a:spcBef>
                <a:spcPts val="0"/>
              </a:spcBef>
              <a:buNone/>
              <a:defRPr sz="2800" b="1">
                <a:solidFill>
                  <a:schemeClr val="accent2"/>
                </a:solidFill>
                <a:latin typeface="微软雅黑" panose="020B0503020204020204" pitchFamily="34" charset="-122"/>
                <a:ea typeface="微软雅黑" panose="020B0503020204020204" pitchFamily="34" charset="-122"/>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smtClean="0"/>
              <a:t>点击插入标题</a:t>
            </a:r>
            <a:endParaRPr lang="zh-CN" alt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内容半底色-下">
    <p:spTree>
      <p:nvGrpSpPr>
        <p:cNvPr id="1" name=""/>
        <p:cNvGrpSpPr/>
        <p:nvPr/>
      </p:nvGrpSpPr>
      <p:grpSpPr>
        <a:xfrm>
          <a:off x="0" y="0"/>
          <a:ext cx="0" cy="0"/>
          <a:chOff x="0" y="0"/>
          <a:chExt cx="0" cy="0"/>
        </a:xfrm>
      </p:grpSpPr>
      <p:sp>
        <p:nvSpPr>
          <p:cNvPr id="9" name="矩形 8"/>
          <p:cNvSpPr>
            <a:spLocks noChangeAspect="1"/>
          </p:cNvSpPr>
          <p:nvPr userDrawn="1"/>
        </p:nvSpPr>
        <p:spPr>
          <a:xfrm>
            <a:off x="830503" y="467710"/>
            <a:ext cx="198001" cy="198000"/>
          </a:xfrm>
          <a:prstGeom prst="rect">
            <a:avLst/>
          </a:prstGeom>
          <a:solidFill>
            <a:srgbClr val="FFC000"/>
          </a:solidFill>
          <a:ln w="317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solidFill>
                <a:srgbClr val="FFFFFF"/>
              </a:solidFill>
            </a:endParaRPr>
          </a:p>
        </p:txBody>
      </p:sp>
      <p:sp>
        <p:nvSpPr>
          <p:cNvPr id="10" name="文本占位符 23"/>
          <p:cNvSpPr>
            <a:spLocks noGrp="1"/>
          </p:cNvSpPr>
          <p:nvPr>
            <p:ph type="body" sz="quarter" idx="11" hasCustomPrompt="1"/>
          </p:nvPr>
        </p:nvSpPr>
        <p:spPr>
          <a:xfrm>
            <a:off x="1230469" y="314849"/>
            <a:ext cx="7529221" cy="530225"/>
          </a:xfrm>
        </p:spPr>
        <p:txBody>
          <a:bodyPr>
            <a:normAutofit/>
          </a:bodyPr>
          <a:lstStyle>
            <a:lvl1pPr marL="0" indent="0" algn="l">
              <a:lnSpc>
                <a:spcPct val="100000"/>
              </a:lnSpc>
              <a:spcBef>
                <a:spcPts val="0"/>
              </a:spcBef>
              <a:buNone/>
              <a:defRPr sz="2800" b="1">
                <a:solidFill>
                  <a:schemeClr val="accent2"/>
                </a:solidFill>
                <a:latin typeface="微软雅黑" panose="020B0503020204020204" pitchFamily="34" charset="-122"/>
                <a:ea typeface="微软雅黑" panose="020B0503020204020204" pitchFamily="34" charset="-122"/>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smtClean="0"/>
              <a:t>点击插入标题</a:t>
            </a:r>
            <a:endParaRPr lang="zh-CN" altLang="en-US" dirty="0"/>
          </a:p>
        </p:txBody>
      </p:sp>
      <p:pic>
        <p:nvPicPr>
          <p:cNvPr id="5" name="Picture 2" descr="蓝色线条背景"/>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31159" b="24547"/>
          <a:stretch>
            <a:fillRect/>
          </a:stretch>
        </p:blipFill>
        <p:spPr bwMode="auto">
          <a:xfrm>
            <a:off x="0" y="4069230"/>
            <a:ext cx="12192000" cy="27887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8B3AA34-F300-4EAD-B22D-7727A73D4B1D}" type="datetimeFigureOut">
              <a:rPr lang="zh-CN" altLang="en-US" smtClean="0"/>
              <a:t>2020/4/16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E4349E9-3B03-4D73-9245-CC375AD01188}"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8B3AA34-F300-4EAD-B22D-7727A73D4B1D}" type="datetimeFigureOut">
              <a:rPr lang="zh-CN" altLang="en-US" smtClean="0"/>
              <a:t>2020/4/16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E4349E9-3B03-4D73-9245-CC375AD01188}"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49"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49"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F8B3AA34-F300-4EAD-B22D-7727A73D4B1D}" type="datetimeFigureOut">
              <a:rPr lang="zh-CN" altLang="en-US" smtClean="0"/>
              <a:t>2020/4/16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E4349E9-3B03-4D73-9245-CC375AD01188}"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8B3AA34-F300-4EAD-B22D-7727A73D4B1D}" type="datetimeFigureOut">
              <a:rPr lang="zh-CN" altLang="en-US" smtClean="0"/>
              <a:t>2020/4/16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E4349E9-3B03-4D73-9245-CC375AD01188}"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6"/>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1"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8B3AA34-F300-4EAD-B22D-7727A73D4B1D}" type="datetimeFigureOut">
              <a:rPr lang="zh-CN" altLang="en-US" smtClean="0"/>
              <a:t>2020/4/16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E4349E9-3B03-4D73-9245-CC375AD01188}"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8B3AA34-F300-4EAD-B22D-7727A73D4B1D}" type="datetimeFigureOut">
              <a:rPr lang="zh-CN" altLang="en-US" smtClean="0"/>
              <a:t>2020/4/16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E4349E9-3B03-4D73-9245-CC375AD01188}"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8B3AA34-F300-4EAD-B22D-7727A73D4B1D}" type="datetimeFigureOut">
              <a:rPr lang="zh-CN" altLang="en-US" smtClean="0"/>
              <a:t>2020/4/16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E4349E9-3B03-4D73-9245-CC375AD01188}"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8B3AA34-F300-4EAD-B22D-7727A73D4B1D}" type="datetimeFigureOut">
              <a:rPr lang="zh-CN" altLang="en-US" smtClean="0"/>
              <a:t>2020/4/16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E4349E9-3B03-4D73-9245-CC375AD01188}"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8B3AA34-F300-4EAD-B22D-7727A73D4B1D}" type="datetimeFigureOut">
              <a:rPr lang="zh-CN" altLang="en-US" smtClean="0"/>
              <a:t>2020/4/16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E4349E9-3B03-4D73-9245-CC375AD01188}"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8B3AA34-F300-4EAD-B22D-7727A73D4B1D}" type="datetimeFigureOut">
              <a:rPr lang="zh-CN" altLang="en-US" smtClean="0"/>
              <a:t>2020/4/16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E4349E9-3B03-4D73-9245-CC375AD01188}"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1"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8B3AA34-F300-4EAD-B22D-7727A73D4B1D}" type="datetimeFigureOut">
              <a:rPr lang="zh-CN" altLang="en-US" smtClean="0"/>
              <a:t>2020/4/16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E4349E9-3B03-4D73-9245-CC375AD01188}"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B3AA34-F300-4EAD-B22D-7727A73D4B1D}" type="datetimeFigureOut">
              <a:rPr lang="zh-CN" altLang="en-US" smtClean="0"/>
              <a:t>2020/4/16</a:t>
            </a:fld>
            <a:endParaRPr lang="zh-CN" altLang="en-US"/>
          </a:p>
        </p:txBody>
      </p:sp>
      <p:sp>
        <p:nvSpPr>
          <p:cNvPr id="5" name="页脚占位符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4349E9-3B03-4D73-9245-CC375AD0118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9.xml"/><Relationship Id="rId1" Type="http://schemas.openxmlformats.org/officeDocument/2006/relationships/slideLayout" Target="../slideLayouts/slideLayout4.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jpeg"/></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4.xml"/><Relationship Id="rId5" Type="http://schemas.openxmlformats.org/officeDocument/2006/relationships/image" Target="../media/image26.png"/><Relationship Id="rId4" Type="http://schemas.openxmlformats.org/officeDocument/2006/relationships/image" Target="../media/image25.jpeg"/></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1.xml"/><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2.xml"/><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5.xml"/><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9.xml"/><Relationship Id="rId1" Type="http://schemas.openxmlformats.org/officeDocument/2006/relationships/slideLayout" Target="../slideLayouts/slideLayout4.xml"/><Relationship Id="rId6" Type="http://schemas.microsoft.com/office/2007/relationships/hdphoto" Target="../media/hdphoto3.wdp"/><Relationship Id="rId5" Type="http://schemas.openxmlformats.org/officeDocument/2006/relationships/image" Target="../media/image39.png"/><Relationship Id="rId4" Type="http://schemas.microsoft.com/office/2007/relationships/hdphoto" Target="../media/hdphoto2.wdp"/></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1.xml"/><Relationship Id="rId1" Type="http://schemas.openxmlformats.org/officeDocument/2006/relationships/slideLayout" Target="../slideLayouts/slideLayout4.xml"/><Relationship Id="rId4" Type="http://schemas.microsoft.com/office/2007/relationships/hdphoto" Target="../media/hdphoto4.wdp"/></Relationships>
</file>

<file path=ppt/slides/_rels/slide53.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notesSlide" Target="../notesSlides/notesSlide52.xml"/><Relationship Id="rId1" Type="http://schemas.openxmlformats.org/officeDocument/2006/relationships/slideLayout" Target="../slideLayouts/slideLayout4.xml"/><Relationship Id="rId6" Type="http://schemas.openxmlformats.org/officeDocument/2006/relationships/image" Target="../media/image44.jpeg"/><Relationship Id="rId5" Type="http://schemas.openxmlformats.org/officeDocument/2006/relationships/image" Target="../media/image43.jpeg"/><Relationship Id="rId10" Type="http://schemas.openxmlformats.org/officeDocument/2006/relationships/image" Target="../media/image48.jpeg"/><Relationship Id="rId4" Type="http://schemas.openxmlformats.org/officeDocument/2006/relationships/image" Target="../media/image42.jpeg"/><Relationship Id="rId9" Type="http://schemas.openxmlformats.org/officeDocument/2006/relationships/image" Target="../media/image47.jpeg"/></Relationships>
</file>

<file path=ppt/slides/_rels/slide5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3.xml"/><Relationship Id="rId1" Type="http://schemas.openxmlformats.org/officeDocument/2006/relationships/slideLayout" Target="../slideLayouts/slideLayout4.xml"/><Relationship Id="rId6" Type="http://schemas.openxmlformats.org/officeDocument/2006/relationships/image" Target="../media/image51.png"/><Relationship Id="rId5" Type="http://schemas.openxmlformats.org/officeDocument/2006/relationships/image" Target="../media/image50.png"/><Relationship Id="rId4" Type="http://schemas.microsoft.com/office/2007/relationships/hdphoto" Target="../media/hdphoto5.wdp"/></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notesSlide" Target="../notesSlides/notesSlide63.xml"/><Relationship Id="rId1" Type="http://schemas.openxmlformats.org/officeDocument/2006/relationships/slideLayout" Target="../slideLayouts/slideLayout4.xml"/><Relationship Id="rId4" Type="http://schemas.openxmlformats.org/officeDocument/2006/relationships/image" Target="../media/image52.jpe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1.xml"/><Relationship Id="rId1" Type="http://schemas.openxmlformats.org/officeDocument/2006/relationships/slideLayout" Target="../slideLayouts/slideLayout4.xml"/><Relationship Id="rId6" Type="http://schemas.microsoft.com/office/2007/relationships/hdphoto" Target="../media/hdphoto7.wdp"/><Relationship Id="rId5" Type="http://schemas.openxmlformats.org/officeDocument/2006/relationships/image" Target="../media/image54.jpeg"/><Relationship Id="rId4" Type="http://schemas.microsoft.com/office/2007/relationships/hdphoto" Target="../media/hdphoto6.wdp"/></Relationships>
</file>

<file path=ppt/slides/_rels/slide7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2.xml"/><Relationship Id="rId1" Type="http://schemas.openxmlformats.org/officeDocument/2006/relationships/slideLayout" Target="../slideLayouts/slideLayout4.xml"/><Relationship Id="rId5" Type="http://schemas.openxmlformats.org/officeDocument/2006/relationships/image" Target="../media/image56.jpeg"/><Relationship Id="rId4" Type="http://schemas.microsoft.com/office/2007/relationships/hdphoto" Target="../media/hdphoto8.wdp"/></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57.png"/></Relationships>
</file>

<file path=ppt/slides/_rels/slide8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73.xml"/><Relationship Id="rId1" Type="http://schemas.openxmlformats.org/officeDocument/2006/relationships/slideLayout" Target="../slideLayouts/slideLayout4.xml"/><Relationship Id="rId5" Type="http://schemas.openxmlformats.org/officeDocument/2006/relationships/image" Target="../media/image60.png"/><Relationship Id="rId4" Type="http://schemas.openxmlformats.org/officeDocument/2006/relationships/image" Target="../media/image59.jpeg"/></Relationships>
</file>

<file path=ppt/slides/_rels/slide81.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61.jpeg"/><Relationship Id="rId7" Type="http://schemas.openxmlformats.org/officeDocument/2006/relationships/image" Target="../media/image63.jpeg"/><Relationship Id="rId2" Type="http://schemas.openxmlformats.org/officeDocument/2006/relationships/notesSlide" Target="../notesSlides/notesSlide74.xml"/><Relationship Id="rId1" Type="http://schemas.openxmlformats.org/officeDocument/2006/relationships/slideLayout" Target="../slideLayouts/slideLayout4.xml"/><Relationship Id="rId6" Type="http://schemas.microsoft.com/office/2007/relationships/hdphoto" Target="../media/hdphoto10.wdp"/><Relationship Id="rId5" Type="http://schemas.openxmlformats.org/officeDocument/2006/relationships/image" Target="../media/image62.jpeg"/><Relationship Id="rId4" Type="http://schemas.microsoft.com/office/2007/relationships/hdphoto" Target="../media/hdphoto9.wdp"/></Relationships>
</file>

<file path=ppt/slides/_rels/slide8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75.xml"/><Relationship Id="rId1" Type="http://schemas.openxmlformats.org/officeDocument/2006/relationships/slideLayout" Target="../slideLayouts/slideLayout4.xml"/><Relationship Id="rId5" Type="http://schemas.openxmlformats.org/officeDocument/2006/relationships/image" Target="../media/image66.jpeg"/><Relationship Id="rId4" Type="http://schemas.openxmlformats.org/officeDocument/2006/relationships/image" Target="../media/image65.jpeg"/></Relationships>
</file>

<file path=ppt/slides/_rels/slide8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76.xml"/><Relationship Id="rId1" Type="http://schemas.openxmlformats.org/officeDocument/2006/relationships/slideLayout" Target="../slideLayouts/slideLayout4.xml"/><Relationship Id="rId4" Type="http://schemas.microsoft.com/office/2007/relationships/hdphoto" Target="../media/hdphoto12.wdp"/></Relationships>
</file>

<file path=ppt/slides/_rels/slide8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8.xml"/><Relationship Id="rId1" Type="http://schemas.openxmlformats.org/officeDocument/2006/relationships/slideLayout" Target="../slideLayouts/slideLayout4.xml"/><Relationship Id="rId5" Type="http://schemas.openxmlformats.org/officeDocument/2006/relationships/image" Target="../media/image71.jpeg"/><Relationship Id="rId4" Type="http://schemas.openxmlformats.org/officeDocument/2006/relationships/image" Target="../media/image70.jpeg"/></Relationships>
</file>

<file path=ppt/slides/_rels/slide8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9.xml"/><Relationship Id="rId1" Type="http://schemas.openxmlformats.org/officeDocument/2006/relationships/slideLayout" Target="../slideLayouts/slideLayout4.xml"/><Relationship Id="rId5" Type="http://schemas.openxmlformats.org/officeDocument/2006/relationships/image" Target="../media/image74.jpeg"/><Relationship Id="rId4" Type="http://schemas.openxmlformats.org/officeDocument/2006/relationships/image" Target="../media/image73.jpeg"/></Relationships>
</file>

<file path=ppt/slides/_rels/slide8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80.xml"/><Relationship Id="rId1" Type="http://schemas.openxmlformats.org/officeDocument/2006/relationships/slideLayout" Target="../slideLayouts/slideLayout4.xml"/><Relationship Id="rId5" Type="http://schemas.openxmlformats.org/officeDocument/2006/relationships/image" Target="../media/image50.png"/><Relationship Id="rId4" Type="http://schemas.microsoft.com/office/2007/relationships/hdphoto" Target="../media/hdphoto5.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712719"/>
            <a:ext cx="12192001" cy="4246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descr="蓝色线条背景"/>
          <p:cNvPicPr>
            <a:picLocks noChangeAspect="1" noChangeArrowheads="1"/>
          </p:cNvPicPr>
          <p:nvPr/>
        </p:nvPicPr>
        <p:blipFill rotWithShape="1">
          <a:blip r:embed="rId4">
            <a:extLst>
              <a:ext uri="{28A0092B-C50C-407E-A947-70E740481C1C}">
                <a14:useLocalDpi xmlns:a14="http://schemas.microsoft.com/office/drawing/2010/main" val="0"/>
              </a:ext>
            </a:extLst>
          </a:blip>
          <a:srcRect t="28318" b="31737"/>
          <a:stretch>
            <a:fillRect/>
          </a:stretch>
        </p:blipFill>
        <p:spPr bwMode="auto">
          <a:xfrm rot="10800000">
            <a:off x="-1" y="1"/>
            <a:ext cx="12191997" cy="2514954"/>
          </a:xfrm>
          <a:prstGeom prst="rect">
            <a:avLst/>
          </a:prstGeom>
          <a:noFill/>
          <a:extLst>
            <a:ext uri="{909E8E84-426E-40DD-AFC4-6F175D3DCCD1}">
              <a14:hiddenFill xmlns:a14="http://schemas.microsoft.com/office/drawing/2010/main">
                <a:solidFill>
                  <a:srgbClr val="FFFFFF"/>
                </a:solidFill>
              </a14:hiddenFill>
            </a:ext>
          </a:extLst>
        </p:spPr>
      </p:pic>
      <p:sp>
        <p:nvSpPr>
          <p:cNvPr id="13" name="文本框 7"/>
          <p:cNvSpPr txBox="1"/>
          <p:nvPr/>
        </p:nvSpPr>
        <p:spPr>
          <a:xfrm>
            <a:off x="2828550" y="4011109"/>
            <a:ext cx="6979022" cy="1277273"/>
          </a:xfrm>
          <a:prstGeom prst="rect">
            <a:avLst/>
          </a:prstGeom>
          <a:noFill/>
        </p:spPr>
        <p:txBody>
          <a:bodyPr wrap="square" rtlCol="0">
            <a:spAutoFit/>
          </a:bodyPr>
          <a:lstStyle>
            <a:defPPr>
              <a:defRPr lang="zh-CN"/>
            </a:defPPr>
            <a:lvl1pPr>
              <a:defRPr sz="9600" b="1">
                <a:solidFill>
                  <a:schemeClr val="bg1"/>
                </a:solidFill>
                <a:effectLst>
                  <a:innerShdw blurRad="63500" dist="50800" dir="18900000">
                    <a:prstClr val="black">
                      <a:alpha val="50000"/>
                    </a:prstClr>
                  </a:innerShdw>
                </a:effectLst>
                <a:latin typeface="Arial" panose="020B0604020202020204" pitchFamily="34" charset="0"/>
                <a:cs typeface="Arial" panose="020B0604020202020204" pitchFamily="34" charset="0"/>
              </a:defRPr>
            </a:lvl1pPr>
            <a:lvl2pPr>
              <a:defRPr/>
            </a:lvl2pPr>
            <a:lvl3pPr>
              <a:defRPr/>
            </a:lvl3pPr>
            <a:lvl4pPr>
              <a:defRPr/>
            </a:lvl4pPr>
            <a:lvl5pPr>
              <a:defRPr/>
            </a:lvl5pPr>
            <a:lvl6pPr>
              <a:defRPr/>
            </a:lvl6pPr>
            <a:lvl7pPr>
              <a:defRPr/>
            </a:lvl7pPr>
            <a:lvl8pPr>
              <a:defRPr/>
            </a:lvl8pPr>
            <a:lvl9pPr>
              <a:defRPr/>
            </a:lvl9pPr>
          </a:lstStyle>
          <a:p>
            <a:pPr algn="ctr">
              <a:spcBef>
                <a:spcPts val="600"/>
              </a:spcBef>
            </a:pPr>
            <a:r>
              <a:rPr lang="zh-CN" altLang="en-US" sz="3600" b="0" spc="300" dirty="0" smtClean="0">
                <a:ln w="18415" cmpd="sng">
                  <a:solidFill>
                    <a:srgbClr val="FFFFFF"/>
                  </a:solidFill>
                  <a:prstDash val="solid"/>
                </a:ln>
                <a:solidFill>
                  <a:srgbClr val="FFC000"/>
                </a:solidFill>
                <a:effectLst>
                  <a:outerShdw blurRad="63500" dir="3600000" algn="tl" rotWithShape="0">
                    <a:srgbClr val="000000">
                      <a:alpha val="70000"/>
                    </a:srgbClr>
                  </a:outerShdw>
                </a:effectLst>
                <a:latin typeface="Times New Roman" panose="02020603050405020304" pitchFamily="18" charset="0"/>
                <a:ea typeface="华文行楷" panose="02010800040101010101" pitchFamily="2" charset="-122"/>
                <a:cs typeface="Times New Roman" panose="02020603050405020304" pitchFamily="18" charset="0"/>
              </a:rPr>
              <a:t>水资源管理与保护处</a:t>
            </a:r>
            <a:endParaRPr lang="en-US" altLang="zh-CN" sz="3600" b="0" spc="300" dirty="0" smtClean="0">
              <a:ln w="18415" cmpd="sng">
                <a:solidFill>
                  <a:srgbClr val="FFFFFF"/>
                </a:solidFill>
                <a:prstDash val="solid"/>
              </a:ln>
              <a:solidFill>
                <a:srgbClr val="FFC000"/>
              </a:solidFill>
              <a:effectLst>
                <a:outerShdw blurRad="63500" dir="3600000" algn="tl" rotWithShape="0">
                  <a:srgbClr val="000000">
                    <a:alpha val="70000"/>
                  </a:srgbClr>
                </a:outerShdw>
              </a:effectLst>
              <a:latin typeface="Times New Roman" panose="02020603050405020304" pitchFamily="18" charset="0"/>
              <a:ea typeface="华文行楷" panose="02010800040101010101" pitchFamily="2" charset="-122"/>
              <a:cs typeface="Times New Roman" panose="02020603050405020304" pitchFamily="18" charset="0"/>
            </a:endParaRPr>
          </a:p>
          <a:p>
            <a:pPr algn="ctr">
              <a:spcBef>
                <a:spcPts val="600"/>
              </a:spcBef>
            </a:pPr>
            <a:r>
              <a:rPr lang="en-US" altLang="zh-CN" sz="3600" b="0" spc="300" dirty="0" smtClean="0">
                <a:ln w="18415" cmpd="sng">
                  <a:solidFill>
                    <a:srgbClr val="FFFFFF"/>
                  </a:solidFill>
                  <a:prstDash val="solid"/>
                </a:ln>
                <a:solidFill>
                  <a:srgbClr val="FFC000"/>
                </a:solidFill>
                <a:effectLst>
                  <a:outerShdw blurRad="63500" dir="3600000" algn="tl" rotWithShape="0">
                    <a:srgbClr val="000000">
                      <a:alpha val="70000"/>
                    </a:srgbClr>
                  </a:outerShdw>
                </a:effectLst>
                <a:latin typeface="Times New Roman" panose="02020603050405020304" pitchFamily="18" charset="0"/>
                <a:ea typeface="华文行楷" panose="02010800040101010101" pitchFamily="2" charset="-122"/>
                <a:cs typeface="Times New Roman" panose="02020603050405020304" pitchFamily="18" charset="0"/>
              </a:rPr>
              <a:t>2020</a:t>
            </a:r>
            <a:r>
              <a:rPr lang="zh-CN" altLang="zh-CN" sz="3600" b="0" spc="300" dirty="0" smtClean="0">
                <a:ln w="18415" cmpd="sng">
                  <a:solidFill>
                    <a:srgbClr val="FFFFFF"/>
                  </a:solidFill>
                  <a:prstDash val="solid"/>
                </a:ln>
                <a:solidFill>
                  <a:srgbClr val="FFC000"/>
                </a:solidFill>
                <a:effectLst>
                  <a:outerShdw blurRad="63500" dir="3600000" algn="tl" rotWithShape="0">
                    <a:srgbClr val="000000">
                      <a:alpha val="70000"/>
                    </a:srgbClr>
                  </a:outerShdw>
                </a:effectLst>
                <a:latin typeface="Times New Roman" panose="02020603050405020304" pitchFamily="18" charset="0"/>
                <a:ea typeface="华文行楷" panose="02010800040101010101" pitchFamily="2" charset="-122"/>
                <a:cs typeface="Times New Roman" panose="02020603050405020304" pitchFamily="18" charset="0"/>
              </a:rPr>
              <a:t>年</a:t>
            </a:r>
            <a:r>
              <a:rPr lang="en-US" altLang="zh-CN" sz="3600" b="0" spc="300" dirty="0" smtClean="0">
                <a:ln w="18415" cmpd="sng">
                  <a:solidFill>
                    <a:srgbClr val="FFFFFF"/>
                  </a:solidFill>
                  <a:prstDash val="solid"/>
                </a:ln>
                <a:solidFill>
                  <a:srgbClr val="FFC000"/>
                </a:solidFill>
                <a:effectLst>
                  <a:outerShdw blurRad="63500" dir="3600000" algn="tl" rotWithShape="0">
                    <a:srgbClr val="000000">
                      <a:alpha val="70000"/>
                    </a:srgbClr>
                  </a:outerShdw>
                </a:effectLst>
                <a:latin typeface="Times New Roman" panose="02020603050405020304" pitchFamily="18" charset="0"/>
                <a:ea typeface="华文行楷" panose="02010800040101010101" pitchFamily="2" charset="-122"/>
                <a:cs typeface="Times New Roman" panose="02020603050405020304" pitchFamily="18" charset="0"/>
              </a:rPr>
              <a:t>4</a:t>
            </a:r>
            <a:r>
              <a:rPr lang="zh-CN" altLang="en-US" sz="3600" b="0" spc="300" dirty="0" smtClean="0">
                <a:ln w="18415" cmpd="sng">
                  <a:solidFill>
                    <a:srgbClr val="FFFFFF"/>
                  </a:solidFill>
                  <a:prstDash val="solid"/>
                </a:ln>
                <a:solidFill>
                  <a:srgbClr val="FFC000"/>
                </a:solidFill>
                <a:effectLst>
                  <a:outerShdw blurRad="63500" dir="3600000" algn="tl" rotWithShape="0">
                    <a:srgbClr val="000000">
                      <a:alpha val="70000"/>
                    </a:srgbClr>
                  </a:outerShdw>
                </a:effectLst>
                <a:latin typeface="Times New Roman" panose="02020603050405020304" pitchFamily="18" charset="0"/>
                <a:ea typeface="华文行楷" panose="02010800040101010101" pitchFamily="2" charset="-122"/>
                <a:cs typeface="Times New Roman" panose="02020603050405020304" pitchFamily="18" charset="0"/>
              </a:rPr>
              <a:t>月</a:t>
            </a:r>
            <a:r>
              <a:rPr lang="en-US" altLang="zh-CN" sz="3600" b="0" spc="300" dirty="0" smtClean="0">
                <a:ln w="18415" cmpd="sng">
                  <a:solidFill>
                    <a:srgbClr val="FFFFFF"/>
                  </a:solidFill>
                  <a:prstDash val="solid"/>
                </a:ln>
                <a:solidFill>
                  <a:srgbClr val="FFC000"/>
                </a:solidFill>
                <a:effectLst>
                  <a:outerShdw blurRad="63500" dir="3600000" algn="tl" rotWithShape="0">
                    <a:srgbClr val="000000">
                      <a:alpha val="70000"/>
                    </a:srgbClr>
                  </a:outerShdw>
                </a:effectLst>
                <a:latin typeface="Times New Roman" panose="02020603050405020304" pitchFamily="18" charset="0"/>
                <a:ea typeface="华文行楷" panose="02010800040101010101" pitchFamily="2" charset="-122"/>
                <a:cs typeface="Times New Roman" panose="02020603050405020304" pitchFamily="18" charset="0"/>
              </a:rPr>
              <a:t>16</a:t>
            </a:r>
            <a:r>
              <a:rPr lang="zh-CN" altLang="en-US" sz="3600" b="0" spc="300" dirty="0" smtClean="0">
                <a:ln w="18415" cmpd="sng">
                  <a:solidFill>
                    <a:srgbClr val="FFFFFF"/>
                  </a:solidFill>
                  <a:prstDash val="solid"/>
                </a:ln>
                <a:solidFill>
                  <a:srgbClr val="FFC000"/>
                </a:solidFill>
                <a:effectLst>
                  <a:outerShdw blurRad="63500" dir="3600000" algn="tl" rotWithShape="0">
                    <a:srgbClr val="000000">
                      <a:alpha val="70000"/>
                    </a:srgbClr>
                  </a:outerShdw>
                </a:effectLst>
                <a:latin typeface="Times New Roman" panose="02020603050405020304" pitchFamily="18" charset="0"/>
                <a:ea typeface="华文行楷" panose="02010800040101010101" pitchFamily="2" charset="-122"/>
                <a:cs typeface="Times New Roman" panose="02020603050405020304" pitchFamily="18" charset="0"/>
              </a:rPr>
              <a:t>日</a:t>
            </a:r>
          </a:p>
        </p:txBody>
      </p:sp>
      <p:sp>
        <p:nvSpPr>
          <p:cNvPr id="11" name="TextBox 10"/>
          <p:cNvSpPr txBox="1"/>
          <p:nvPr/>
        </p:nvSpPr>
        <p:spPr>
          <a:xfrm>
            <a:off x="1752230" y="1466285"/>
            <a:ext cx="9908540" cy="1118255"/>
          </a:xfrm>
          <a:prstGeom prst="rect">
            <a:avLst/>
          </a:prstGeom>
          <a:noFill/>
        </p:spPr>
        <p:txBody>
          <a:bodyPr wrap="square" rtlCol="0">
            <a:spAutoFit/>
            <a:scene3d>
              <a:camera prst="orthographicFront"/>
              <a:lightRig rig="soft" dir="tl">
                <a:rot lat="0" lon="0" rev="0"/>
              </a:lightRig>
            </a:scene3d>
            <a:sp3d contourW="25400" prstMaterial="matte">
              <a:contourClr>
                <a:schemeClr val="accent2">
                  <a:tint val="20000"/>
                </a:schemeClr>
              </a:contourClr>
            </a:sp3d>
          </a:bodyPr>
          <a:lstStyle/>
          <a:p>
            <a:pPr algn="ctr">
              <a:lnSpc>
                <a:spcPts val="8000"/>
              </a:lnSpc>
            </a:pPr>
            <a:r>
              <a:rPr lang="zh-CN" altLang="en-US" sz="6600" b="1" spc="50" dirty="0">
                <a:ln w="12700">
                  <a:solidFill>
                    <a:schemeClr val="bg1"/>
                  </a:solidFill>
                </a:ln>
                <a:gradFill>
                  <a:gsLst>
                    <a:gs pos="25000">
                      <a:schemeClr val="accent2">
                        <a:satMod val="155000"/>
                      </a:schemeClr>
                    </a:gs>
                    <a:gs pos="100000">
                      <a:schemeClr val="accent2">
                        <a:shade val="45000"/>
                        <a:satMod val="165000"/>
                      </a:schemeClr>
                    </a:gs>
                  </a:gsLst>
                  <a:lin ang="5400000"/>
                </a:gradFill>
                <a:latin typeface="华文行楷" panose="02010800040101010101" pitchFamily="2" charset="-122"/>
                <a:ea typeface="华文行楷" panose="02010800040101010101" pitchFamily="2" charset="-122"/>
              </a:rPr>
              <a:t>漳卫南局节水机关建设</a:t>
            </a:r>
          </a:p>
        </p:txBody>
      </p:sp>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47116" y="1478756"/>
            <a:ext cx="1051024" cy="10510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advTm="1007">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6185646" y="786063"/>
            <a:ext cx="4827493" cy="5262979"/>
          </a:xfrm>
          <a:prstGeom prst="rect">
            <a:avLst/>
          </a:prstGeom>
          <a:noFill/>
        </p:spPr>
        <p:txBody>
          <a:bodyPr wrap="square" rtlCol="0">
            <a:spAutoFit/>
          </a:bodyPr>
          <a:lstStyle/>
          <a:p>
            <a:pPr>
              <a:lnSpc>
                <a:spcPct val="175000"/>
              </a:lnSpc>
            </a:pPr>
            <a:r>
              <a:rPr lang="en-US" altLang="zh-CN" sz="2800" b="1" dirty="0" smtClean="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rPr>
              <a:t>01 / </a:t>
            </a:r>
            <a:r>
              <a:rPr lang="zh-CN" altLang="en-US" sz="3200" b="1" dirty="0" smtClean="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rPr>
              <a:t>工作</a:t>
            </a:r>
            <a:r>
              <a:rPr lang="zh-CN" altLang="en-US" sz="3200" b="1" dirty="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rPr>
              <a:t>背景</a:t>
            </a:r>
          </a:p>
          <a:p>
            <a:pPr>
              <a:lnSpc>
                <a:spcPct val="175000"/>
              </a:lnSpc>
            </a:pPr>
            <a:r>
              <a:rPr lang="en-US" altLang="zh-CN" sz="2800" b="1" dirty="0" smtClean="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rPr>
              <a:t>02 </a:t>
            </a:r>
            <a:r>
              <a:rPr lang="en-US" altLang="zh-CN" sz="2800" b="1" dirty="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rPr>
              <a:t>/ </a:t>
            </a:r>
            <a:r>
              <a:rPr lang="zh-CN" altLang="en-US" sz="3200" b="1" dirty="0" smtClean="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rPr>
              <a:t>目标</a:t>
            </a:r>
            <a:r>
              <a:rPr lang="zh-CN" altLang="en-US" sz="3200" b="1" dirty="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rPr>
              <a:t>任务</a:t>
            </a:r>
            <a:endParaRPr lang="zh-CN" altLang="en-US" sz="3200" b="1" dirty="0" smtClean="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sym typeface="Arial" panose="020B0604020202020204" pitchFamily="34" charset="0"/>
            </a:endParaRPr>
          </a:p>
          <a:p>
            <a:pPr>
              <a:lnSpc>
                <a:spcPct val="175000"/>
              </a:lnSpc>
            </a:pPr>
            <a:r>
              <a:rPr lang="en-US" altLang="zh-CN" sz="2800" b="1" dirty="0" smtClean="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rPr>
              <a:t>03 / </a:t>
            </a:r>
            <a:r>
              <a:rPr lang="zh-CN" altLang="en-US" sz="3200" b="1" dirty="0" smtClean="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rPr>
              <a:t>重点建设内容</a:t>
            </a:r>
            <a:endParaRPr lang="en-US" altLang="zh-CN" sz="3200" b="1" dirty="0" smtClean="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endParaRPr>
          </a:p>
          <a:p>
            <a:pPr>
              <a:lnSpc>
                <a:spcPct val="175000"/>
              </a:lnSpc>
            </a:pPr>
            <a:r>
              <a:rPr lang="en-US" altLang="zh-CN" sz="2800" b="1" dirty="0" smtClean="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rPr>
              <a:t>04 / </a:t>
            </a:r>
            <a:r>
              <a:rPr lang="zh-CN" altLang="en-US" sz="3200" b="1" dirty="0" smtClean="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rPr>
              <a:t>节水机关</a:t>
            </a:r>
            <a:r>
              <a:rPr lang="zh-CN" altLang="en-US" sz="3200" b="1" dirty="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rPr>
              <a:t>验收</a:t>
            </a:r>
          </a:p>
          <a:p>
            <a:pPr>
              <a:lnSpc>
                <a:spcPct val="175000"/>
              </a:lnSpc>
            </a:pPr>
            <a:r>
              <a:rPr lang="en-US" altLang="zh-CN" sz="2800" b="1" dirty="0" smtClean="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rPr>
              <a:t>05 / </a:t>
            </a:r>
            <a:r>
              <a:rPr lang="zh-CN" altLang="en-US" sz="3200" b="1" dirty="0" smtClean="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rPr>
              <a:t>共性问题梳理</a:t>
            </a:r>
            <a:endParaRPr lang="en-US" altLang="zh-CN" sz="3200" b="1" dirty="0" smtClean="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endParaRPr>
          </a:p>
          <a:p>
            <a:pPr>
              <a:lnSpc>
                <a:spcPct val="175000"/>
              </a:lnSpc>
            </a:pPr>
            <a:r>
              <a:rPr lang="en-US" altLang="zh-CN" sz="2800" b="1" dirty="0" smtClean="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rPr>
              <a:t>06 / </a:t>
            </a:r>
            <a:r>
              <a:rPr lang="zh-CN" altLang="en-US" sz="3200" b="1" dirty="0" smtClean="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rPr>
              <a:t>节水技术和小窍门</a:t>
            </a:r>
            <a:endParaRPr lang="zh-CN" altLang="en-US" sz="3200" b="1" dirty="0">
              <a:solidFill>
                <a:schemeClr val="accent2"/>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1900"/>
    </mc:Choice>
    <mc:Fallback xmlns="">
      <p:transition spd="slow" advTm="19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1"/>
          </p:nvPr>
        </p:nvSpPr>
        <p:spPr/>
        <p:txBody>
          <a:bodyPr/>
          <a:lstStyle/>
          <a:p>
            <a:r>
              <a:rPr lang="zh-CN" altLang="en-US" dirty="0" smtClean="0"/>
              <a:t>第一部分</a:t>
            </a:r>
            <a:endParaRPr lang="zh-CN" altLang="en-US" dirty="0"/>
          </a:p>
        </p:txBody>
      </p:sp>
      <p:sp>
        <p:nvSpPr>
          <p:cNvPr id="6" name="文本占位符 5"/>
          <p:cNvSpPr>
            <a:spLocks noGrp="1"/>
          </p:cNvSpPr>
          <p:nvPr>
            <p:ph type="body" sz="quarter" idx="12"/>
          </p:nvPr>
        </p:nvSpPr>
        <p:spPr/>
        <p:txBody>
          <a:bodyPr/>
          <a:lstStyle/>
          <a:p>
            <a:r>
              <a:rPr lang="zh-CN" altLang="en-US" dirty="0"/>
              <a:t>工作背景</a:t>
            </a:r>
          </a:p>
        </p:txBody>
      </p:sp>
    </p:spTree>
  </p:cSld>
  <p:clrMapOvr>
    <a:masterClrMapping/>
  </p:clrMapOvr>
  <p:transition advTm="3365">
    <p:split orient="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zh-CN" altLang="en-US" dirty="0" smtClean="0"/>
              <a:t>工作背景</a:t>
            </a:r>
            <a:endParaRPr lang="zh-CN" altLang="en-US" dirty="0"/>
          </a:p>
        </p:txBody>
      </p:sp>
      <p:sp>
        <p:nvSpPr>
          <p:cNvPr id="4" name="TextBox 16"/>
          <p:cNvSpPr txBox="1">
            <a:spLocks noChangeArrowheads="1"/>
          </p:cNvSpPr>
          <p:nvPr/>
        </p:nvSpPr>
        <p:spPr bwMode="auto">
          <a:xfrm>
            <a:off x="4084320" y="2392797"/>
            <a:ext cx="6664960" cy="824456"/>
          </a:xfrm>
          <a:prstGeom prst="rect">
            <a:avLst/>
          </a:prstGeom>
          <a:noFill/>
          <a:ln>
            <a:noFill/>
          </a:ln>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50000"/>
              </a:lnSpc>
              <a:spcBef>
                <a:spcPts val="1200"/>
              </a:spcBef>
              <a:spcAft>
                <a:spcPct val="0"/>
              </a:spcAft>
              <a:buNone/>
            </a:pPr>
            <a:r>
              <a:rPr lang="zh-CN" altLang="en-US" sz="3600" b="1" dirty="0" smtClean="0">
                <a:solidFill>
                  <a:schemeClr val="accent4">
                    <a:lumMod val="60000"/>
                    <a:lumOff val="40000"/>
                  </a:schemeClr>
                </a:solidFill>
              </a:rPr>
              <a:t>为什么要节水？？？</a:t>
            </a:r>
            <a:endParaRPr lang="zh-CN" altLang="en-US" sz="3600" b="1" dirty="0">
              <a:solidFill>
                <a:schemeClr val="accent4">
                  <a:lumMod val="60000"/>
                  <a:lumOff val="4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24649"/>
    </mc:Choice>
    <mc:Fallback xmlns="">
      <p:transition spd="slow" advTm="24649"/>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zh-CN" altLang="en-US" dirty="0" smtClean="0"/>
              <a:t>工作背景</a:t>
            </a:r>
            <a:endParaRPr lang="zh-CN" altLang="en-US" dirty="0"/>
          </a:p>
        </p:txBody>
      </p:sp>
      <p:sp>
        <p:nvSpPr>
          <p:cNvPr id="5" name="矩形 4"/>
          <p:cNvSpPr/>
          <p:nvPr/>
        </p:nvSpPr>
        <p:spPr>
          <a:xfrm>
            <a:off x="285115" y="984250"/>
            <a:ext cx="8210550" cy="765175"/>
          </a:xfrm>
          <a:prstGeom prst="rect">
            <a:avLst/>
          </a:prstGeom>
          <a:noFill/>
          <a:ln w="9525">
            <a:noFill/>
          </a:ln>
        </p:spPr>
        <p:txBody>
          <a:bodyPr anchor="ctr"/>
          <a:lstStyle/>
          <a:p>
            <a:pPr eaLnBrk="0" hangingPunct="0">
              <a:lnSpc>
                <a:spcPct val="110000"/>
              </a:lnSpc>
              <a:buSzPct val="100000"/>
            </a:pPr>
            <a:r>
              <a:rPr lang="zh-CN" altLang="en-US" sz="2400" b="1" dirty="0">
                <a:solidFill>
                  <a:srgbClr val="FF0000"/>
                </a:solidFill>
                <a:latin typeface="黑体" panose="02010609060101010101" pitchFamily="49" charset="-122"/>
                <a:ea typeface="黑体" panose="02010609060101010101" pitchFamily="49" charset="-122"/>
                <a:sym typeface="黑体" panose="02010609060101010101" pitchFamily="49" charset="-122"/>
              </a:rPr>
              <a:t>（一）节水是保障我国水安全的必然选择</a:t>
            </a:r>
          </a:p>
        </p:txBody>
      </p:sp>
      <p:sp>
        <p:nvSpPr>
          <p:cNvPr id="6" name="文本框 3"/>
          <p:cNvSpPr txBox="1"/>
          <p:nvPr/>
        </p:nvSpPr>
        <p:spPr>
          <a:xfrm>
            <a:off x="6052820" y="2658457"/>
            <a:ext cx="5346700" cy="2554545"/>
          </a:xfrm>
          <a:prstGeom prst="rect">
            <a:avLst/>
          </a:prstGeom>
          <a:noFill/>
        </p:spPr>
        <p:txBody>
          <a:bodyPr wrap="square" rtlCol="0">
            <a:spAutoFit/>
          </a:bodyPr>
          <a:lstStyle/>
          <a:p>
            <a:pPr algn="just" eaLnBrk="0" hangingPunct="0">
              <a:lnSpc>
                <a:spcPct val="150000"/>
              </a:lnSpc>
              <a:spcBef>
                <a:spcPts val="600"/>
              </a:spcBef>
              <a:buSzTx/>
              <a:buFont typeface="+mj-lt"/>
            </a:pPr>
            <a:r>
              <a:rPr lang="en-US" altLang="zh-CN" sz="2000" b="1" dirty="0">
                <a:latin typeface="黑体" panose="02010609060101010101" pitchFamily="49" charset="-122"/>
                <a:ea typeface="黑体" panose="02010609060101010101" pitchFamily="49" charset="-122"/>
                <a:cs typeface="黑体" panose="02010609060101010101" pitchFamily="49" charset="-122"/>
                <a:sym typeface="+mn-ea"/>
              </a:rPr>
              <a:t>  </a:t>
            </a:r>
            <a:r>
              <a:rPr lang="en-US" altLang="zh-CN" sz="2000" b="1" dirty="0" smtClean="0">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000" dirty="0" smtClean="0">
                <a:latin typeface="黑体" panose="02010609060101010101" pitchFamily="49" charset="-122"/>
                <a:ea typeface="黑体" panose="02010609060101010101" pitchFamily="49" charset="-122"/>
                <a:sym typeface="+mn-ea"/>
              </a:rPr>
              <a:t>地球表面</a:t>
            </a:r>
            <a:r>
              <a:rPr lang="zh-CN" altLang="en-US" sz="2000" dirty="0">
                <a:latin typeface="黑体" panose="02010609060101010101" pitchFamily="49" charset="-122"/>
                <a:ea typeface="黑体" panose="02010609060101010101" pitchFamily="49" charset="-122"/>
                <a:sym typeface="+mn-ea"/>
              </a:rPr>
              <a:t>超过70%的面积为海洋所覆盖。</a:t>
            </a:r>
          </a:p>
          <a:p>
            <a:pPr algn="just" eaLnBrk="0" hangingPunct="0">
              <a:lnSpc>
                <a:spcPct val="150000"/>
              </a:lnSpc>
              <a:spcBef>
                <a:spcPts val="600"/>
              </a:spcBef>
              <a:buSzTx/>
              <a:buFont typeface="+mj-lt"/>
            </a:pPr>
            <a:r>
              <a:rPr lang="zh-CN" altLang="en-US" sz="2000" dirty="0">
                <a:latin typeface="黑体" panose="02010609060101010101" pitchFamily="49" charset="-122"/>
                <a:ea typeface="黑体" panose="02010609060101010101" pitchFamily="49" charset="-122"/>
                <a:sym typeface="+mn-ea"/>
              </a:rPr>
              <a:t>  </a:t>
            </a:r>
            <a:r>
              <a:rPr lang="zh-CN" altLang="en-US" sz="2000" dirty="0" smtClean="0">
                <a:latin typeface="黑体" panose="02010609060101010101" pitchFamily="49" charset="-122"/>
                <a:ea typeface="黑体" panose="02010609060101010101" pitchFamily="49" charset="-122"/>
                <a:sym typeface="+mn-ea"/>
              </a:rPr>
              <a:t>  目前</a:t>
            </a:r>
            <a:r>
              <a:rPr lang="zh-CN" altLang="en-US" sz="2000" dirty="0">
                <a:latin typeface="黑体" panose="02010609060101010101" pitchFamily="49" charset="-122"/>
                <a:ea typeface="黑体" panose="02010609060101010101" pitchFamily="49" charset="-122"/>
                <a:sym typeface="+mn-ea"/>
              </a:rPr>
              <a:t>全世界的淡水资源仅占地球总水量的2.5%。</a:t>
            </a:r>
          </a:p>
          <a:p>
            <a:pPr algn="just" eaLnBrk="0" hangingPunct="0">
              <a:lnSpc>
                <a:spcPct val="150000"/>
              </a:lnSpc>
              <a:spcBef>
                <a:spcPts val="600"/>
              </a:spcBef>
              <a:buSzTx/>
              <a:buFont typeface="+mj-lt"/>
            </a:pPr>
            <a:r>
              <a:rPr lang="zh-CN" altLang="en-US" sz="2000" dirty="0">
                <a:latin typeface="黑体" panose="02010609060101010101" pitchFamily="49" charset="-122"/>
                <a:ea typeface="黑体" panose="02010609060101010101" pitchFamily="49" charset="-122"/>
                <a:sym typeface="+mn-ea"/>
              </a:rPr>
              <a:t> </a:t>
            </a:r>
            <a:r>
              <a:rPr lang="zh-CN" altLang="en-US" sz="2000" dirty="0" smtClean="0">
                <a:latin typeface="黑体" panose="02010609060101010101" pitchFamily="49" charset="-122"/>
                <a:ea typeface="黑体" panose="02010609060101010101" pitchFamily="49" charset="-122"/>
                <a:sym typeface="+mn-ea"/>
              </a:rPr>
              <a:t>   </a:t>
            </a:r>
            <a:r>
              <a:rPr lang="zh-CN" altLang="en-US" sz="2000" dirty="0">
                <a:latin typeface="黑体" panose="02010609060101010101" pitchFamily="49" charset="-122"/>
                <a:ea typeface="黑体" panose="02010609060101010101" pitchFamily="49" charset="-122"/>
                <a:sym typeface="+mn-ea"/>
              </a:rPr>
              <a:t>人类真正能够利用的淡水资源约占地球总水量的0.26%。</a:t>
            </a:r>
          </a:p>
        </p:txBody>
      </p:sp>
      <p:pic>
        <p:nvPicPr>
          <p:cNvPr id="7" name="图片 6"/>
          <p:cNvPicPr>
            <a:picLocks noChangeAspect="1"/>
          </p:cNvPicPr>
          <p:nvPr/>
        </p:nvPicPr>
        <p:blipFill>
          <a:blip r:embed="rId3"/>
          <a:stretch>
            <a:fillRect/>
          </a:stretch>
        </p:blipFill>
        <p:spPr>
          <a:xfrm>
            <a:off x="942975" y="2176145"/>
            <a:ext cx="4711700" cy="3519170"/>
          </a:xfrm>
          <a:prstGeom prst="rect">
            <a:avLst/>
          </a:prstGeom>
        </p:spPr>
      </p:pic>
      <p:cxnSp>
        <p:nvCxnSpPr>
          <p:cNvPr id="8" name="直接连接符 7"/>
          <p:cNvCxnSpPr/>
          <p:nvPr/>
        </p:nvCxnSpPr>
        <p:spPr>
          <a:xfrm>
            <a:off x="24466" y="1673367"/>
            <a:ext cx="6028354" cy="0"/>
          </a:xfrm>
          <a:prstGeom prst="line">
            <a:avLst/>
          </a:prstGeom>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282574174"/>
      </p:ext>
    </p:extLst>
  </p:cSld>
  <p:clrMapOvr>
    <a:masterClrMapping/>
  </p:clrMapOvr>
  <mc:AlternateContent xmlns:mc="http://schemas.openxmlformats.org/markup-compatibility/2006" xmlns:p14="http://schemas.microsoft.com/office/powerpoint/2010/main">
    <mc:Choice Requires="p14">
      <p:transition spd="slow" p14:dur="2000" advTm="24649"/>
    </mc:Choice>
    <mc:Fallback xmlns="">
      <p:transition spd="slow" advTm="24649"/>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zh-CN" altLang="en-US" dirty="0" smtClean="0"/>
              <a:t>工作背景</a:t>
            </a:r>
            <a:endParaRPr lang="zh-CN" altLang="en-US" dirty="0"/>
          </a:p>
        </p:txBody>
      </p:sp>
      <p:sp>
        <p:nvSpPr>
          <p:cNvPr id="3" name="矩形 2"/>
          <p:cNvSpPr/>
          <p:nvPr/>
        </p:nvSpPr>
        <p:spPr>
          <a:xfrm>
            <a:off x="285115" y="984250"/>
            <a:ext cx="8210550" cy="765175"/>
          </a:xfrm>
          <a:prstGeom prst="rect">
            <a:avLst/>
          </a:prstGeom>
          <a:noFill/>
          <a:ln w="9525">
            <a:noFill/>
          </a:ln>
        </p:spPr>
        <p:txBody>
          <a:bodyPr anchor="ctr"/>
          <a:lstStyle/>
          <a:p>
            <a:pPr eaLnBrk="0" hangingPunct="0">
              <a:lnSpc>
                <a:spcPct val="110000"/>
              </a:lnSpc>
              <a:buSzPct val="100000"/>
            </a:pPr>
            <a:r>
              <a:rPr lang="zh-CN" altLang="en-US" sz="2400" b="1" dirty="0">
                <a:solidFill>
                  <a:srgbClr val="FF0000"/>
                </a:solidFill>
                <a:latin typeface="黑体" panose="02010609060101010101" pitchFamily="49" charset="-122"/>
                <a:ea typeface="黑体" panose="02010609060101010101" pitchFamily="49" charset="-122"/>
                <a:sym typeface="黑体" panose="02010609060101010101" pitchFamily="49" charset="-122"/>
              </a:rPr>
              <a:t>（一）节水是保障我国水安全的必然选择</a:t>
            </a:r>
          </a:p>
        </p:txBody>
      </p:sp>
      <p:sp>
        <p:nvSpPr>
          <p:cNvPr id="4" name="文本框 1"/>
          <p:cNvSpPr txBox="1"/>
          <p:nvPr/>
        </p:nvSpPr>
        <p:spPr>
          <a:xfrm>
            <a:off x="1247140" y="3439160"/>
            <a:ext cx="1946910" cy="891540"/>
          </a:xfrm>
          <a:prstGeom prst="rect">
            <a:avLst/>
          </a:prstGeom>
          <a:noFill/>
        </p:spPr>
        <p:txBody>
          <a:bodyPr wrap="square" rtlCol="0">
            <a:spAutoFit/>
          </a:bodyPr>
          <a:lstStyle/>
          <a:p>
            <a:pPr algn="ctr"/>
            <a:r>
              <a:rPr lang="zh-CN" altLang="en-US" sz="2600" b="1" dirty="0">
                <a:sym typeface="+mn-ea"/>
              </a:rPr>
              <a:t>新三大</a:t>
            </a:r>
          </a:p>
          <a:p>
            <a:pPr algn="ctr"/>
            <a:r>
              <a:rPr lang="zh-CN" altLang="en-US" sz="2600" b="1" dirty="0">
                <a:sym typeface="+mn-ea"/>
              </a:rPr>
              <a:t>水问题</a:t>
            </a:r>
            <a:endParaRPr lang="zh-CN" altLang="en-US" sz="2600" b="1" dirty="0"/>
          </a:p>
        </p:txBody>
      </p:sp>
      <p:sp>
        <p:nvSpPr>
          <p:cNvPr id="5" name="左大括号 4"/>
          <p:cNvSpPr/>
          <p:nvPr/>
        </p:nvSpPr>
        <p:spPr>
          <a:xfrm>
            <a:off x="3331210" y="2929255"/>
            <a:ext cx="459740" cy="1910715"/>
          </a:xfrm>
          <a:prstGeom prst="leftBrace">
            <a:avLst>
              <a:gd name="adj1" fmla="val 25706"/>
              <a:gd name="adj2" fmla="val 50000"/>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600"/>
          </a:p>
        </p:txBody>
      </p:sp>
      <p:sp>
        <p:nvSpPr>
          <p:cNvPr id="6" name="文本框 6"/>
          <p:cNvSpPr txBox="1"/>
          <p:nvPr/>
        </p:nvSpPr>
        <p:spPr>
          <a:xfrm>
            <a:off x="4005580" y="2528570"/>
            <a:ext cx="3445510" cy="2491740"/>
          </a:xfrm>
          <a:prstGeom prst="rect">
            <a:avLst/>
          </a:prstGeom>
          <a:noFill/>
        </p:spPr>
        <p:txBody>
          <a:bodyPr wrap="square" rtlCol="0">
            <a:spAutoFit/>
          </a:bodyPr>
          <a:lstStyle/>
          <a:p>
            <a:pPr>
              <a:lnSpc>
                <a:spcPct val="200000"/>
              </a:lnSpc>
            </a:pPr>
            <a:r>
              <a:rPr lang="zh-CN" altLang="en-US" sz="2600" b="1" dirty="0"/>
              <a:t>水资源短缺</a:t>
            </a:r>
          </a:p>
          <a:p>
            <a:pPr>
              <a:lnSpc>
                <a:spcPct val="200000"/>
              </a:lnSpc>
            </a:pPr>
            <a:r>
              <a:rPr lang="zh-CN" altLang="en-US" sz="2600" b="1" dirty="0"/>
              <a:t>水生态损害</a:t>
            </a:r>
          </a:p>
          <a:p>
            <a:pPr>
              <a:lnSpc>
                <a:spcPct val="200000"/>
              </a:lnSpc>
            </a:pPr>
            <a:r>
              <a:rPr lang="zh-CN" altLang="en-US" sz="2600" b="1" dirty="0"/>
              <a:t>水环境污染</a:t>
            </a:r>
          </a:p>
        </p:txBody>
      </p:sp>
      <p:grpSp>
        <p:nvGrpSpPr>
          <p:cNvPr id="7" name="组合 6"/>
          <p:cNvGrpSpPr/>
          <p:nvPr/>
        </p:nvGrpSpPr>
        <p:grpSpPr>
          <a:xfrm>
            <a:off x="7075804" y="2202814"/>
            <a:ext cx="4272915" cy="3689985"/>
            <a:chOff x="8032" y="3784"/>
            <a:chExt cx="5752" cy="5034"/>
          </a:xfrm>
        </p:grpSpPr>
        <p:grpSp>
          <p:nvGrpSpPr>
            <p:cNvPr id="8" name="组合 7"/>
            <p:cNvGrpSpPr/>
            <p:nvPr/>
          </p:nvGrpSpPr>
          <p:grpSpPr>
            <a:xfrm>
              <a:off x="8092" y="3784"/>
              <a:ext cx="5692" cy="5034"/>
              <a:chOff x="1637" y="3220"/>
              <a:chExt cx="7222" cy="6368"/>
            </a:xfrm>
          </p:grpSpPr>
          <p:pic>
            <p:nvPicPr>
              <p:cNvPr id="18" name="图片 17" descr="图片1"/>
              <p:cNvPicPr>
                <a:picLocks noChangeAspect="1"/>
              </p:cNvPicPr>
              <p:nvPr/>
            </p:nvPicPr>
            <p:blipFill>
              <a:blip r:embed="rId3"/>
              <a:stretch>
                <a:fillRect/>
              </a:stretch>
            </p:blipFill>
            <p:spPr>
              <a:xfrm>
                <a:off x="1637" y="3220"/>
                <a:ext cx="7222" cy="6368"/>
              </a:xfrm>
              <a:prstGeom prst="rect">
                <a:avLst/>
              </a:prstGeom>
            </p:spPr>
          </p:pic>
          <p:sp>
            <p:nvSpPr>
              <p:cNvPr id="19" name="文本框 2"/>
              <p:cNvSpPr txBox="1"/>
              <p:nvPr/>
            </p:nvSpPr>
            <p:spPr>
              <a:xfrm>
                <a:off x="4554" y="7771"/>
                <a:ext cx="1412" cy="789"/>
              </a:xfrm>
              <a:prstGeom prst="rect">
                <a:avLst/>
              </a:prstGeom>
              <a:noFill/>
            </p:spPr>
            <p:txBody>
              <a:bodyPr wrap="square" rtlCol="0">
                <a:spAutoFit/>
              </a:bodyPr>
              <a:lstStyle/>
              <a:p>
                <a:pPr algn="ctr"/>
                <a:r>
                  <a:rPr lang="zh-CN" altLang="en-US" sz="2000" b="1">
                    <a:solidFill>
                      <a:schemeClr val="bg1"/>
                    </a:solidFill>
                    <a:sym typeface="+mn-ea"/>
                  </a:rPr>
                  <a:t>节</a:t>
                </a:r>
                <a:r>
                  <a:rPr lang="zh-CN" altLang="en-US" sz="2000" b="1">
                    <a:solidFill>
                      <a:schemeClr val="bg1"/>
                    </a:solidFill>
                  </a:rPr>
                  <a:t>水</a:t>
                </a:r>
                <a:endParaRPr lang="zh-CN" altLang="en-US" sz="2000" b="1">
                  <a:solidFill>
                    <a:schemeClr val="bg1"/>
                  </a:solidFill>
                  <a:sym typeface="+mn-ea"/>
                </a:endParaRPr>
              </a:p>
            </p:txBody>
          </p:sp>
        </p:grpSp>
        <p:grpSp>
          <p:nvGrpSpPr>
            <p:cNvPr id="9" name="组合 8"/>
            <p:cNvGrpSpPr/>
            <p:nvPr/>
          </p:nvGrpSpPr>
          <p:grpSpPr>
            <a:xfrm>
              <a:off x="10220" y="3908"/>
              <a:ext cx="1380" cy="1193"/>
              <a:chOff x="9677" y="4140"/>
              <a:chExt cx="1380" cy="1193"/>
            </a:xfrm>
          </p:grpSpPr>
          <p:sp>
            <p:nvSpPr>
              <p:cNvPr id="16" name="椭圆 15"/>
              <p:cNvSpPr/>
              <p:nvPr/>
            </p:nvSpPr>
            <p:spPr>
              <a:xfrm>
                <a:off x="9718" y="4140"/>
                <a:ext cx="1298" cy="119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17" name="文本框 4"/>
              <p:cNvSpPr txBox="1"/>
              <p:nvPr/>
            </p:nvSpPr>
            <p:spPr>
              <a:xfrm>
                <a:off x="9677" y="4331"/>
                <a:ext cx="1380" cy="882"/>
              </a:xfrm>
              <a:prstGeom prst="rect">
                <a:avLst/>
              </a:prstGeom>
              <a:noFill/>
            </p:spPr>
            <p:txBody>
              <a:bodyPr wrap="square" rtlCol="0">
                <a:spAutoFit/>
              </a:bodyPr>
              <a:lstStyle/>
              <a:p>
                <a:pPr algn="ctr"/>
                <a:r>
                  <a:rPr lang="zh-CN" altLang="en-US" sz="1200" dirty="0">
                    <a:solidFill>
                      <a:schemeClr val="bg1"/>
                    </a:solidFill>
                    <a:sym typeface="+mn-ea"/>
                  </a:rPr>
                  <a:t>节水从源头</a:t>
                </a:r>
              </a:p>
              <a:p>
                <a:pPr algn="ctr"/>
                <a:r>
                  <a:rPr lang="zh-CN" altLang="en-US" sz="1200" dirty="0">
                    <a:solidFill>
                      <a:schemeClr val="bg1"/>
                    </a:solidFill>
                    <a:sym typeface="+mn-ea"/>
                  </a:rPr>
                  <a:t>减轻水资源短缺压力</a:t>
                </a:r>
              </a:p>
            </p:txBody>
          </p:sp>
        </p:grpSp>
        <p:grpSp>
          <p:nvGrpSpPr>
            <p:cNvPr id="10" name="组合 9"/>
            <p:cNvGrpSpPr/>
            <p:nvPr/>
          </p:nvGrpSpPr>
          <p:grpSpPr>
            <a:xfrm>
              <a:off x="12404" y="6036"/>
              <a:ext cx="1380" cy="1193"/>
              <a:chOff x="9677" y="4140"/>
              <a:chExt cx="1380" cy="1193"/>
            </a:xfrm>
          </p:grpSpPr>
          <p:sp>
            <p:nvSpPr>
              <p:cNvPr id="14" name="椭圆 13"/>
              <p:cNvSpPr/>
              <p:nvPr/>
            </p:nvSpPr>
            <p:spPr>
              <a:xfrm>
                <a:off x="9718" y="4140"/>
                <a:ext cx="1298" cy="1193"/>
              </a:xfrm>
              <a:prstGeom prst="ellips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15" name="文本框 8"/>
              <p:cNvSpPr txBox="1"/>
              <p:nvPr/>
            </p:nvSpPr>
            <p:spPr>
              <a:xfrm>
                <a:off x="9677" y="4439"/>
                <a:ext cx="1380" cy="630"/>
              </a:xfrm>
              <a:prstGeom prst="rect">
                <a:avLst/>
              </a:prstGeom>
              <a:noFill/>
            </p:spPr>
            <p:txBody>
              <a:bodyPr wrap="square" rtlCol="0">
                <a:spAutoFit/>
              </a:bodyPr>
              <a:lstStyle/>
              <a:p>
                <a:pPr algn="ctr"/>
                <a:r>
                  <a:rPr lang="zh-CN" altLang="en-US" sz="1200" dirty="0">
                    <a:solidFill>
                      <a:schemeClr val="bg1"/>
                    </a:solidFill>
                    <a:sym typeface="+mn-ea"/>
                  </a:rPr>
                  <a:t>节水可以减少污水排放</a:t>
                </a:r>
              </a:p>
            </p:txBody>
          </p:sp>
        </p:grpSp>
        <p:grpSp>
          <p:nvGrpSpPr>
            <p:cNvPr id="11" name="组合 10"/>
            <p:cNvGrpSpPr/>
            <p:nvPr/>
          </p:nvGrpSpPr>
          <p:grpSpPr>
            <a:xfrm>
              <a:off x="8032" y="6036"/>
              <a:ext cx="1500" cy="1193"/>
              <a:chOff x="9617" y="4140"/>
              <a:chExt cx="1500" cy="1193"/>
            </a:xfrm>
          </p:grpSpPr>
          <p:sp>
            <p:nvSpPr>
              <p:cNvPr id="12" name="椭圆 11"/>
              <p:cNvSpPr/>
              <p:nvPr/>
            </p:nvSpPr>
            <p:spPr>
              <a:xfrm>
                <a:off x="9718" y="4140"/>
                <a:ext cx="1298" cy="1193"/>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13" name="文本框 13"/>
              <p:cNvSpPr txBox="1"/>
              <p:nvPr/>
            </p:nvSpPr>
            <p:spPr>
              <a:xfrm>
                <a:off x="9617" y="4389"/>
                <a:ext cx="1500" cy="882"/>
              </a:xfrm>
              <a:prstGeom prst="rect">
                <a:avLst/>
              </a:prstGeom>
              <a:noFill/>
            </p:spPr>
            <p:txBody>
              <a:bodyPr wrap="square" rtlCol="0">
                <a:spAutoFit/>
              </a:bodyPr>
              <a:lstStyle/>
              <a:p>
                <a:pPr algn="ctr"/>
                <a:r>
                  <a:rPr lang="zh-CN" altLang="en-US" sz="1200" dirty="0">
                    <a:solidFill>
                      <a:schemeClr val="bg1"/>
                    </a:solidFill>
                    <a:sym typeface="+mn-ea"/>
                  </a:rPr>
                  <a:t>节水可以阻止水生态水环境持续恶化</a:t>
                </a:r>
              </a:p>
            </p:txBody>
          </p:sp>
        </p:grpSp>
      </p:grpSp>
      <p:cxnSp>
        <p:nvCxnSpPr>
          <p:cNvPr id="20" name="直接连接符 19"/>
          <p:cNvCxnSpPr/>
          <p:nvPr/>
        </p:nvCxnSpPr>
        <p:spPr>
          <a:xfrm>
            <a:off x="24466" y="1673367"/>
            <a:ext cx="6028354" cy="0"/>
          </a:xfrm>
          <a:prstGeom prst="line">
            <a:avLst/>
          </a:prstGeom>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55424605"/>
      </p:ext>
    </p:extLst>
  </p:cSld>
  <p:clrMapOvr>
    <a:masterClrMapping/>
  </p:clrMapOvr>
  <mc:AlternateContent xmlns:mc="http://schemas.openxmlformats.org/markup-compatibility/2006" xmlns:p14="http://schemas.microsoft.com/office/powerpoint/2010/main">
    <mc:Choice Requires="p14">
      <p:transition spd="slow" p14:dur="2000" advTm="24649"/>
    </mc:Choice>
    <mc:Fallback xmlns="">
      <p:transition spd="slow" advTm="24649"/>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zh-CN" altLang="en-US" dirty="0" smtClean="0"/>
              <a:t>工作背景</a:t>
            </a:r>
            <a:endParaRPr lang="zh-CN" altLang="en-US" dirty="0"/>
          </a:p>
        </p:txBody>
      </p:sp>
      <p:sp>
        <p:nvSpPr>
          <p:cNvPr id="3" name="矩形 2"/>
          <p:cNvSpPr/>
          <p:nvPr/>
        </p:nvSpPr>
        <p:spPr>
          <a:xfrm>
            <a:off x="285115" y="984250"/>
            <a:ext cx="8210550" cy="765175"/>
          </a:xfrm>
          <a:prstGeom prst="rect">
            <a:avLst/>
          </a:prstGeom>
          <a:noFill/>
          <a:ln w="9525">
            <a:noFill/>
          </a:ln>
        </p:spPr>
        <p:txBody>
          <a:bodyPr anchor="ctr"/>
          <a:lstStyle/>
          <a:p>
            <a:pPr eaLnBrk="0" hangingPunct="0">
              <a:lnSpc>
                <a:spcPct val="110000"/>
              </a:lnSpc>
              <a:buSzPct val="100000"/>
            </a:pPr>
            <a:r>
              <a:rPr lang="zh-CN" altLang="en-US" sz="2400" b="1" dirty="0">
                <a:solidFill>
                  <a:srgbClr val="FF0000"/>
                </a:solidFill>
                <a:latin typeface="黑体" panose="02010609060101010101" pitchFamily="49" charset="-122"/>
                <a:ea typeface="黑体" panose="02010609060101010101" pitchFamily="49" charset="-122"/>
                <a:sym typeface="黑体" panose="02010609060101010101" pitchFamily="49" charset="-122"/>
              </a:rPr>
              <a:t>（二）节水是我国建设生态文明、实现绿色发展的内在要求</a:t>
            </a:r>
          </a:p>
        </p:txBody>
      </p:sp>
      <p:cxnSp>
        <p:nvCxnSpPr>
          <p:cNvPr id="4" name="直接连接符 3"/>
          <p:cNvCxnSpPr/>
          <p:nvPr/>
        </p:nvCxnSpPr>
        <p:spPr>
          <a:xfrm>
            <a:off x="219411" y="1673367"/>
            <a:ext cx="8276254" cy="0"/>
          </a:xfrm>
          <a:prstGeom prst="line">
            <a:avLst/>
          </a:prstGeom>
        </p:spPr>
        <p:style>
          <a:lnRef idx="1">
            <a:schemeClr val="accent3"/>
          </a:lnRef>
          <a:fillRef idx="0">
            <a:schemeClr val="accent3"/>
          </a:fillRef>
          <a:effectRef idx="0">
            <a:schemeClr val="accent3"/>
          </a:effectRef>
          <a:fontRef idx="minor">
            <a:schemeClr val="tx1"/>
          </a:fontRef>
        </p:style>
      </p:cxnSp>
      <p:sp>
        <p:nvSpPr>
          <p:cNvPr id="6" name="矩形 5"/>
          <p:cNvSpPr/>
          <p:nvPr/>
        </p:nvSpPr>
        <p:spPr>
          <a:xfrm>
            <a:off x="323850" y="1701800"/>
            <a:ext cx="4498975" cy="1631216"/>
          </a:xfrm>
          <a:prstGeom prst="rect">
            <a:avLst/>
          </a:prstGeom>
          <a:noFill/>
          <a:ln w="9525">
            <a:noFill/>
          </a:ln>
        </p:spPr>
        <p:txBody>
          <a:bodyPr wrap="square">
            <a:spAutoFit/>
          </a:bodyPr>
          <a:lstStyle/>
          <a:p>
            <a:pPr eaLnBrk="0" hangingPunct="0">
              <a:lnSpc>
                <a:spcPct val="150000"/>
              </a:lnSpc>
              <a:spcBef>
                <a:spcPts val="600"/>
              </a:spcBef>
              <a:buClr>
                <a:srgbClr val="F43308"/>
              </a:buClr>
              <a:buSzPct val="100000"/>
            </a:pPr>
            <a:r>
              <a:rPr lang="en-US" sz="2000" b="1" dirty="0" smtClean="0">
                <a:solidFill>
                  <a:schemeClr val="accent1">
                    <a:lumMod val="60000"/>
                    <a:lumOff val="40000"/>
                  </a:schemeClr>
                </a:solidFill>
                <a:ea typeface="黑体" panose="02010609060101010101" pitchFamily="49" charset="-122"/>
              </a:rPr>
              <a:t>1.  </a:t>
            </a:r>
            <a:r>
              <a:rPr sz="2000" b="1" dirty="0" err="1" smtClean="0">
                <a:solidFill>
                  <a:schemeClr val="accent1">
                    <a:lumMod val="60000"/>
                    <a:lumOff val="40000"/>
                  </a:schemeClr>
                </a:solidFill>
                <a:ea typeface="黑体" panose="02010609060101010101" pitchFamily="49" charset="-122"/>
              </a:rPr>
              <a:t>节水是水污染防治计划的重要举措</a:t>
            </a:r>
            <a:endParaRPr sz="2000" b="1" dirty="0">
              <a:solidFill>
                <a:schemeClr val="accent1">
                  <a:lumMod val="60000"/>
                  <a:lumOff val="40000"/>
                </a:schemeClr>
              </a:solidFill>
              <a:ea typeface="黑体" panose="02010609060101010101" pitchFamily="49" charset="-122"/>
            </a:endParaRPr>
          </a:p>
          <a:p>
            <a:pPr eaLnBrk="0" hangingPunct="0">
              <a:lnSpc>
                <a:spcPct val="150000"/>
              </a:lnSpc>
              <a:spcBef>
                <a:spcPts val="600"/>
              </a:spcBef>
              <a:buClr>
                <a:srgbClr val="F43308"/>
              </a:buClr>
              <a:buSzPct val="100000"/>
            </a:pPr>
            <a:r>
              <a:rPr sz="2000" b="1" dirty="0">
                <a:ea typeface="黑体" panose="02010609060101010101" pitchFamily="49" charset="-122"/>
              </a:rPr>
              <a:t>      </a:t>
            </a:r>
          </a:p>
          <a:p>
            <a:pPr eaLnBrk="0" hangingPunct="0">
              <a:lnSpc>
                <a:spcPct val="150000"/>
              </a:lnSpc>
              <a:spcBef>
                <a:spcPts val="600"/>
              </a:spcBef>
              <a:buClr>
                <a:srgbClr val="F43308"/>
              </a:buClr>
              <a:buSzPct val="100000"/>
            </a:pPr>
            <a:r>
              <a:rPr sz="2000" b="1" dirty="0">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sym typeface="Arial" panose="020B0604020202020204" pitchFamily="34" charset="0"/>
            </a:endParaRPr>
          </a:p>
        </p:txBody>
      </p:sp>
      <p:pic>
        <p:nvPicPr>
          <p:cNvPr id="7" name="图片 6"/>
          <p:cNvPicPr>
            <a:picLocks noChangeAspect="1"/>
          </p:cNvPicPr>
          <p:nvPr/>
        </p:nvPicPr>
        <p:blipFill>
          <a:blip r:embed="rId3"/>
          <a:srcRect t="12596" b="10189"/>
          <a:stretch>
            <a:fillRect/>
          </a:stretch>
        </p:blipFill>
        <p:spPr>
          <a:xfrm>
            <a:off x="8351838" y="1979928"/>
            <a:ext cx="3533140" cy="4144645"/>
          </a:xfrm>
          <a:prstGeom prst="rect">
            <a:avLst/>
          </a:prstGeom>
        </p:spPr>
      </p:pic>
      <p:sp>
        <p:nvSpPr>
          <p:cNvPr id="8" name="矩形 7"/>
          <p:cNvSpPr/>
          <p:nvPr/>
        </p:nvSpPr>
        <p:spPr>
          <a:xfrm>
            <a:off x="219411" y="2493467"/>
            <a:ext cx="7445693" cy="4022255"/>
          </a:xfrm>
          <a:prstGeom prst="rect">
            <a:avLst/>
          </a:prstGeom>
          <a:noFill/>
          <a:ln w="9525">
            <a:noFill/>
          </a:ln>
        </p:spPr>
        <p:txBody>
          <a:bodyPr wrap="square">
            <a:spAutoFit/>
          </a:bodyPr>
          <a:lstStyle/>
          <a:p>
            <a:pPr eaLnBrk="0" hangingPunct="0">
              <a:lnSpc>
                <a:spcPct val="150000"/>
              </a:lnSpc>
              <a:spcBef>
                <a:spcPts val="600"/>
              </a:spcBef>
              <a:buClr>
                <a:srgbClr val="F43308"/>
              </a:buClr>
              <a:buSzPct val="100000"/>
            </a:pPr>
            <a:r>
              <a:rPr sz="2000" b="1" dirty="0" smtClean="0">
                <a:ea typeface="黑体" panose="02010609060101010101" pitchFamily="49" charset="-122"/>
              </a:rPr>
              <a:t>       </a:t>
            </a:r>
            <a:r>
              <a:rPr lang="en-US" sz="2000" b="1" dirty="0">
                <a:ea typeface="黑体" panose="02010609060101010101" pitchFamily="49" charset="-122"/>
              </a:rPr>
              <a:t>——</a:t>
            </a:r>
            <a:r>
              <a:rPr sz="2000" b="1" dirty="0">
                <a:ea typeface="黑体" panose="02010609060101010101" pitchFamily="49" charset="-122"/>
              </a:rPr>
              <a:t>控制用水总量。到2020年，全国用水总量控制在6700亿立方米以内。</a:t>
            </a:r>
          </a:p>
          <a:p>
            <a:pPr eaLnBrk="0" hangingPunct="0">
              <a:lnSpc>
                <a:spcPct val="150000"/>
              </a:lnSpc>
              <a:spcBef>
                <a:spcPts val="600"/>
              </a:spcBef>
              <a:buSzPct val="100000"/>
            </a:pPr>
            <a:r>
              <a:rPr lang="en-US" sz="2000" b="1" dirty="0">
                <a:ea typeface="黑体" panose="02010609060101010101" pitchFamily="49" charset="-122"/>
              </a:rPr>
              <a:t>        ——</a:t>
            </a:r>
            <a:r>
              <a:rPr sz="2000" b="1" dirty="0">
                <a:ea typeface="黑体" panose="02010609060101010101" pitchFamily="49" charset="-122"/>
              </a:rPr>
              <a:t>提高用水效率。到2020年，全国万元国内生产总值用水量、万元工业增加值用水量比2013年分别下降35%、30%以上。</a:t>
            </a:r>
          </a:p>
          <a:p>
            <a:pPr eaLnBrk="0" hangingPunct="0">
              <a:lnSpc>
                <a:spcPct val="150000"/>
              </a:lnSpc>
              <a:spcBef>
                <a:spcPts val="600"/>
              </a:spcBef>
              <a:buSzPct val="100000"/>
            </a:pPr>
            <a:r>
              <a:rPr lang="en-US" sz="2000" b="1" dirty="0">
                <a:ea typeface="黑体" panose="02010609060101010101" pitchFamily="49" charset="-122"/>
              </a:rPr>
              <a:t>        ——</a:t>
            </a:r>
            <a:r>
              <a:rPr sz="2000" b="1" dirty="0" err="1">
                <a:ea typeface="黑体" panose="02010609060101010101" pitchFamily="49" charset="-122"/>
              </a:rPr>
              <a:t>科学保护水资源。完善水资源保护考核评价体系，从严核定水域纳污能力，加强江河湖库水量调度管理，科学确定生态流量</a:t>
            </a:r>
            <a:r>
              <a:rPr sz="2000" b="1" dirty="0">
                <a:ea typeface="黑体" panose="02010609060101010101" pitchFamily="49" charset="-122"/>
              </a:rPr>
              <a:t>。</a:t>
            </a:r>
          </a:p>
          <a:p>
            <a:pPr algn="just" eaLnBrk="0" hangingPunct="0">
              <a:lnSpc>
                <a:spcPct val="150000"/>
              </a:lnSpc>
              <a:spcBef>
                <a:spcPts val="600"/>
              </a:spcBef>
              <a:buSzPct val="100000"/>
              <a:buFont typeface="Wingdings" panose="05000000000000000000" charset="0"/>
            </a:pPr>
            <a:endParaRPr lang="zh-CN" altLang="en-US" sz="2400" b="1" dirty="0">
              <a:solidFill>
                <a:schemeClr val="accent1">
                  <a:lumMod val="60000"/>
                  <a:lumOff val="40000"/>
                </a:schemeClr>
              </a:solidFill>
              <a:latin typeface="黑体" panose="02010609060101010101" pitchFamily="49" charset="-122"/>
              <a:ea typeface="黑体" panose="02010609060101010101" pitchFamily="49" charset="-122"/>
              <a:sym typeface="Arial" panose="020B0604020202020204" pitchFamily="34" charset="0"/>
            </a:endParaRPr>
          </a:p>
        </p:txBody>
      </p:sp>
    </p:spTree>
    <p:extLst>
      <p:ext uri="{BB962C8B-B14F-4D97-AF65-F5344CB8AC3E}">
        <p14:creationId xmlns:p14="http://schemas.microsoft.com/office/powerpoint/2010/main" val="955942753"/>
      </p:ext>
    </p:extLst>
  </p:cSld>
  <p:clrMapOvr>
    <a:masterClrMapping/>
  </p:clrMapOvr>
  <mc:AlternateContent xmlns:mc="http://schemas.openxmlformats.org/markup-compatibility/2006" xmlns:p14="http://schemas.microsoft.com/office/powerpoint/2010/main">
    <mc:Choice Requires="p14">
      <p:transition spd="slow" p14:dur="2000" advTm="24649"/>
    </mc:Choice>
    <mc:Fallback xmlns="">
      <p:transition spd="slow" advTm="24649"/>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zh-CN" altLang="en-US" dirty="0" smtClean="0"/>
              <a:t>工作背景</a:t>
            </a:r>
            <a:endParaRPr lang="zh-CN" altLang="en-US" dirty="0"/>
          </a:p>
        </p:txBody>
      </p:sp>
      <p:sp>
        <p:nvSpPr>
          <p:cNvPr id="3" name="矩形 2"/>
          <p:cNvSpPr/>
          <p:nvPr/>
        </p:nvSpPr>
        <p:spPr>
          <a:xfrm>
            <a:off x="285115" y="984250"/>
            <a:ext cx="8210550" cy="765175"/>
          </a:xfrm>
          <a:prstGeom prst="rect">
            <a:avLst/>
          </a:prstGeom>
          <a:noFill/>
          <a:ln w="9525">
            <a:noFill/>
          </a:ln>
        </p:spPr>
        <p:txBody>
          <a:bodyPr anchor="ctr"/>
          <a:lstStyle/>
          <a:p>
            <a:pPr eaLnBrk="0" hangingPunct="0">
              <a:lnSpc>
                <a:spcPct val="110000"/>
              </a:lnSpc>
              <a:buSzPct val="100000"/>
            </a:pPr>
            <a:r>
              <a:rPr lang="zh-CN" altLang="en-US" sz="2400" b="1" dirty="0">
                <a:solidFill>
                  <a:srgbClr val="FF0000"/>
                </a:solidFill>
                <a:latin typeface="黑体" panose="02010609060101010101" pitchFamily="49" charset="-122"/>
                <a:ea typeface="黑体" panose="02010609060101010101" pitchFamily="49" charset="-122"/>
                <a:sym typeface="黑体" panose="02010609060101010101" pitchFamily="49" charset="-122"/>
              </a:rPr>
              <a:t>（二）节水是我国建设生态文明、实现绿色发展的内在要求</a:t>
            </a:r>
          </a:p>
        </p:txBody>
      </p:sp>
      <p:cxnSp>
        <p:nvCxnSpPr>
          <p:cNvPr id="4" name="直接连接符 3"/>
          <p:cNvCxnSpPr/>
          <p:nvPr/>
        </p:nvCxnSpPr>
        <p:spPr>
          <a:xfrm>
            <a:off x="219411" y="1673367"/>
            <a:ext cx="8276254" cy="0"/>
          </a:xfrm>
          <a:prstGeom prst="line">
            <a:avLst/>
          </a:prstGeom>
        </p:spPr>
        <p:style>
          <a:lnRef idx="1">
            <a:schemeClr val="accent3"/>
          </a:lnRef>
          <a:fillRef idx="0">
            <a:schemeClr val="accent3"/>
          </a:fillRef>
          <a:effectRef idx="0">
            <a:schemeClr val="accent3"/>
          </a:effectRef>
          <a:fontRef idx="minor">
            <a:schemeClr val="tx1"/>
          </a:fontRef>
        </p:style>
      </p:cxnSp>
      <p:sp>
        <p:nvSpPr>
          <p:cNvPr id="6" name="矩形 5"/>
          <p:cNvSpPr/>
          <p:nvPr/>
        </p:nvSpPr>
        <p:spPr>
          <a:xfrm>
            <a:off x="323850" y="1749425"/>
            <a:ext cx="6198870" cy="4324261"/>
          </a:xfrm>
          <a:prstGeom prst="rect">
            <a:avLst/>
          </a:prstGeom>
          <a:noFill/>
          <a:ln w="9525">
            <a:noFill/>
          </a:ln>
        </p:spPr>
        <p:txBody>
          <a:bodyPr wrap="square">
            <a:spAutoFit/>
          </a:bodyPr>
          <a:lstStyle/>
          <a:p>
            <a:pPr eaLnBrk="0" hangingPunct="0">
              <a:lnSpc>
                <a:spcPct val="150000"/>
              </a:lnSpc>
              <a:spcBef>
                <a:spcPts val="600"/>
              </a:spcBef>
              <a:buClr>
                <a:srgbClr val="F43308"/>
              </a:buClr>
              <a:buSzPct val="100000"/>
            </a:pPr>
            <a:r>
              <a:rPr lang="en-US" altLang="zh-CN" sz="2000" b="1" dirty="0" smtClean="0">
                <a:solidFill>
                  <a:schemeClr val="accent1">
                    <a:lumMod val="60000"/>
                    <a:lumOff val="40000"/>
                  </a:schemeClr>
                </a:solidFill>
                <a:ea typeface="黑体" panose="02010609060101010101" pitchFamily="49" charset="-122"/>
              </a:rPr>
              <a:t>2. </a:t>
            </a:r>
            <a:r>
              <a:rPr lang="zh-CN" altLang="en-US" sz="2000" b="1" dirty="0" smtClean="0">
                <a:solidFill>
                  <a:schemeClr val="accent1">
                    <a:lumMod val="60000"/>
                    <a:lumOff val="40000"/>
                  </a:schemeClr>
                </a:solidFill>
                <a:ea typeface="黑体" panose="02010609060101010101" pitchFamily="49" charset="-122"/>
              </a:rPr>
              <a:t>节水</a:t>
            </a:r>
            <a:r>
              <a:rPr lang="zh-CN" altLang="en-US" sz="2000" b="1" dirty="0">
                <a:solidFill>
                  <a:schemeClr val="accent1">
                    <a:lumMod val="60000"/>
                    <a:lumOff val="40000"/>
                  </a:schemeClr>
                </a:solidFill>
                <a:ea typeface="黑体" panose="02010609060101010101" pitchFamily="49" charset="-122"/>
              </a:rPr>
              <a:t>是全面节约资源的重要内容</a:t>
            </a:r>
          </a:p>
          <a:p>
            <a:pPr eaLnBrk="0" hangingPunct="0">
              <a:lnSpc>
                <a:spcPct val="150000"/>
              </a:lnSpc>
              <a:spcBef>
                <a:spcPts val="600"/>
              </a:spcBef>
              <a:buClr>
                <a:srgbClr val="F43308"/>
              </a:buClr>
              <a:buSzPct val="100000"/>
            </a:pPr>
            <a:r>
              <a:rPr sz="2000" b="1" dirty="0" smtClean="0">
                <a:ea typeface="黑体" panose="02010609060101010101" pitchFamily="49" charset="-122"/>
              </a:rPr>
              <a:t>      </a:t>
            </a:r>
            <a:r>
              <a:rPr lang="en-US" altLang="zh-CN" sz="2000" b="1" dirty="0">
                <a:ea typeface="黑体" panose="02010609060101010101" pitchFamily="49" charset="-122"/>
              </a:rPr>
              <a:t>——</a:t>
            </a:r>
            <a:r>
              <a:rPr lang="zh-CN" altLang="en-US" sz="2000" b="1" dirty="0">
                <a:ea typeface="黑体" panose="02010609060101010101" pitchFamily="49" charset="-122"/>
              </a:rPr>
              <a:t>健全用水总量控制制度</a:t>
            </a:r>
          </a:p>
          <a:p>
            <a:pPr eaLnBrk="0" hangingPunct="0">
              <a:lnSpc>
                <a:spcPct val="150000"/>
              </a:lnSpc>
              <a:spcBef>
                <a:spcPts val="600"/>
              </a:spcBef>
              <a:buClr>
                <a:srgbClr val="F43308"/>
              </a:buClr>
              <a:buSzPct val="100000"/>
            </a:pPr>
            <a:r>
              <a:rPr lang="zh-CN" altLang="en-US" sz="2000" b="1" dirty="0">
                <a:ea typeface="黑体" panose="02010609060101010101" pitchFamily="49" charset="-122"/>
              </a:rPr>
              <a:t>      </a:t>
            </a:r>
            <a:r>
              <a:rPr lang="en-US" altLang="zh-CN" sz="2000" b="1" dirty="0">
                <a:ea typeface="黑体" panose="02010609060101010101" pitchFamily="49" charset="-122"/>
              </a:rPr>
              <a:t>——</a:t>
            </a:r>
            <a:r>
              <a:rPr lang="zh-CN" altLang="en-US" sz="2000" b="1" dirty="0">
                <a:ea typeface="黑体" panose="02010609060101010101" pitchFamily="49" charset="-122"/>
              </a:rPr>
              <a:t>加快制定主要江河流域水量分配方案</a:t>
            </a:r>
          </a:p>
          <a:p>
            <a:pPr eaLnBrk="0" hangingPunct="0">
              <a:lnSpc>
                <a:spcPct val="150000"/>
              </a:lnSpc>
              <a:spcBef>
                <a:spcPts val="600"/>
              </a:spcBef>
              <a:buClr>
                <a:srgbClr val="F43308"/>
              </a:buClr>
              <a:buSzPct val="100000"/>
            </a:pPr>
            <a:r>
              <a:rPr lang="zh-CN" altLang="en-US" sz="2000" b="1" dirty="0">
                <a:ea typeface="黑体" panose="02010609060101010101" pitchFamily="49" charset="-122"/>
              </a:rPr>
              <a:t>      </a:t>
            </a:r>
            <a:r>
              <a:rPr lang="en-US" altLang="zh-CN" sz="2000" b="1" dirty="0">
                <a:ea typeface="黑体" panose="02010609060101010101" pitchFamily="49" charset="-122"/>
              </a:rPr>
              <a:t>——</a:t>
            </a:r>
            <a:r>
              <a:rPr lang="zh-CN" altLang="en-US" sz="2000" b="1" dirty="0">
                <a:ea typeface="黑体" panose="02010609060101010101" pitchFamily="49" charset="-122"/>
              </a:rPr>
              <a:t>建立健全节约集约用水机制</a:t>
            </a:r>
          </a:p>
          <a:p>
            <a:pPr eaLnBrk="0" hangingPunct="0">
              <a:lnSpc>
                <a:spcPct val="150000"/>
              </a:lnSpc>
              <a:spcBef>
                <a:spcPts val="600"/>
              </a:spcBef>
              <a:buClr>
                <a:srgbClr val="F43308"/>
              </a:buClr>
              <a:buSzPct val="100000"/>
            </a:pPr>
            <a:r>
              <a:rPr lang="zh-CN" altLang="en-US" sz="2000" b="1" dirty="0">
                <a:ea typeface="黑体" panose="02010609060101010101" pitchFamily="49" charset="-122"/>
              </a:rPr>
              <a:t>      </a:t>
            </a:r>
            <a:r>
              <a:rPr lang="en-US" altLang="zh-CN" sz="2000" b="1" dirty="0">
                <a:ea typeface="黑体" panose="02010609060101010101" pitchFamily="49" charset="-122"/>
              </a:rPr>
              <a:t>——</a:t>
            </a:r>
            <a:r>
              <a:rPr lang="zh-CN" altLang="en-US" sz="2000" b="1" dirty="0">
                <a:ea typeface="黑体" panose="02010609060101010101" pitchFamily="49" charset="-122"/>
              </a:rPr>
              <a:t>完善规划和建设项目水资源论证制度</a:t>
            </a:r>
          </a:p>
          <a:p>
            <a:pPr eaLnBrk="0" hangingPunct="0">
              <a:lnSpc>
                <a:spcPct val="150000"/>
              </a:lnSpc>
              <a:spcBef>
                <a:spcPts val="600"/>
              </a:spcBef>
              <a:buClr>
                <a:srgbClr val="F43308"/>
              </a:buClr>
              <a:buSzPct val="100000"/>
            </a:pPr>
            <a:r>
              <a:rPr lang="zh-CN" altLang="en-US" sz="2000" b="1" dirty="0">
                <a:ea typeface="黑体" panose="02010609060101010101" pitchFamily="49" charset="-122"/>
              </a:rPr>
              <a:t>      </a:t>
            </a:r>
            <a:r>
              <a:rPr lang="en-US" altLang="zh-CN" sz="2000" b="1" dirty="0">
                <a:ea typeface="黑体" panose="02010609060101010101" pitchFamily="49" charset="-122"/>
              </a:rPr>
              <a:t>——</a:t>
            </a:r>
            <a:r>
              <a:rPr lang="zh-CN" altLang="en-US" sz="2000" b="1" dirty="0">
                <a:ea typeface="黑体" panose="02010609060101010101" pitchFamily="49" charset="-122"/>
              </a:rPr>
              <a:t>逐步建立计划用水和定额管理制度</a:t>
            </a:r>
          </a:p>
          <a:p>
            <a:pPr eaLnBrk="0" hangingPunct="0">
              <a:lnSpc>
                <a:spcPct val="150000"/>
              </a:lnSpc>
              <a:spcBef>
                <a:spcPts val="600"/>
              </a:spcBef>
              <a:buClr>
                <a:srgbClr val="F43308"/>
              </a:buClr>
              <a:buSzPct val="100000"/>
            </a:pPr>
            <a:r>
              <a:rPr lang="zh-CN" altLang="en-US" sz="2000" b="1" dirty="0">
                <a:ea typeface="黑体" panose="02010609060101010101" pitchFamily="49" charset="-122"/>
              </a:rPr>
              <a:t>      </a:t>
            </a:r>
            <a:r>
              <a:rPr lang="en-US" altLang="zh-CN" sz="2000" b="1" dirty="0">
                <a:ea typeface="黑体" panose="02010609060101010101" pitchFamily="49" charset="-122"/>
              </a:rPr>
              <a:t>——</a:t>
            </a:r>
            <a:r>
              <a:rPr lang="zh-CN" altLang="en-US" sz="2000" b="1" dirty="0">
                <a:ea typeface="黑体" panose="02010609060101010101" pitchFamily="49" charset="-122"/>
              </a:rPr>
              <a:t>控制水产养殖</a:t>
            </a:r>
          </a:p>
          <a:p>
            <a:pPr eaLnBrk="0" hangingPunct="0">
              <a:lnSpc>
                <a:spcPct val="150000"/>
              </a:lnSpc>
              <a:spcBef>
                <a:spcPts val="600"/>
              </a:spcBef>
              <a:buClr>
                <a:srgbClr val="F43308"/>
              </a:buClr>
              <a:buSzPct val="100000"/>
            </a:pPr>
            <a:r>
              <a:rPr lang="zh-CN" altLang="en-US" sz="2000" b="1" dirty="0">
                <a:ea typeface="黑体" panose="02010609060101010101" pitchFamily="49" charset="-122"/>
              </a:rPr>
              <a:t>      </a:t>
            </a:r>
            <a:r>
              <a:rPr lang="en-US" altLang="zh-CN" sz="2000" b="1" dirty="0">
                <a:ea typeface="黑体" panose="02010609060101010101" pitchFamily="49" charset="-122"/>
              </a:rPr>
              <a:t>——</a:t>
            </a:r>
            <a:r>
              <a:rPr lang="zh-CN" altLang="en-US" sz="2000" b="1" dirty="0">
                <a:ea typeface="黑体" panose="02010609060101010101" pitchFamily="49" charset="-122"/>
              </a:rPr>
              <a:t>促进非常规水源利用</a:t>
            </a:r>
          </a:p>
        </p:txBody>
      </p:sp>
      <p:pic>
        <p:nvPicPr>
          <p:cNvPr id="8" name="图片 7"/>
          <p:cNvPicPr>
            <a:picLocks noChangeAspect="1"/>
          </p:cNvPicPr>
          <p:nvPr/>
        </p:nvPicPr>
        <p:blipFill>
          <a:blip r:embed="rId3"/>
          <a:srcRect l="15052" t="16254" r="14729" b="6266"/>
          <a:stretch>
            <a:fillRect/>
          </a:stretch>
        </p:blipFill>
        <p:spPr>
          <a:xfrm>
            <a:off x="7916545" y="1974213"/>
            <a:ext cx="3578225" cy="4191635"/>
          </a:xfrm>
          <a:prstGeom prst="rect">
            <a:avLst/>
          </a:prstGeom>
        </p:spPr>
      </p:pic>
    </p:spTree>
    <p:extLst>
      <p:ext uri="{BB962C8B-B14F-4D97-AF65-F5344CB8AC3E}">
        <p14:creationId xmlns:p14="http://schemas.microsoft.com/office/powerpoint/2010/main" val="3785163665"/>
      </p:ext>
    </p:extLst>
  </p:cSld>
  <p:clrMapOvr>
    <a:masterClrMapping/>
  </p:clrMapOvr>
  <mc:AlternateContent xmlns:mc="http://schemas.openxmlformats.org/markup-compatibility/2006" xmlns:p14="http://schemas.microsoft.com/office/powerpoint/2010/main">
    <mc:Choice Requires="p14">
      <p:transition spd="slow" p14:dur="2000" advTm="24649"/>
    </mc:Choice>
    <mc:Fallback xmlns="">
      <p:transition spd="slow" advTm="24649"/>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zh-CN" altLang="en-US" dirty="0" smtClean="0"/>
              <a:t>工作背景</a:t>
            </a:r>
            <a:endParaRPr lang="zh-CN" altLang="en-US" dirty="0"/>
          </a:p>
        </p:txBody>
      </p:sp>
      <p:sp>
        <p:nvSpPr>
          <p:cNvPr id="3" name="矩形 2"/>
          <p:cNvSpPr/>
          <p:nvPr/>
        </p:nvSpPr>
        <p:spPr>
          <a:xfrm>
            <a:off x="285115" y="984250"/>
            <a:ext cx="8210550" cy="765175"/>
          </a:xfrm>
          <a:prstGeom prst="rect">
            <a:avLst/>
          </a:prstGeom>
          <a:noFill/>
          <a:ln w="9525">
            <a:noFill/>
          </a:ln>
        </p:spPr>
        <p:txBody>
          <a:bodyPr anchor="ctr"/>
          <a:lstStyle/>
          <a:p>
            <a:pPr eaLnBrk="0" hangingPunct="0">
              <a:lnSpc>
                <a:spcPct val="110000"/>
              </a:lnSpc>
              <a:buSzPct val="100000"/>
            </a:pPr>
            <a:r>
              <a:rPr lang="zh-CN" altLang="en-US" sz="2400" b="1" dirty="0">
                <a:solidFill>
                  <a:srgbClr val="FF0000"/>
                </a:solidFill>
                <a:latin typeface="黑体" panose="02010609060101010101" pitchFamily="49" charset="-122"/>
                <a:ea typeface="黑体" panose="02010609060101010101" pitchFamily="49" charset="-122"/>
                <a:sym typeface="黑体" panose="02010609060101010101" pitchFamily="49" charset="-122"/>
              </a:rPr>
              <a:t>（二）节水是我国建设生态文明、实现绿色发展的内在要求</a:t>
            </a:r>
          </a:p>
        </p:txBody>
      </p:sp>
      <p:cxnSp>
        <p:nvCxnSpPr>
          <p:cNvPr id="4" name="直接连接符 3"/>
          <p:cNvCxnSpPr/>
          <p:nvPr/>
        </p:nvCxnSpPr>
        <p:spPr>
          <a:xfrm>
            <a:off x="219411" y="1673367"/>
            <a:ext cx="8276254" cy="0"/>
          </a:xfrm>
          <a:prstGeom prst="line">
            <a:avLst/>
          </a:prstGeom>
        </p:spPr>
        <p:style>
          <a:lnRef idx="1">
            <a:schemeClr val="accent3"/>
          </a:lnRef>
          <a:fillRef idx="0">
            <a:schemeClr val="accent3"/>
          </a:fillRef>
          <a:effectRef idx="0">
            <a:schemeClr val="accent3"/>
          </a:effectRef>
          <a:fontRef idx="minor">
            <a:schemeClr val="tx1"/>
          </a:fontRef>
        </p:style>
      </p:cxnSp>
      <p:sp>
        <p:nvSpPr>
          <p:cNvPr id="6" name="矩形 5"/>
          <p:cNvSpPr/>
          <p:nvPr/>
        </p:nvSpPr>
        <p:spPr>
          <a:xfrm>
            <a:off x="323850" y="1749425"/>
            <a:ext cx="6198870" cy="2708434"/>
          </a:xfrm>
          <a:prstGeom prst="rect">
            <a:avLst/>
          </a:prstGeom>
          <a:noFill/>
          <a:ln w="9525">
            <a:noFill/>
          </a:ln>
        </p:spPr>
        <p:txBody>
          <a:bodyPr wrap="square">
            <a:spAutoFit/>
          </a:bodyPr>
          <a:lstStyle/>
          <a:p>
            <a:pPr eaLnBrk="0" hangingPunct="0">
              <a:lnSpc>
                <a:spcPct val="150000"/>
              </a:lnSpc>
              <a:spcBef>
                <a:spcPts val="600"/>
              </a:spcBef>
              <a:buClr>
                <a:srgbClr val="F43308"/>
              </a:buClr>
              <a:buSzPct val="100000"/>
            </a:pPr>
            <a:r>
              <a:rPr lang="en-US" altLang="zh-CN" sz="2000" b="1" dirty="0" smtClean="0">
                <a:solidFill>
                  <a:schemeClr val="accent1">
                    <a:lumMod val="60000"/>
                    <a:lumOff val="40000"/>
                  </a:schemeClr>
                </a:solidFill>
                <a:ea typeface="黑体" panose="02010609060101010101" pitchFamily="49" charset="-122"/>
              </a:rPr>
              <a:t>3. </a:t>
            </a:r>
            <a:r>
              <a:rPr lang="zh-CN" altLang="en-US" sz="2000" b="1" dirty="0" smtClean="0">
                <a:solidFill>
                  <a:schemeClr val="accent1">
                    <a:lumMod val="60000"/>
                    <a:lumOff val="40000"/>
                  </a:schemeClr>
                </a:solidFill>
                <a:ea typeface="黑体" panose="02010609060101010101" pitchFamily="49" charset="-122"/>
              </a:rPr>
              <a:t>节水</a:t>
            </a:r>
            <a:r>
              <a:rPr lang="zh-CN" altLang="en-US" sz="2000" b="1" dirty="0">
                <a:solidFill>
                  <a:schemeClr val="accent1">
                    <a:lumMod val="60000"/>
                    <a:lumOff val="40000"/>
                  </a:schemeClr>
                </a:solidFill>
                <a:ea typeface="黑体" panose="02010609060101010101" pitchFamily="49" charset="-122"/>
              </a:rPr>
              <a:t>是绿色发展方式和生活方式的重要内容</a:t>
            </a:r>
          </a:p>
          <a:p>
            <a:pPr eaLnBrk="0" hangingPunct="0">
              <a:lnSpc>
                <a:spcPct val="150000"/>
              </a:lnSpc>
              <a:spcBef>
                <a:spcPts val="600"/>
              </a:spcBef>
              <a:buClr>
                <a:srgbClr val="F43308"/>
              </a:buClr>
              <a:buSzPct val="100000"/>
            </a:pPr>
            <a:r>
              <a:rPr sz="2000" b="1" dirty="0" smtClean="0">
                <a:ea typeface="黑体" panose="02010609060101010101" pitchFamily="49" charset="-122"/>
              </a:rPr>
              <a:t>     </a:t>
            </a:r>
            <a:endParaRPr lang="en-US" sz="2000" b="1" dirty="0" smtClean="0">
              <a:ea typeface="黑体" panose="02010609060101010101" pitchFamily="49" charset="-122"/>
            </a:endParaRPr>
          </a:p>
          <a:p>
            <a:pPr eaLnBrk="0" hangingPunct="0">
              <a:lnSpc>
                <a:spcPct val="150000"/>
              </a:lnSpc>
              <a:spcBef>
                <a:spcPts val="600"/>
              </a:spcBef>
              <a:buClr>
                <a:srgbClr val="F43308"/>
              </a:buClr>
              <a:buSzPct val="100000"/>
            </a:pPr>
            <a:r>
              <a:rPr lang="en-US" sz="2000" b="1" dirty="0">
                <a:ea typeface="黑体" panose="02010609060101010101" pitchFamily="49" charset="-122"/>
              </a:rPr>
              <a:t> </a:t>
            </a:r>
            <a:r>
              <a:rPr lang="en-US" sz="2000" b="1" dirty="0" smtClean="0">
                <a:ea typeface="黑体" panose="02010609060101010101" pitchFamily="49" charset="-122"/>
              </a:rPr>
              <a:t>     </a:t>
            </a:r>
            <a:r>
              <a:rPr sz="2000" b="1" dirty="0" smtClean="0">
                <a:ea typeface="黑体" panose="02010609060101010101" pitchFamily="49" charset="-122"/>
              </a:rPr>
              <a:t> </a:t>
            </a:r>
            <a:r>
              <a:rPr lang="en-US" altLang="zh-CN" sz="2000" b="1" dirty="0">
                <a:ea typeface="黑体" panose="02010609060101010101" pitchFamily="49" charset="-122"/>
              </a:rPr>
              <a:t>——</a:t>
            </a:r>
            <a:r>
              <a:rPr lang="zh-CN" altLang="en-US" sz="2000" b="1" dirty="0">
                <a:ea typeface="黑体" panose="02010609060101010101" pitchFamily="49" charset="-122"/>
              </a:rPr>
              <a:t>促进经济绿色低碳循环发展</a:t>
            </a:r>
          </a:p>
          <a:p>
            <a:pPr eaLnBrk="0" hangingPunct="0">
              <a:lnSpc>
                <a:spcPct val="150000"/>
              </a:lnSpc>
              <a:spcBef>
                <a:spcPts val="600"/>
              </a:spcBef>
              <a:buClr>
                <a:srgbClr val="F43308"/>
              </a:buClr>
              <a:buSzPct val="100000"/>
            </a:pPr>
            <a:r>
              <a:rPr lang="zh-CN" altLang="en-US" sz="2000" b="1" dirty="0">
                <a:ea typeface="黑体" panose="02010609060101010101" pitchFamily="49" charset="-122"/>
              </a:rPr>
              <a:t>       </a:t>
            </a:r>
            <a:r>
              <a:rPr lang="en-US" altLang="zh-CN" sz="2000" b="1" dirty="0">
                <a:ea typeface="黑体" panose="02010609060101010101" pitchFamily="49" charset="-122"/>
              </a:rPr>
              <a:t>——</a:t>
            </a:r>
            <a:r>
              <a:rPr lang="zh-CN" altLang="en-US" sz="2000" b="1" dirty="0">
                <a:ea typeface="黑体" panose="02010609060101010101" pitchFamily="49" charset="-122"/>
              </a:rPr>
              <a:t>推进能源资源全面节约</a:t>
            </a:r>
          </a:p>
          <a:p>
            <a:pPr eaLnBrk="0" hangingPunct="0">
              <a:lnSpc>
                <a:spcPct val="150000"/>
              </a:lnSpc>
              <a:spcBef>
                <a:spcPts val="600"/>
              </a:spcBef>
              <a:buClr>
                <a:srgbClr val="F43308"/>
              </a:buClr>
              <a:buSzPct val="100000"/>
            </a:pPr>
            <a:r>
              <a:rPr lang="zh-CN" altLang="en-US" sz="2000" b="1" dirty="0">
                <a:ea typeface="黑体" panose="02010609060101010101" pitchFamily="49" charset="-122"/>
              </a:rPr>
              <a:t>       </a:t>
            </a:r>
            <a:r>
              <a:rPr lang="en-US" altLang="zh-CN" sz="2000" b="1" dirty="0">
                <a:ea typeface="黑体" panose="02010609060101010101" pitchFamily="49" charset="-122"/>
              </a:rPr>
              <a:t>——</a:t>
            </a:r>
            <a:r>
              <a:rPr lang="zh-CN" altLang="en-US" sz="2000" b="1" dirty="0">
                <a:ea typeface="黑体" panose="02010609060101010101" pitchFamily="49" charset="-122"/>
              </a:rPr>
              <a:t>引导公众绿色生活</a:t>
            </a:r>
          </a:p>
        </p:txBody>
      </p:sp>
      <p:pic>
        <p:nvPicPr>
          <p:cNvPr id="9" name="图片 8"/>
          <p:cNvPicPr>
            <a:picLocks noChangeAspect="1"/>
          </p:cNvPicPr>
          <p:nvPr/>
        </p:nvPicPr>
        <p:blipFill>
          <a:blip r:embed="rId3"/>
          <a:stretch>
            <a:fillRect/>
          </a:stretch>
        </p:blipFill>
        <p:spPr>
          <a:xfrm>
            <a:off x="7778750" y="1874520"/>
            <a:ext cx="3568700" cy="4658360"/>
          </a:xfrm>
          <a:prstGeom prst="rect">
            <a:avLst/>
          </a:prstGeom>
        </p:spPr>
      </p:pic>
    </p:spTree>
    <p:extLst>
      <p:ext uri="{BB962C8B-B14F-4D97-AF65-F5344CB8AC3E}">
        <p14:creationId xmlns:p14="http://schemas.microsoft.com/office/powerpoint/2010/main" val="55424605"/>
      </p:ext>
    </p:extLst>
  </p:cSld>
  <p:clrMapOvr>
    <a:masterClrMapping/>
  </p:clrMapOvr>
  <mc:AlternateContent xmlns:mc="http://schemas.openxmlformats.org/markup-compatibility/2006" xmlns:p14="http://schemas.microsoft.com/office/powerpoint/2010/main">
    <mc:Choice Requires="p14">
      <p:transition spd="slow" p14:dur="2000" advTm="24649"/>
    </mc:Choice>
    <mc:Fallback xmlns="">
      <p:transition spd="slow" advTm="24649"/>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zh-CN" altLang="en-US" dirty="0" smtClean="0"/>
              <a:t>工作背景</a:t>
            </a:r>
            <a:endParaRPr lang="zh-CN" altLang="en-US" dirty="0"/>
          </a:p>
        </p:txBody>
      </p:sp>
      <p:sp>
        <p:nvSpPr>
          <p:cNvPr id="3" name="矩形 2"/>
          <p:cNvSpPr/>
          <p:nvPr/>
        </p:nvSpPr>
        <p:spPr>
          <a:xfrm>
            <a:off x="285115" y="984250"/>
            <a:ext cx="8210550" cy="765175"/>
          </a:xfrm>
          <a:prstGeom prst="rect">
            <a:avLst/>
          </a:prstGeom>
          <a:noFill/>
          <a:ln w="9525">
            <a:noFill/>
          </a:ln>
        </p:spPr>
        <p:txBody>
          <a:bodyPr anchor="ctr"/>
          <a:lstStyle/>
          <a:p>
            <a:pPr eaLnBrk="0" hangingPunct="0">
              <a:lnSpc>
                <a:spcPct val="110000"/>
              </a:lnSpc>
              <a:buSzPct val="100000"/>
            </a:pPr>
            <a:r>
              <a:rPr lang="zh-CN" altLang="en-US" sz="2400" b="1" dirty="0">
                <a:solidFill>
                  <a:srgbClr val="FF0000"/>
                </a:solidFill>
                <a:latin typeface="黑体" panose="02010609060101010101" pitchFamily="49" charset="-122"/>
                <a:ea typeface="黑体" panose="02010609060101010101" pitchFamily="49" charset="-122"/>
                <a:sym typeface="黑体" panose="02010609060101010101" pitchFamily="49" charset="-122"/>
              </a:rPr>
              <a:t>（三）节水是我国水利事业持续健康发展的现实需要</a:t>
            </a:r>
          </a:p>
        </p:txBody>
      </p:sp>
      <p:cxnSp>
        <p:nvCxnSpPr>
          <p:cNvPr id="4" name="直接连接符 3"/>
          <p:cNvCxnSpPr/>
          <p:nvPr/>
        </p:nvCxnSpPr>
        <p:spPr>
          <a:xfrm>
            <a:off x="219411" y="1673367"/>
            <a:ext cx="8276254" cy="0"/>
          </a:xfrm>
          <a:prstGeom prst="line">
            <a:avLst/>
          </a:prstGeom>
        </p:spPr>
        <p:style>
          <a:lnRef idx="1">
            <a:schemeClr val="accent3"/>
          </a:lnRef>
          <a:fillRef idx="0">
            <a:schemeClr val="accent3"/>
          </a:fillRef>
          <a:effectRef idx="0">
            <a:schemeClr val="accent3"/>
          </a:effectRef>
          <a:fontRef idx="minor">
            <a:schemeClr val="tx1"/>
          </a:fontRef>
        </p:style>
      </p:cxnSp>
      <p:sp>
        <p:nvSpPr>
          <p:cNvPr id="6" name="矩形 5"/>
          <p:cNvSpPr/>
          <p:nvPr/>
        </p:nvSpPr>
        <p:spPr>
          <a:xfrm>
            <a:off x="669290" y="2308225"/>
            <a:ext cx="11116310" cy="4324261"/>
          </a:xfrm>
          <a:prstGeom prst="rect">
            <a:avLst/>
          </a:prstGeom>
          <a:noFill/>
          <a:ln w="9525">
            <a:noFill/>
          </a:ln>
        </p:spPr>
        <p:txBody>
          <a:bodyPr wrap="square">
            <a:spAutoFit/>
          </a:bodyPr>
          <a:lstStyle/>
          <a:p>
            <a:pPr eaLnBrk="0" hangingPunct="0">
              <a:lnSpc>
                <a:spcPct val="150000"/>
              </a:lnSpc>
              <a:spcBef>
                <a:spcPts val="600"/>
              </a:spcBef>
              <a:buClr>
                <a:srgbClr val="F43308"/>
              </a:buClr>
              <a:buSzPct val="100000"/>
            </a:pPr>
            <a:r>
              <a:rPr lang="zh-CN" altLang="en-US" sz="2000" b="1" dirty="0" smtClean="0">
                <a:solidFill>
                  <a:schemeClr val="accent1">
                    <a:lumMod val="60000"/>
                    <a:lumOff val="40000"/>
                  </a:schemeClr>
                </a:solidFill>
                <a:ea typeface="黑体" panose="02010609060101010101" pitchFamily="49" charset="-122"/>
              </a:rPr>
              <a:t>         我国</a:t>
            </a:r>
            <a:r>
              <a:rPr lang="zh-CN" altLang="en-US" sz="2000" b="1" dirty="0">
                <a:solidFill>
                  <a:schemeClr val="accent1">
                    <a:lumMod val="60000"/>
                    <a:lumOff val="40000"/>
                  </a:schemeClr>
                </a:solidFill>
                <a:ea typeface="黑体" panose="02010609060101010101" pitchFamily="49" charset="-122"/>
              </a:rPr>
              <a:t>治水的主要矛盾已经发生深刻变化，从人民群众对除水害兴水利的需求与水利工程能力不足的矛盾，转变为人民群众对水资源水生态水环境的需求与水利行业监管能力不足的矛盾。其中，前一矛盾尚未根本解决并将长期存在，后一矛盾已上升为主要矛盾和矛盾的主要方面。</a:t>
            </a:r>
            <a:r>
              <a:rPr sz="2000" b="1" dirty="0" smtClean="0">
                <a:ea typeface="黑体" panose="02010609060101010101" pitchFamily="49" charset="-122"/>
              </a:rPr>
              <a:t>     </a:t>
            </a:r>
            <a:endParaRPr lang="en-US" sz="2000" b="1" dirty="0">
              <a:ea typeface="黑体" panose="02010609060101010101" pitchFamily="49" charset="-122"/>
            </a:endParaRPr>
          </a:p>
          <a:p>
            <a:pPr eaLnBrk="0" hangingPunct="0">
              <a:lnSpc>
                <a:spcPct val="150000"/>
              </a:lnSpc>
              <a:spcBef>
                <a:spcPts val="600"/>
              </a:spcBef>
              <a:buClr>
                <a:srgbClr val="F43308"/>
              </a:buClr>
              <a:buSzPct val="100000"/>
            </a:pPr>
            <a:r>
              <a:rPr lang="zh-CN" altLang="en-US" sz="2000" b="1" dirty="0" smtClean="0">
                <a:solidFill>
                  <a:schemeClr val="accent1">
                    <a:lumMod val="60000"/>
                    <a:lumOff val="40000"/>
                  </a:schemeClr>
                </a:solidFill>
                <a:ea typeface="黑体" panose="02010609060101010101" pitchFamily="49" charset="-122"/>
              </a:rPr>
              <a:t>         推进</a:t>
            </a:r>
            <a:r>
              <a:rPr lang="zh-CN" altLang="en-US" sz="2000" b="1" dirty="0">
                <a:solidFill>
                  <a:schemeClr val="accent1">
                    <a:lumMod val="60000"/>
                    <a:lumOff val="40000"/>
                  </a:schemeClr>
                </a:solidFill>
                <a:ea typeface="黑体" panose="02010609060101010101" pitchFamily="49" charset="-122"/>
              </a:rPr>
              <a:t>新时代水利改革发展，必须加快转变治水思路，把握住一个前提，处理好三个关系，将工作重心转移到水利工程补短板、水利行业强监管上来。把握住</a:t>
            </a:r>
            <a:r>
              <a:rPr lang="zh-CN" altLang="en-US" sz="2000" b="1" dirty="0">
                <a:solidFill>
                  <a:srgbClr val="FF0000"/>
                </a:solidFill>
                <a:ea typeface="黑体" panose="02010609060101010101" pitchFamily="49" charset="-122"/>
              </a:rPr>
              <a:t>“一个前提”</a:t>
            </a:r>
            <a:r>
              <a:rPr lang="zh-CN" altLang="en-US" sz="2000" b="1" dirty="0">
                <a:solidFill>
                  <a:schemeClr val="accent1">
                    <a:lumMod val="60000"/>
                    <a:lumOff val="40000"/>
                  </a:schemeClr>
                </a:solidFill>
                <a:ea typeface="黑体" panose="02010609060101010101" pitchFamily="49" charset="-122"/>
              </a:rPr>
              <a:t>，就是把节约用水作为水资源开发、利用、保护、配置、调度的</a:t>
            </a:r>
            <a:r>
              <a:rPr lang="zh-CN" altLang="en-US" sz="2000" b="1" dirty="0" smtClean="0">
                <a:solidFill>
                  <a:schemeClr val="accent1">
                    <a:lumMod val="60000"/>
                    <a:lumOff val="40000"/>
                  </a:schemeClr>
                </a:solidFill>
                <a:ea typeface="黑体" panose="02010609060101010101" pitchFamily="49" charset="-122"/>
              </a:rPr>
              <a:t>前提。处理</a:t>
            </a:r>
            <a:r>
              <a:rPr lang="zh-CN" altLang="en-US" sz="2000" b="1" dirty="0">
                <a:solidFill>
                  <a:schemeClr val="accent1">
                    <a:lumMod val="60000"/>
                    <a:lumOff val="40000"/>
                  </a:schemeClr>
                </a:solidFill>
                <a:ea typeface="黑体" panose="02010609060101010101" pitchFamily="49" charset="-122"/>
              </a:rPr>
              <a:t>好“三个关系”，就是处理好水与经济社会发展的关系，真正落实以水定需要求；处理好水与生态系统中其他要素的关系，统筹考虑治水和治山治林治田治湖治草；处理好在解决水问题上政府和市场的关系，政府要牢牢掌控水资源，既不能缺位，更不能手软，同时要通过价格杠杆等经济手段充分发挥市场作用</a:t>
            </a:r>
            <a:r>
              <a:rPr lang="zh-CN" altLang="en-US" sz="2000" b="1" dirty="0" smtClean="0">
                <a:solidFill>
                  <a:schemeClr val="accent1">
                    <a:lumMod val="60000"/>
                    <a:lumOff val="40000"/>
                  </a:schemeClr>
                </a:solidFill>
                <a:ea typeface="黑体" panose="02010609060101010101" pitchFamily="49" charset="-122"/>
              </a:rPr>
              <a:t>。</a:t>
            </a:r>
            <a:endParaRPr lang="zh-CN" altLang="en-US" sz="2000" b="1" dirty="0">
              <a:solidFill>
                <a:schemeClr val="accent1">
                  <a:lumMod val="60000"/>
                  <a:lumOff val="40000"/>
                </a:schemeClr>
              </a:solidFill>
              <a:ea typeface="黑体" panose="02010609060101010101" pitchFamily="49" charset="-122"/>
            </a:endParaRPr>
          </a:p>
        </p:txBody>
      </p:sp>
    </p:spTree>
    <p:extLst>
      <p:ext uri="{BB962C8B-B14F-4D97-AF65-F5344CB8AC3E}">
        <p14:creationId xmlns:p14="http://schemas.microsoft.com/office/powerpoint/2010/main" val="4131072419"/>
      </p:ext>
    </p:extLst>
  </p:cSld>
  <p:clrMapOvr>
    <a:masterClrMapping/>
  </p:clrMapOvr>
  <mc:AlternateContent xmlns:mc="http://schemas.openxmlformats.org/markup-compatibility/2006" xmlns:p14="http://schemas.microsoft.com/office/powerpoint/2010/main">
    <mc:Choice Requires="p14">
      <p:transition spd="slow" p14:dur="2000" advTm="24649"/>
    </mc:Choice>
    <mc:Fallback xmlns="">
      <p:transition spd="slow" advTm="24649"/>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zh-CN" altLang="en-US" dirty="0" smtClean="0"/>
              <a:t>工作背景</a:t>
            </a:r>
            <a:endParaRPr lang="zh-CN" altLang="en-US" dirty="0"/>
          </a:p>
        </p:txBody>
      </p:sp>
      <p:sp>
        <p:nvSpPr>
          <p:cNvPr id="4" name="TextBox 16"/>
          <p:cNvSpPr txBox="1">
            <a:spLocks noChangeArrowheads="1"/>
          </p:cNvSpPr>
          <p:nvPr/>
        </p:nvSpPr>
        <p:spPr bwMode="auto">
          <a:xfrm>
            <a:off x="2743200" y="2392797"/>
            <a:ext cx="6664960" cy="923330"/>
          </a:xfrm>
          <a:prstGeom prst="rect">
            <a:avLst/>
          </a:prstGeom>
          <a:noFill/>
          <a:ln>
            <a:noFill/>
          </a:ln>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50000"/>
              </a:lnSpc>
              <a:spcBef>
                <a:spcPts val="1200"/>
              </a:spcBef>
              <a:spcAft>
                <a:spcPct val="0"/>
              </a:spcAft>
              <a:buNone/>
            </a:pPr>
            <a:r>
              <a:rPr lang="zh-CN" altLang="en-US" sz="3600" b="1" dirty="0" smtClean="0">
                <a:solidFill>
                  <a:schemeClr val="accent4">
                    <a:lumMod val="60000"/>
                    <a:lumOff val="40000"/>
                  </a:schemeClr>
                </a:solidFill>
              </a:rPr>
              <a:t>为什么要开展节水机关建设？？？</a:t>
            </a:r>
            <a:endParaRPr lang="zh-CN" altLang="en-US" sz="3600" b="1" dirty="0">
              <a:solidFill>
                <a:schemeClr val="accent4">
                  <a:lumMod val="60000"/>
                  <a:lumOff val="40000"/>
                </a:schemeClr>
              </a:solidFill>
            </a:endParaRPr>
          </a:p>
        </p:txBody>
      </p:sp>
    </p:spTree>
    <p:extLst>
      <p:ext uri="{BB962C8B-B14F-4D97-AF65-F5344CB8AC3E}">
        <p14:creationId xmlns:p14="http://schemas.microsoft.com/office/powerpoint/2010/main" val="411481813"/>
      </p:ext>
    </p:extLst>
  </p:cSld>
  <p:clrMapOvr>
    <a:masterClrMapping/>
  </p:clrMapOvr>
  <mc:AlternateContent xmlns:mc="http://schemas.openxmlformats.org/markup-compatibility/2006" xmlns:p14="http://schemas.microsoft.com/office/powerpoint/2010/main">
    <mc:Choice Requires="p14">
      <p:transition spd="slow" p14:dur="2000" advTm="24649"/>
    </mc:Choice>
    <mc:Fallback xmlns="">
      <p:transition spd="slow" advTm="24649"/>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normAutofit fontScale="97500"/>
          </a:bodyPr>
          <a:lstStyle/>
          <a:p>
            <a:r>
              <a:rPr lang="zh-CN" altLang="en-US" dirty="0" smtClean="0"/>
              <a:t>工作背景</a:t>
            </a:r>
            <a:endParaRPr lang="zh-CN" altLang="en-US" dirty="0"/>
          </a:p>
        </p:txBody>
      </p:sp>
      <p:pic>
        <p:nvPicPr>
          <p:cNvPr id="1026" name="Picture 2" descr="https://timgsa.baidu.com/timg?image&amp;quality=80&amp;size=b9999_10000&amp;sec=1556544911866&amp;di=eb5a86069b9694101630068a98303295&amp;imgtype=0&amp;src=http%3A%2F%2Fwww.chinawater.com.cn%2Fztgz%2Fhy%2F2019sltj%2F1%2F201901%2FW02019011733614109413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290" y="2496327"/>
            <a:ext cx="4241613" cy="281360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16"/>
          <p:cNvSpPr txBox="1">
            <a:spLocks noChangeArrowheads="1"/>
          </p:cNvSpPr>
          <p:nvPr/>
        </p:nvSpPr>
        <p:spPr bwMode="auto">
          <a:xfrm>
            <a:off x="5535496" y="1873160"/>
            <a:ext cx="6096810" cy="3823335"/>
          </a:xfrm>
          <a:prstGeom prst="rect">
            <a:avLst/>
          </a:prstGeom>
          <a:noFill/>
          <a:ln>
            <a:noFill/>
          </a:ln>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50000"/>
              </a:lnSpc>
              <a:spcBef>
                <a:spcPts val="1200"/>
              </a:spcBef>
              <a:spcAft>
                <a:spcPct val="0"/>
              </a:spcAft>
              <a:buNone/>
            </a:pPr>
            <a:r>
              <a:rPr lang="en-US" altLang="zh-CN" sz="2500" b="1" dirty="0" smtClean="0"/>
              <a:t>2019</a:t>
            </a:r>
            <a:r>
              <a:rPr lang="zh-CN" altLang="en-US" sz="2500" b="1" dirty="0" smtClean="0"/>
              <a:t>年</a:t>
            </a:r>
            <a:r>
              <a:rPr lang="en-US" altLang="zh-CN" sz="2500" b="1" dirty="0" smtClean="0"/>
              <a:t>1</a:t>
            </a:r>
            <a:r>
              <a:rPr lang="zh-CN" altLang="en-US" sz="2500" b="1" dirty="0" smtClean="0"/>
              <a:t>月 </a:t>
            </a:r>
            <a:r>
              <a:rPr lang="en-US" altLang="zh-CN" sz="2500" b="1" dirty="0" smtClean="0"/>
              <a:t>《</a:t>
            </a:r>
            <a:r>
              <a:rPr lang="zh-CN" altLang="en-US" sz="2500" b="1" dirty="0"/>
              <a:t>全国水利工作会议</a:t>
            </a:r>
            <a:r>
              <a:rPr lang="en-US" altLang="zh-CN" sz="2500" b="1" dirty="0" smtClean="0"/>
              <a:t>》</a:t>
            </a:r>
          </a:p>
          <a:p>
            <a:pPr marL="342900" indent="-342900" fontAlgn="base">
              <a:lnSpc>
                <a:spcPct val="150000"/>
              </a:lnSpc>
              <a:spcBef>
                <a:spcPts val="1200"/>
              </a:spcBef>
              <a:spcAft>
                <a:spcPct val="0"/>
              </a:spcAft>
              <a:buFont typeface="Wingdings" panose="05000000000000000000" pitchFamily="2" charset="2"/>
              <a:buChar char="n"/>
            </a:pPr>
            <a:r>
              <a:rPr lang="zh-CN" altLang="en-US" b="1" dirty="0"/>
              <a:t>认真践行习近平总书记“节水优先、空间均衡、系统治理、两手发力”十六字治水方针，按照水利工程补短板、水利行业强监管的总基调，集中力量开展攻坚，打好节约用水攻坚战；</a:t>
            </a:r>
          </a:p>
          <a:p>
            <a:pPr marL="342900" indent="-342900" fontAlgn="base">
              <a:lnSpc>
                <a:spcPct val="150000"/>
              </a:lnSpc>
              <a:spcBef>
                <a:spcPts val="1800"/>
              </a:spcBef>
              <a:spcAft>
                <a:spcPct val="0"/>
              </a:spcAft>
              <a:buFont typeface="Wingdings" panose="05000000000000000000" pitchFamily="2" charset="2"/>
              <a:buChar char="n"/>
            </a:pPr>
            <a:r>
              <a:rPr lang="zh-CN" altLang="en-US" b="1" dirty="0"/>
              <a:t>重点抓好四个“一”，其中一个</a:t>
            </a:r>
            <a:r>
              <a:rPr lang="zh-CN" altLang="en-US" b="1" dirty="0" smtClean="0"/>
              <a:t>“一”是</a:t>
            </a:r>
            <a:r>
              <a:rPr lang="zh-CN" altLang="en-US" b="1" dirty="0"/>
              <a:t>树立一个标杆</a:t>
            </a:r>
            <a:r>
              <a:rPr lang="zh-CN" altLang="en-US" b="1" dirty="0" smtClean="0"/>
              <a:t>，开展</a:t>
            </a:r>
            <a:r>
              <a:rPr lang="zh-CN" altLang="en-US" b="1" dirty="0"/>
              <a:t>水利行业节水机关建设。</a:t>
            </a:r>
          </a:p>
        </p:txBody>
      </p:sp>
      <p:cxnSp>
        <p:nvCxnSpPr>
          <p:cNvPr id="5" name="直接连接符 4"/>
          <p:cNvCxnSpPr/>
          <p:nvPr/>
        </p:nvCxnSpPr>
        <p:spPr>
          <a:xfrm>
            <a:off x="5177718" y="2496327"/>
            <a:ext cx="6548717" cy="0"/>
          </a:xfrm>
          <a:prstGeom prst="line">
            <a:avLst/>
          </a:prstGeom>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5782524"/>
      </p:ext>
    </p:extLst>
  </p:cSld>
  <p:clrMapOvr>
    <a:masterClrMapping/>
  </p:clrMapOvr>
  <mc:AlternateContent xmlns:mc="http://schemas.openxmlformats.org/markup-compatibility/2006" xmlns:p14="http://schemas.microsoft.com/office/powerpoint/2010/main">
    <mc:Choice Requires="p14">
      <p:transition spd="slow" p14:dur="2000" advTm="24649"/>
    </mc:Choice>
    <mc:Fallback xmlns="">
      <p:transition spd="slow" advTm="24649"/>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normAutofit fontScale="97500"/>
          </a:bodyPr>
          <a:lstStyle/>
          <a:p>
            <a:r>
              <a:rPr lang="zh-CN" altLang="en-US" dirty="0" smtClean="0"/>
              <a:t>工作背景</a:t>
            </a:r>
            <a:endParaRPr lang="zh-CN" altLang="en-US" dirty="0"/>
          </a:p>
        </p:txBody>
      </p:sp>
      <p:sp>
        <p:nvSpPr>
          <p:cNvPr id="4" name="TextBox 16"/>
          <p:cNvSpPr txBox="1">
            <a:spLocks noChangeArrowheads="1"/>
          </p:cNvSpPr>
          <p:nvPr/>
        </p:nvSpPr>
        <p:spPr bwMode="auto">
          <a:xfrm>
            <a:off x="5535496" y="1873160"/>
            <a:ext cx="6096810" cy="4207510"/>
          </a:xfrm>
          <a:prstGeom prst="rect">
            <a:avLst/>
          </a:prstGeom>
          <a:noFill/>
          <a:ln>
            <a:noFill/>
          </a:ln>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50000"/>
              </a:lnSpc>
              <a:spcBef>
                <a:spcPts val="1200"/>
              </a:spcBef>
              <a:spcAft>
                <a:spcPct val="0"/>
              </a:spcAft>
              <a:buNone/>
            </a:pPr>
            <a:r>
              <a:rPr lang="en-US" altLang="zh-CN" sz="2500" b="1" dirty="0" smtClean="0"/>
              <a:t>2019</a:t>
            </a:r>
            <a:r>
              <a:rPr lang="zh-CN" altLang="en-US" sz="2500" b="1" dirty="0" smtClean="0"/>
              <a:t>年</a:t>
            </a:r>
            <a:r>
              <a:rPr lang="en-US" altLang="zh-CN" sz="2500" b="1" dirty="0" smtClean="0"/>
              <a:t>2</a:t>
            </a:r>
            <a:r>
              <a:rPr lang="zh-CN" altLang="en-US" sz="2500" b="1" dirty="0" smtClean="0"/>
              <a:t>月 </a:t>
            </a:r>
            <a:r>
              <a:rPr lang="en-US" altLang="zh-CN" sz="2500" b="1" dirty="0" smtClean="0"/>
              <a:t>《</a:t>
            </a:r>
            <a:r>
              <a:rPr lang="zh-CN" altLang="en-US" sz="2500" b="1" dirty="0" smtClean="0"/>
              <a:t>全国节约用水工作会议</a:t>
            </a:r>
            <a:r>
              <a:rPr lang="en-US" altLang="zh-CN" sz="2500" b="1" dirty="0" smtClean="0"/>
              <a:t>》</a:t>
            </a:r>
          </a:p>
          <a:p>
            <a:pPr marL="342900" indent="-342900" fontAlgn="base">
              <a:lnSpc>
                <a:spcPct val="150000"/>
              </a:lnSpc>
              <a:spcBef>
                <a:spcPts val="1200"/>
              </a:spcBef>
              <a:spcAft>
                <a:spcPct val="0"/>
              </a:spcAft>
              <a:buFont typeface="Wingdings" panose="05000000000000000000" pitchFamily="2" charset="2"/>
              <a:buChar char="n"/>
            </a:pPr>
            <a:r>
              <a:rPr lang="zh-CN" altLang="en-US" b="1" dirty="0" smtClean="0"/>
              <a:t>要把新时期中央治水方针具体化，以踏石留印、抓铁有痕的精神，全力做好新时期节约用水工作，坚决打好“节约用水攻坚战”；</a:t>
            </a:r>
          </a:p>
          <a:p>
            <a:pPr marL="342900" indent="-342900" fontAlgn="base">
              <a:lnSpc>
                <a:spcPct val="150000"/>
              </a:lnSpc>
              <a:spcBef>
                <a:spcPts val="1200"/>
              </a:spcBef>
              <a:spcAft>
                <a:spcPct val="0"/>
              </a:spcAft>
              <a:buFont typeface="Wingdings" panose="05000000000000000000" pitchFamily="2" charset="2"/>
              <a:buChar char="n"/>
            </a:pPr>
            <a:r>
              <a:rPr lang="zh-CN" altLang="en-US" b="1" dirty="0" smtClean="0"/>
              <a:t>水利行业各级机关既是节约用水工作的监督管理部门，也是厉行节约用水的责任单位。要发扬“刀刃向内、自我革新”的精神，从自身做起，率先垂范，树立标杆，带动全社会节约用水。</a:t>
            </a:r>
            <a:endParaRPr lang="zh-CN" altLang="en-US" b="1" dirty="0"/>
          </a:p>
        </p:txBody>
      </p:sp>
      <p:cxnSp>
        <p:nvCxnSpPr>
          <p:cNvPr id="5" name="直接连接符 4"/>
          <p:cNvCxnSpPr/>
          <p:nvPr/>
        </p:nvCxnSpPr>
        <p:spPr>
          <a:xfrm>
            <a:off x="5177718" y="2496327"/>
            <a:ext cx="6548717" cy="0"/>
          </a:xfrm>
          <a:prstGeom prst="line">
            <a:avLst/>
          </a:prstGeom>
        </p:spPr>
        <p:style>
          <a:lnRef idx="1">
            <a:schemeClr val="accent3"/>
          </a:lnRef>
          <a:fillRef idx="0">
            <a:schemeClr val="accent3"/>
          </a:fillRef>
          <a:effectRef idx="0">
            <a:schemeClr val="accent3"/>
          </a:effectRef>
          <a:fontRef idx="minor">
            <a:schemeClr val="tx1"/>
          </a:fontRef>
        </p:style>
      </p:cxnSp>
      <p:pic>
        <p:nvPicPr>
          <p:cNvPr id="1028" name="Picture 4" descr="C:\Users\lenovo\AppData\Local\Temp\WeChat Files\d20bfbce2758a4466ad88c3965358d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9697" y="2496326"/>
            <a:ext cx="4228582" cy="2819055"/>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1241445"/>
      </p:ext>
    </p:extLst>
  </p:cSld>
  <p:clrMapOvr>
    <a:masterClrMapping/>
  </p:clrMapOvr>
  <mc:AlternateContent xmlns:mc="http://schemas.openxmlformats.org/markup-compatibility/2006" xmlns:p14="http://schemas.microsoft.com/office/powerpoint/2010/main">
    <mc:Choice Requires="p14">
      <p:transition spd="slow" p14:dur="2000" advTm="34944"/>
    </mc:Choice>
    <mc:Fallback xmlns="">
      <p:transition spd="slow" advTm="34944"/>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normAutofit fontScale="97500"/>
          </a:bodyPr>
          <a:lstStyle/>
          <a:p>
            <a:r>
              <a:rPr lang="zh-CN" altLang="en-US" dirty="0" smtClean="0"/>
              <a:t>工作背景</a:t>
            </a:r>
            <a:endParaRPr lang="zh-CN" altLang="en-US" dirty="0"/>
          </a:p>
        </p:txBody>
      </p:sp>
      <p:sp>
        <p:nvSpPr>
          <p:cNvPr id="4" name="TextBox 16"/>
          <p:cNvSpPr txBox="1">
            <a:spLocks noChangeArrowheads="1"/>
          </p:cNvSpPr>
          <p:nvPr/>
        </p:nvSpPr>
        <p:spPr bwMode="auto">
          <a:xfrm>
            <a:off x="5309542" y="1314360"/>
            <a:ext cx="6242378" cy="5247590"/>
          </a:xfrm>
          <a:prstGeom prst="rect">
            <a:avLst/>
          </a:prstGeom>
          <a:noFill/>
          <a:ln>
            <a:noFill/>
          </a:ln>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50000"/>
              </a:lnSpc>
              <a:spcBef>
                <a:spcPts val="1200"/>
              </a:spcBef>
              <a:spcAft>
                <a:spcPct val="0"/>
              </a:spcAft>
              <a:buNone/>
            </a:pPr>
            <a:r>
              <a:rPr lang="en-US" altLang="zh-CN" sz="2500" b="1" dirty="0" smtClean="0"/>
              <a:t>2019</a:t>
            </a:r>
            <a:r>
              <a:rPr lang="zh-CN" altLang="en-US" sz="2500" b="1" dirty="0" smtClean="0"/>
              <a:t>年</a:t>
            </a:r>
            <a:r>
              <a:rPr lang="en-US" altLang="zh-CN" sz="2500" b="1" dirty="0" smtClean="0"/>
              <a:t>3</a:t>
            </a:r>
            <a:r>
              <a:rPr lang="zh-CN" altLang="en-US" sz="2500" b="1" dirty="0" smtClean="0"/>
              <a:t>月 </a:t>
            </a:r>
            <a:r>
              <a:rPr lang="en-US" altLang="zh-CN" sz="2500" b="1" dirty="0"/>
              <a:t>《</a:t>
            </a:r>
            <a:r>
              <a:rPr lang="zh-CN" altLang="en-US" sz="2500" b="1" dirty="0"/>
              <a:t>关于开展水利行业节水机关建设工作的通知</a:t>
            </a:r>
            <a:r>
              <a:rPr lang="en-US" altLang="zh-CN" sz="2500" b="1" dirty="0"/>
              <a:t>》</a:t>
            </a:r>
            <a:r>
              <a:rPr lang="zh-CN" altLang="en-US" sz="2500" b="1" dirty="0"/>
              <a:t>（水</a:t>
            </a:r>
            <a:r>
              <a:rPr lang="zh-CN" altLang="en-US" sz="2500" b="1" dirty="0" smtClean="0"/>
              <a:t>节约</a:t>
            </a:r>
            <a:r>
              <a:rPr lang="en-US" altLang="zh-CN" sz="2500" b="1" dirty="0" smtClean="0"/>
              <a:t>〔2019〕92</a:t>
            </a:r>
            <a:r>
              <a:rPr lang="zh-CN" altLang="en-US" sz="2500" b="1" dirty="0"/>
              <a:t>号）</a:t>
            </a:r>
          </a:p>
          <a:p>
            <a:pPr marL="342900" indent="-342900" fontAlgn="base">
              <a:lnSpc>
                <a:spcPct val="150000"/>
              </a:lnSpc>
              <a:spcBef>
                <a:spcPts val="1200"/>
              </a:spcBef>
              <a:spcAft>
                <a:spcPct val="0"/>
              </a:spcAft>
              <a:buFont typeface="Wingdings" panose="05000000000000000000" pitchFamily="2" charset="2"/>
              <a:buChar char="n"/>
            </a:pPr>
            <a:r>
              <a:rPr lang="zh-CN" altLang="en-US" b="1" dirty="0"/>
              <a:t>将水利行业机关建成“节水意识强、节水制度完备、节水器具普及、节水标准先进、监控管理严格”的标杆单位，探索可向社会复制推广的节水机关建设模式。</a:t>
            </a:r>
          </a:p>
          <a:p>
            <a:pPr marL="342900" indent="-342900" fontAlgn="base">
              <a:lnSpc>
                <a:spcPct val="150000"/>
              </a:lnSpc>
              <a:spcBef>
                <a:spcPts val="1200"/>
              </a:spcBef>
              <a:spcAft>
                <a:spcPct val="0"/>
              </a:spcAft>
              <a:buFont typeface="Wingdings" panose="05000000000000000000" pitchFamily="2" charset="2"/>
              <a:buChar char="n"/>
            </a:pPr>
            <a:r>
              <a:rPr lang="en-US" altLang="zh-CN" b="1" dirty="0" smtClean="0"/>
              <a:t>2019</a:t>
            </a:r>
            <a:r>
              <a:rPr lang="zh-CN" altLang="en-US" b="1" dirty="0"/>
              <a:t>年底前，水利部机关，部直属单位机关，各省（区、市）水利（水务）厅（局）机关建成节水机关</a:t>
            </a:r>
            <a:r>
              <a:rPr lang="zh-CN" altLang="en-US" b="1" dirty="0" smtClean="0"/>
              <a:t>。</a:t>
            </a:r>
            <a:r>
              <a:rPr lang="en-US" altLang="zh-CN" b="1" dirty="0" smtClean="0"/>
              <a:t>2020</a:t>
            </a:r>
            <a:r>
              <a:rPr lang="zh-CN" altLang="en-US" b="1" dirty="0"/>
              <a:t>年底前，各省地（市）、县级水利（水务）局机关建成节水机关。</a:t>
            </a:r>
          </a:p>
        </p:txBody>
      </p:sp>
      <p:cxnSp>
        <p:nvCxnSpPr>
          <p:cNvPr id="5" name="直接连接符 4"/>
          <p:cNvCxnSpPr/>
          <p:nvPr/>
        </p:nvCxnSpPr>
        <p:spPr>
          <a:xfrm>
            <a:off x="5083589" y="2496327"/>
            <a:ext cx="6548717" cy="0"/>
          </a:xfrm>
          <a:prstGeom prst="line">
            <a:avLst/>
          </a:prstGeom>
        </p:spPr>
        <p:style>
          <a:lnRef idx="1">
            <a:schemeClr val="accent3"/>
          </a:lnRef>
          <a:fillRef idx="0">
            <a:schemeClr val="accent3"/>
          </a:fillRef>
          <a:effectRef idx="0">
            <a:schemeClr val="accent3"/>
          </a:effectRef>
          <a:fontRef idx="minor">
            <a:schemeClr val="tx1"/>
          </a:fontRef>
        </p:style>
      </p:cxn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610" y="1483361"/>
            <a:ext cx="3838150" cy="4821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9547170"/>
      </p:ext>
    </p:extLst>
  </p:cSld>
  <p:clrMapOvr>
    <a:masterClrMapping/>
  </p:clrMapOvr>
  <mc:AlternateContent xmlns:mc="http://schemas.openxmlformats.org/markup-compatibility/2006" xmlns:p14="http://schemas.microsoft.com/office/powerpoint/2010/main">
    <mc:Choice Requires="p14">
      <p:transition spd="slow" p14:dur="2000" advTm="34944"/>
    </mc:Choice>
    <mc:Fallback xmlns="">
      <p:transition spd="slow" advTm="34944"/>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normAutofit fontScale="97500"/>
          </a:bodyPr>
          <a:lstStyle/>
          <a:p>
            <a:r>
              <a:rPr lang="zh-CN" altLang="en-US" dirty="0" smtClean="0"/>
              <a:t>工作背景</a:t>
            </a:r>
            <a:endParaRPr lang="zh-CN" alt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32" y="1971040"/>
            <a:ext cx="4972157" cy="3749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16"/>
          <p:cNvSpPr txBox="1">
            <a:spLocks noChangeArrowheads="1"/>
          </p:cNvSpPr>
          <p:nvPr/>
        </p:nvSpPr>
        <p:spPr bwMode="auto">
          <a:xfrm>
            <a:off x="5535496" y="1873160"/>
            <a:ext cx="6096810" cy="3285515"/>
          </a:xfrm>
          <a:prstGeom prst="rect">
            <a:avLst/>
          </a:prstGeom>
          <a:noFill/>
          <a:ln>
            <a:noFill/>
          </a:ln>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50000"/>
              </a:lnSpc>
              <a:spcBef>
                <a:spcPts val="1200"/>
              </a:spcBef>
              <a:spcAft>
                <a:spcPct val="0"/>
              </a:spcAft>
              <a:buNone/>
            </a:pPr>
            <a:r>
              <a:rPr lang="en-US" altLang="zh-CN" sz="2500" b="1" dirty="0" smtClean="0"/>
              <a:t>2019</a:t>
            </a:r>
            <a:r>
              <a:rPr lang="zh-CN" altLang="en-US" sz="2500" b="1" dirty="0" smtClean="0"/>
              <a:t>年</a:t>
            </a:r>
            <a:r>
              <a:rPr lang="en-US" altLang="zh-CN" sz="2500" b="1" dirty="0" smtClean="0"/>
              <a:t>3</a:t>
            </a:r>
            <a:r>
              <a:rPr lang="zh-CN" altLang="en-US" sz="2500" b="1" dirty="0" smtClean="0"/>
              <a:t>月 </a:t>
            </a:r>
            <a:r>
              <a:rPr lang="en-US" altLang="zh-CN" sz="2500" b="1" dirty="0"/>
              <a:t> </a:t>
            </a:r>
            <a:r>
              <a:rPr lang="zh-CN" altLang="en-US" sz="2500" b="1" dirty="0" smtClean="0"/>
              <a:t>鄂竟平部长署名文章</a:t>
            </a:r>
            <a:endParaRPr lang="en-US" altLang="zh-CN" sz="2500" b="1" dirty="0" smtClean="0"/>
          </a:p>
          <a:p>
            <a:pPr marL="342900" indent="-342900" fontAlgn="base">
              <a:lnSpc>
                <a:spcPct val="150000"/>
              </a:lnSpc>
              <a:spcBef>
                <a:spcPts val="1200"/>
              </a:spcBef>
              <a:spcAft>
                <a:spcPct val="0"/>
              </a:spcAft>
              <a:buFont typeface="Wingdings" panose="05000000000000000000" pitchFamily="2" charset="2"/>
              <a:buChar char="n"/>
            </a:pPr>
            <a:r>
              <a:rPr lang="zh-CN" altLang="en-US" b="1" dirty="0" smtClean="0"/>
              <a:t>水利部部长鄂竟平以“坚持节水优先 强化水资源管理”为题在</a:t>
            </a:r>
            <a:r>
              <a:rPr lang="en-US" altLang="zh-CN" b="1" dirty="0" smtClean="0"/>
              <a:t>《</a:t>
            </a:r>
            <a:r>
              <a:rPr lang="zh-CN" altLang="en-US" b="1" dirty="0" smtClean="0"/>
              <a:t>人民日报</a:t>
            </a:r>
            <a:r>
              <a:rPr lang="en-US" altLang="zh-CN" b="1" dirty="0" smtClean="0"/>
              <a:t>》</a:t>
            </a:r>
            <a:r>
              <a:rPr lang="zh-CN" altLang="en-US" b="1" dirty="0" smtClean="0"/>
              <a:t>发表署名文章；</a:t>
            </a:r>
          </a:p>
          <a:p>
            <a:pPr marL="342900" indent="-342900" fontAlgn="base">
              <a:lnSpc>
                <a:spcPct val="150000"/>
              </a:lnSpc>
              <a:spcBef>
                <a:spcPts val="1200"/>
              </a:spcBef>
              <a:spcAft>
                <a:spcPct val="0"/>
              </a:spcAft>
              <a:buFont typeface="Wingdings" panose="05000000000000000000" pitchFamily="2" charset="2"/>
              <a:buChar char="n"/>
            </a:pPr>
            <a:r>
              <a:rPr lang="zh-CN" altLang="en-US" b="1" dirty="0" smtClean="0"/>
              <a:t>再次强调“开展节水机关建设”，要求从水利部和地方各级水利部门机关做起，建成一批节水标准先进的节水单位，带动全社会节水。</a:t>
            </a:r>
            <a:endParaRPr lang="zh-CN" altLang="en-US" b="1" dirty="0"/>
          </a:p>
        </p:txBody>
      </p:sp>
      <p:cxnSp>
        <p:nvCxnSpPr>
          <p:cNvPr id="8" name="直接连接符 7"/>
          <p:cNvCxnSpPr/>
          <p:nvPr/>
        </p:nvCxnSpPr>
        <p:spPr>
          <a:xfrm>
            <a:off x="5177718" y="2496327"/>
            <a:ext cx="6548717" cy="0"/>
          </a:xfrm>
          <a:prstGeom prst="line">
            <a:avLst/>
          </a:prstGeom>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798794927"/>
      </p:ext>
    </p:extLst>
  </p:cSld>
  <p:clrMapOvr>
    <a:masterClrMapping/>
  </p:clrMapOvr>
  <mc:AlternateContent xmlns:mc="http://schemas.openxmlformats.org/markup-compatibility/2006" xmlns:p14="http://schemas.microsoft.com/office/powerpoint/2010/main">
    <mc:Choice Requires="p14">
      <p:transition spd="slow" p14:dur="2000" advTm="34944"/>
    </mc:Choice>
    <mc:Fallback xmlns="">
      <p:transition spd="slow" advTm="34944"/>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normAutofit fontScale="97500"/>
          </a:bodyPr>
          <a:lstStyle/>
          <a:p>
            <a:r>
              <a:rPr lang="zh-CN" altLang="en-US" dirty="0" smtClean="0"/>
              <a:t>工作背景</a:t>
            </a:r>
            <a:endParaRPr lang="zh-CN" altLang="en-US" dirty="0"/>
          </a:p>
        </p:txBody>
      </p:sp>
      <p:sp>
        <p:nvSpPr>
          <p:cNvPr id="7" name="TextBox 16"/>
          <p:cNvSpPr txBox="1">
            <a:spLocks noChangeArrowheads="1"/>
          </p:cNvSpPr>
          <p:nvPr/>
        </p:nvSpPr>
        <p:spPr bwMode="auto">
          <a:xfrm>
            <a:off x="5364480" y="1873160"/>
            <a:ext cx="6482080" cy="3039294"/>
          </a:xfrm>
          <a:prstGeom prst="rect">
            <a:avLst/>
          </a:prstGeom>
          <a:noFill/>
          <a:ln>
            <a:noFill/>
          </a:ln>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50000"/>
              </a:lnSpc>
              <a:spcBef>
                <a:spcPts val="1200"/>
              </a:spcBef>
              <a:spcAft>
                <a:spcPct val="0"/>
              </a:spcAft>
              <a:buNone/>
            </a:pPr>
            <a:r>
              <a:rPr lang="en-US" altLang="zh-CN" sz="2500" b="1" dirty="0" smtClean="0"/>
              <a:t>2019</a:t>
            </a:r>
            <a:r>
              <a:rPr lang="zh-CN" altLang="en-US" sz="2500" b="1" dirty="0" smtClean="0"/>
              <a:t>年</a:t>
            </a:r>
            <a:r>
              <a:rPr lang="en-US" altLang="zh-CN" sz="2500" b="1" dirty="0" smtClean="0"/>
              <a:t>4</a:t>
            </a:r>
            <a:r>
              <a:rPr lang="zh-CN" altLang="en-US" sz="2500" b="1" dirty="0" smtClean="0"/>
              <a:t>月 </a:t>
            </a:r>
            <a:r>
              <a:rPr lang="en-US" altLang="zh-CN" sz="2500" b="1" dirty="0" smtClean="0"/>
              <a:t> 《</a:t>
            </a:r>
            <a:r>
              <a:rPr lang="zh-CN" altLang="en-US" sz="2500" b="1" dirty="0" smtClean="0"/>
              <a:t>国家节水行动方案</a:t>
            </a:r>
            <a:r>
              <a:rPr lang="en-US" altLang="zh-CN" sz="2500" b="1" dirty="0" smtClean="0"/>
              <a:t>》</a:t>
            </a:r>
            <a:r>
              <a:rPr lang="zh-CN" altLang="en-US" sz="2500" b="1" dirty="0" smtClean="0"/>
              <a:t>正式印发</a:t>
            </a:r>
            <a:endParaRPr lang="en-US" altLang="zh-CN" sz="2500" b="1" dirty="0" smtClean="0"/>
          </a:p>
          <a:p>
            <a:pPr marL="342900" indent="-342900" fontAlgn="base">
              <a:lnSpc>
                <a:spcPct val="150000"/>
              </a:lnSpc>
              <a:spcBef>
                <a:spcPts val="1200"/>
              </a:spcBef>
              <a:spcAft>
                <a:spcPct val="0"/>
              </a:spcAft>
              <a:buFont typeface="Wingdings" panose="05000000000000000000" pitchFamily="2" charset="2"/>
              <a:buChar char="n"/>
            </a:pPr>
            <a:r>
              <a:rPr lang="zh-CN" altLang="en-US" sz="2400" b="1" dirty="0" smtClean="0"/>
              <a:t>明确</a:t>
            </a:r>
            <a:r>
              <a:rPr lang="zh-CN" altLang="en-US" sz="2400" b="1" dirty="0"/>
              <a:t>要求深入开展公共领域节水工作，到</a:t>
            </a:r>
            <a:r>
              <a:rPr lang="en-US" altLang="zh-CN" sz="2400" b="1" dirty="0"/>
              <a:t>2022</a:t>
            </a:r>
            <a:r>
              <a:rPr lang="zh-CN" altLang="en-US" sz="2400" b="1" dirty="0"/>
              <a:t>年，中央国家机关及其所属在京公共机构、省直机关及</a:t>
            </a:r>
            <a:r>
              <a:rPr lang="en-US" altLang="zh-CN" sz="2400" b="1" dirty="0"/>
              <a:t>50%</a:t>
            </a:r>
            <a:r>
              <a:rPr lang="zh-CN" altLang="en-US" sz="2400" b="1" dirty="0"/>
              <a:t>以上的省属事业单位建成节水型单位</a:t>
            </a:r>
            <a:r>
              <a:rPr lang="zh-CN" altLang="en-US" sz="2400" b="1" dirty="0" smtClean="0"/>
              <a:t>。</a:t>
            </a:r>
            <a:endParaRPr lang="zh-CN" altLang="en-US" sz="1800" b="1" dirty="0"/>
          </a:p>
        </p:txBody>
      </p:sp>
      <p:cxnSp>
        <p:nvCxnSpPr>
          <p:cNvPr id="8" name="直接连接符 7"/>
          <p:cNvCxnSpPr/>
          <p:nvPr/>
        </p:nvCxnSpPr>
        <p:spPr>
          <a:xfrm>
            <a:off x="5177718" y="2496327"/>
            <a:ext cx="6548717" cy="0"/>
          </a:xfrm>
          <a:prstGeom prst="line">
            <a:avLst/>
          </a:prstGeom>
        </p:spPr>
        <p:style>
          <a:lnRef idx="1">
            <a:schemeClr val="accent3"/>
          </a:lnRef>
          <a:fillRef idx="0">
            <a:schemeClr val="accent3"/>
          </a:fillRef>
          <a:effectRef idx="0">
            <a:schemeClr val="accent3"/>
          </a:effectRef>
          <a:fontRef idx="minor">
            <a:schemeClr val="tx1"/>
          </a:fontRef>
        </p:style>
      </p:cxn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300" y="1300480"/>
            <a:ext cx="4239260" cy="5344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2423896"/>
      </p:ext>
    </p:extLst>
  </p:cSld>
  <p:clrMapOvr>
    <a:masterClrMapping/>
  </p:clrMapOvr>
  <mc:AlternateContent xmlns:mc="http://schemas.openxmlformats.org/markup-compatibility/2006" xmlns:p14="http://schemas.microsoft.com/office/powerpoint/2010/main">
    <mc:Choice Requires="p14">
      <p:transition spd="slow" p14:dur="2000" advTm="34944"/>
    </mc:Choice>
    <mc:Fallback xmlns="">
      <p:transition spd="slow" advTm="34944"/>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zh-CN" altLang="en-US" dirty="0" smtClean="0"/>
              <a:t>工作背景</a:t>
            </a:r>
            <a:endParaRPr lang="zh-CN" altLang="en-US" dirty="0"/>
          </a:p>
        </p:txBody>
      </p:sp>
      <p:sp>
        <p:nvSpPr>
          <p:cNvPr id="4" name="TextBox 16"/>
          <p:cNvSpPr txBox="1">
            <a:spLocks noChangeArrowheads="1"/>
          </p:cNvSpPr>
          <p:nvPr/>
        </p:nvSpPr>
        <p:spPr bwMode="auto">
          <a:xfrm>
            <a:off x="5534896" y="1873160"/>
            <a:ext cx="6096810" cy="669414"/>
          </a:xfrm>
          <a:prstGeom prst="rect">
            <a:avLst/>
          </a:prstGeom>
          <a:noFill/>
          <a:ln>
            <a:noFill/>
          </a:ln>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50000"/>
              </a:lnSpc>
              <a:spcBef>
                <a:spcPts val="1200"/>
              </a:spcBef>
              <a:spcAft>
                <a:spcPct val="0"/>
              </a:spcAft>
              <a:buNone/>
            </a:pPr>
            <a:r>
              <a:rPr lang="en-US" altLang="zh-CN" sz="2500" b="1" dirty="0" smtClean="0"/>
              <a:t>2020</a:t>
            </a:r>
            <a:r>
              <a:rPr lang="zh-CN" altLang="en-US" sz="2500" b="1" dirty="0" smtClean="0"/>
              <a:t>年</a:t>
            </a:r>
            <a:r>
              <a:rPr lang="en-US" altLang="zh-CN" sz="2500" b="1" dirty="0" smtClean="0"/>
              <a:t>1</a:t>
            </a:r>
            <a:r>
              <a:rPr lang="zh-CN" altLang="en-US" sz="2500" b="1" dirty="0" smtClean="0"/>
              <a:t>月 </a:t>
            </a:r>
            <a:r>
              <a:rPr lang="en-US" altLang="zh-CN" sz="2500" b="1" dirty="0" smtClean="0"/>
              <a:t>《</a:t>
            </a:r>
            <a:r>
              <a:rPr lang="zh-CN" altLang="en-US" sz="2500" b="1" dirty="0"/>
              <a:t>全国水利工作会议</a:t>
            </a:r>
            <a:r>
              <a:rPr lang="en-US" altLang="zh-CN" sz="2500" b="1" dirty="0" smtClean="0"/>
              <a:t>》</a:t>
            </a:r>
          </a:p>
        </p:txBody>
      </p:sp>
      <p:cxnSp>
        <p:nvCxnSpPr>
          <p:cNvPr id="5" name="直接连接符 4"/>
          <p:cNvCxnSpPr/>
          <p:nvPr/>
        </p:nvCxnSpPr>
        <p:spPr>
          <a:xfrm>
            <a:off x="5177118" y="2496327"/>
            <a:ext cx="6548717" cy="0"/>
          </a:xfrm>
          <a:prstGeom prst="line">
            <a:avLst/>
          </a:prstGeom>
        </p:spPr>
        <p:style>
          <a:lnRef idx="1">
            <a:schemeClr val="accent3"/>
          </a:lnRef>
          <a:fillRef idx="0">
            <a:schemeClr val="accent3"/>
          </a:fillRef>
          <a:effectRef idx="0">
            <a:schemeClr val="accent3"/>
          </a:effectRef>
          <a:fontRef idx="minor">
            <a:schemeClr val="tx1"/>
          </a:fontRef>
        </p:style>
      </p:cxnSp>
      <p:sp>
        <p:nvSpPr>
          <p:cNvPr id="6" name="TextBox 16"/>
          <p:cNvSpPr txBox="1">
            <a:spLocks noChangeArrowheads="1"/>
          </p:cNvSpPr>
          <p:nvPr/>
        </p:nvSpPr>
        <p:spPr bwMode="auto">
          <a:xfrm>
            <a:off x="5403071" y="2106267"/>
            <a:ext cx="6096810" cy="3323987"/>
          </a:xfrm>
          <a:prstGeom prst="rect">
            <a:avLst/>
          </a:prstGeom>
          <a:noFill/>
          <a:ln>
            <a:noFill/>
          </a:ln>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50000"/>
              </a:lnSpc>
              <a:spcBef>
                <a:spcPts val="1200"/>
              </a:spcBef>
              <a:spcAft>
                <a:spcPct val="0"/>
              </a:spcAft>
              <a:buNone/>
            </a:pPr>
            <a:endParaRPr lang="en-US" altLang="zh-CN" b="1" dirty="0" smtClean="0"/>
          </a:p>
          <a:p>
            <a:pPr marL="342900" indent="-342900" fontAlgn="base">
              <a:lnSpc>
                <a:spcPct val="150000"/>
              </a:lnSpc>
              <a:spcBef>
                <a:spcPts val="1800"/>
              </a:spcBef>
              <a:spcAft>
                <a:spcPct val="0"/>
              </a:spcAft>
              <a:buFont typeface="Wingdings" panose="05000000000000000000" pitchFamily="2" charset="2"/>
              <a:buChar char="n"/>
            </a:pPr>
            <a:r>
              <a:rPr lang="zh-CN" altLang="en-US" b="1" dirty="0" smtClean="0"/>
              <a:t>要</a:t>
            </a:r>
            <a:r>
              <a:rPr lang="zh-CN" altLang="zh-CN" b="1" dirty="0" smtClean="0"/>
              <a:t>深入</a:t>
            </a:r>
            <a:r>
              <a:rPr lang="zh-CN" altLang="zh-CN" b="1" dirty="0"/>
              <a:t>落实“节水优先、空间均衡、系统治理、两手发力</a:t>
            </a:r>
            <a:r>
              <a:rPr lang="zh-CN" altLang="zh-CN" b="1" dirty="0" smtClean="0"/>
              <a:t>”治水思路</a:t>
            </a:r>
            <a:r>
              <a:rPr lang="zh-CN" altLang="en-US" b="1" dirty="0" smtClean="0"/>
              <a:t>。</a:t>
            </a:r>
            <a:endParaRPr lang="en-US" altLang="zh-CN" b="1" dirty="0"/>
          </a:p>
          <a:p>
            <a:pPr marL="342900" indent="-342900" fontAlgn="base">
              <a:lnSpc>
                <a:spcPct val="150000"/>
              </a:lnSpc>
              <a:spcBef>
                <a:spcPts val="1800"/>
              </a:spcBef>
              <a:spcAft>
                <a:spcPct val="0"/>
              </a:spcAft>
              <a:buFont typeface="Wingdings" panose="05000000000000000000" pitchFamily="2" charset="2"/>
              <a:buChar char="n"/>
            </a:pPr>
            <a:r>
              <a:rPr lang="zh-CN" altLang="en-US" b="1" dirty="0" smtClean="0"/>
              <a:t>抓节水载体，全面</a:t>
            </a:r>
            <a:r>
              <a:rPr lang="zh-CN" altLang="en-US" b="1" dirty="0"/>
              <a:t>推进节水型机关建设，县级以上水利机关要全面建成节水标杆单位，出台水利职工节约用水行为规范</a:t>
            </a:r>
            <a:r>
              <a:rPr lang="zh-CN" altLang="en-US" b="1" dirty="0" smtClean="0"/>
              <a:t>。</a:t>
            </a:r>
            <a:endParaRPr lang="zh-CN" altLang="en-US" b="1"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475" y="2106267"/>
            <a:ext cx="4223805" cy="3170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806621"/>
      </p:ext>
    </p:extLst>
  </p:cSld>
  <p:clrMapOvr>
    <a:masterClrMapping/>
  </p:clrMapOvr>
  <mc:AlternateContent xmlns:mc="http://schemas.openxmlformats.org/markup-compatibility/2006" xmlns:p14="http://schemas.microsoft.com/office/powerpoint/2010/main">
    <mc:Choice Requires="p14">
      <p:transition spd="slow" p14:dur="2000" advTm="24649"/>
    </mc:Choice>
    <mc:Fallback xmlns="">
      <p:transition spd="slow" advTm="24649"/>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zh-CN" altLang="en-US" dirty="0" smtClean="0"/>
              <a:t>工作背景</a:t>
            </a:r>
            <a:endParaRPr lang="zh-CN" altLang="en-US" dirty="0"/>
          </a:p>
        </p:txBody>
      </p:sp>
      <p:sp>
        <p:nvSpPr>
          <p:cNvPr id="4" name="TextBox 16"/>
          <p:cNvSpPr txBox="1">
            <a:spLocks noChangeArrowheads="1"/>
          </p:cNvSpPr>
          <p:nvPr/>
        </p:nvSpPr>
        <p:spPr bwMode="auto">
          <a:xfrm>
            <a:off x="5177118" y="1873160"/>
            <a:ext cx="6561866" cy="3131627"/>
          </a:xfrm>
          <a:prstGeom prst="rect">
            <a:avLst/>
          </a:prstGeom>
          <a:noFill/>
          <a:ln>
            <a:noFill/>
          </a:ln>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50000"/>
              </a:lnSpc>
              <a:spcBef>
                <a:spcPts val="1200"/>
              </a:spcBef>
              <a:spcAft>
                <a:spcPct val="0"/>
              </a:spcAft>
              <a:buNone/>
            </a:pPr>
            <a:r>
              <a:rPr lang="en-US" altLang="zh-CN" sz="2500" b="1" dirty="0" smtClean="0"/>
              <a:t>2020</a:t>
            </a:r>
            <a:r>
              <a:rPr lang="zh-CN" altLang="en-US" sz="2500" b="1" dirty="0" smtClean="0"/>
              <a:t>年</a:t>
            </a:r>
            <a:r>
              <a:rPr lang="en-US" altLang="zh-CN" sz="2500" b="1" dirty="0" smtClean="0"/>
              <a:t>3</a:t>
            </a:r>
            <a:r>
              <a:rPr lang="zh-CN" altLang="en-US" sz="2500" b="1" dirty="0" smtClean="0"/>
              <a:t>月</a:t>
            </a:r>
            <a:r>
              <a:rPr lang="en-US" altLang="zh-CN" sz="2500" b="1" dirty="0" smtClean="0"/>
              <a:t>《</a:t>
            </a:r>
            <a:r>
              <a:rPr lang="zh-CN" altLang="en-US" sz="2500" b="1" dirty="0" smtClean="0"/>
              <a:t>水利系统节约用水工作要点</a:t>
            </a:r>
            <a:r>
              <a:rPr lang="en-US" altLang="zh-CN" sz="2500" b="1" dirty="0" smtClean="0"/>
              <a:t>》</a:t>
            </a:r>
          </a:p>
          <a:p>
            <a:pPr marL="342900" indent="-342900" fontAlgn="base">
              <a:lnSpc>
                <a:spcPct val="150000"/>
              </a:lnSpc>
              <a:spcBef>
                <a:spcPts val="1200"/>
              </a:spcBef>
              <a:spcAft>
                <a:spcPct val="0"/>
              </a:spcAft>
              <a:buFont typeface="Wingdings" panose="05000000000000000000" pitchFamily="2" charset="2"/>
              <a:buChar char="n"/>
            </a:pPr>
            <a:r>
              <a:rPr lang="zh-CN" altLang="en-US" b="1" dirty="0"/>
              <a:t>全面开展水利行业节水机关建设。按照水利行业节水机关建设工作部署，督促指导各省级水行政主管部门加强本辖区内水利行业节水机关建设，推动地市级、县级水利机关（有独立物业的）</a:t>
            </a:r>
            <a:r>
              <a:rPr lang="en-US" altLang="zh-CN" b="1" dirty="0"/>
              <a:t>2020</a:t>
            </a:r>
            <a:r>
              <a:rPr lang="zh-CN" altLang="en-US" b="1" dirty="0"/>
              <a:t>年底前建成水利行业节水机关。</a:t>
            </a:r>
          </a:p>
        </p:txBody>
      </p:sp>
      <p:cxnSp>
        <p:nvCxnSpPr>
          <p:cNvPr id="5" name="直接连接符 4"/>
          <p:cNvCxnSpPr/>
          <p:nvPr/>
        </p:nvCxnSpPr>
        <p:spPr>
          <a:xfrm>
            <a:off x="5177118" y="2496327"/>
            <a:ext cx="6548717" cy="0"/>
          </a:xfrm>
          <a:prstGeom prst="line">
            <a:avLst/>
          </a:prstGeom>
        </p:spPr>
        <p:style>
          <a:lnRef idx="1">
            <a:schemeClr val="accent3"/>
          </a:lnRef>
          <a:fillRef idx="0">
            <a:schemeClr val="accent3"/>
          </a:fillRef>
          <a:effectRef idx="0">
            <a:schemeClr val="accent3"/>
          </a:effectRef>
          <a:fontRef idx="minor">
            <a:schemeClr val="tx1"/>
          </a:fontRef>
        </p:style>
      </p:cxn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284" y="1739032"/>
            <a:ext cx="3328035" cy="3696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2000" advTm="34944"/>
    </mc:Choice>
    <mc:Fallback xmlns="">
      <p:transition spd="slow" advTm="34944"/>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zh-CN" altLang="en-US" dirty="0" smtClean="0"/>
              <a:t>工作背景</a:t>
            </a:r>
            <a:endParaRPr lang="zh-CN" altLang="en-US" dirty="0"/>
          </a:p>
        </p:txBody>
      </p:sp>
      <p:sp>
        <p:nvSpPr>
          <p:cNvPr id="4" name="TextBox 16"/>
          <p:cNvSpPr txBox="1">
            <a:spLocks noChangeArrowheads="1"/>
          </p:cNvSpPr>
          <p:nvPr/>
        </p:nvSpPr>
        <p:spPr bwMode="auto">
          <a:xfrm>
            <a:off x="5177118" y="1873160"/>
            <a:ext cx="6561866" cy="3631763"/>
          </a:xfrm>
          <a:prstGeom prst="rect">
            <a:avLst/>
          </a:prstGeom>
          <a:noFill/>
          <a:ln>
            <a:noFill/>
          </a:ln>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50000"/>
              </a:lnSpc>
              <a:spcBef>
                <a:spcPts val="1200"/>
              </a:spcBef>
              <a:spcAft>
                <a:spcPct val="0"/>
              </a:spcAft>
              <a:buNone/>
            </a:pPr>
            <a:r>
              <a:rPr lang="en-US" altLang="zh-CN" b="1" dirty="0" smtClean="0"/>
              <a:t>2020</a:t>
            </a:r>
            <a:r>
              <a:rPr lang="zh-CN" altLang="en-US" b="1" dirty="0" smtClean="0"/>
              <a:t>年</a:t>
            </a:r>
            <a:r>
              <a:rPr lang="en-US" altLang="zh-CN" b="1" dirty="0" smtClean="0"/>
              <a:t>3</a:t>
            </a:r>
            <a:r>
              <a:rPr lang="zh-CN" altLang="en-US" b="1" dirty="0" smtClean="0"/>
              <a:t>月</a:t>
            </a:r>
            <a:r>
              <a:rPr lang="en-US" altLang="zh-CN" b="1" dirty="0" smtClean="0"/>
              <a:t>《</a:t>
            </a:r>
            <a:r>
              <a:rPr lang="zh-CN" altLang="en-US" b="1" dirty="0" smtClean="0"/>
              <a:t>海委办公室关于开展节水机关建设的通知</a:t>
            </a:r>
            <a:r>
              <a:rPr lang="en-US" altLang="zh-CN" b="1" dirty="0" smtClean="0"/>
              <a:t>》</a:t>
            </a:r>
          </a:p>
          <a:p>
            <a:pPr marL="342900" indent="-342900" fontAlgn="base">
              <a:lnSpc>
                <a:spcPct val="150000"/>
              </a:lnSpc>
              <a:spcBef>
                <a:spcPts val="1200"/>
              </a:spcBef>
              <a:spcAft>
                <a:spcPct val="0"/>
              </a:spcAft>
              <a:buFont typeface="Wingdings" panose="05000000000000000000" pitchFamily="2" charset="2"/>
              <a:buChar char="n"/>
            </a:pPr>
            <a:r>
              <a:rPr lang="zh-CN" altLang="en-US" b="1" dirty="0"/>
              <a:t>明确委直属管理局及局属各单位节水机关建设工作，推动各局于</a:t>
            </a:r>
            <a:r>
              <a:rPr lang="en-US" altLang="zh-CN" b="1" dirty="0"/>
              <a:t>11</a:t>
            </a:r>
            <a:r>
              <a:rPr lang="zh-CN" altLang="en-US" b="1" dirty="0" smtClean="0"/>
              <a:t>月</a:t>
            </a:r>
            <a:r>
              <a:rPr lang="en-US" altLang="zh-CN" b="1" dirty="0" smtClean="0"/>
              <a:t>20</a:t>
            </a:r>
            <a:r>
              <a:rPr lang="zh-CN" altLang="en-US" b="1" dirty="0" smtClean="0"/>
              <a:t>日前</a:t>
            </a:r>
            <a:r>
              <a:rPr lang="zh-CN" altLang="en-US" b="1" dirty="0"/>
              <a:t>保质高效完成全部建设目标任务。 </a:t>
            </a:r>
            <a:endParaRPr lang="en-US" altLang="zh-CN" b="1" dirty="0" smtClean="0"/>
          </a:p>
          <a:p>
            <a:pPr marL="342900" indent="-342900" fontAlgn="base">
              <a:lnSpc>
                <a:spcPct val="150000"/>
              </a:lnSpc>
              <a:spcBef>
                <a:spcPts val="1200"/>
              </a:spcBef>
              <a:spcAft>
                <a:spcPct val="0"/>
              </a:spcAft>
              <a:buFont typeface="Wingdings" panose="05000000000000000000" pitchFamily="2" charset="2"/>
              <a:buChar char="n"/>
            </a:pPr>
            <a:r>
              <a:rPr lang="zh-CN" altLang="en-US" b="1" dirty="0"/>
              <a:t>委直属</a:t>
            </a:r>
            <a:r>
              <a:rPr lang="zh-CN" altLang="en-US" b="1" dirty="0" smtClean="0"/>
              <a:t>管理局要对照</a:t>
            </a:r>
            <a:r>
              <a:rPr lang="en-US" altLang="zh-CN" b="1" dirty="0" smtClean="0"/>
              <a:t>《</a:t>
            </a:r>
            <a:r>
              <a:rPr lang="zh-CN" altLang="en-US" b="1" dirty="0" smtClean="0"/>
              <a:t>海委系统节水机关建设标准</a:t>
            </a:r>
            <a:r>
              <a:rPr lang="en-US" altLang="zh-CN" b="1" dirty="0" smtClean="0"/>
              <a:t>》</a:t>
            </a:r>
            <a:r>
              <a:rPr lang="zh-CN" altLang="en-US" b="1" dirty="0" smtClean="0"/>
              <a:t>开展节水机关建设，并参照</a:t>
            </a:r>
            <a:r>
              <a:rPr lang="en-US" altLang="zh-CN" b="1" dirty="0" smtClean="0"/>
              <a:t>《</a:t>
            </a:r>
            <a:r>
              <a:rPr lang="zh-CN" altLang="en-US" b="1" dirty="0" smtClean="0"/>
              <a:t>标准</a:t>
            </a:r>
            <a:r>
              <a:rPr lang="en-US" altLang="zh-CN" b="1" dirty="0" smtClean="0"/>
              <a:t>》</a:t>
            </a:r>
            <a:r>
              <a:rPr lang="zh-CN" altLang="en-US" b="1" dirty="0" smtClean="0"/>
              <a:t>，结合局内实际，制定局属单位节水机关建设标准。</a:t>
            </a:r>
            <a:endParaRPr lang="zh-CN" altLang="en-US" b="1" dirty="0"/>
          </a:p>
        </p:txBody>
      </p:sp>
      <p:cxnSp>
        <p:nvCxnSpPr>
          <p:cNvPr id="5" name="直接连接符 4"/>
          <p:cNvCxnSpPr/>
          <p:nvPr/>
        </p:nvCxnSpPr>
        <p:spPr>
          <a:xfrm>
            <a:off x="5177118" y="2496327"/>
            <a:ext cx="6548717" cy="0"/>
          </a:xfrm>
          <a:prstGeom prst="line">
            <a:avLst/>
          </a:prstGeom>
        </p:spPr>
        <p:style>
          <a:lnRef idx="1">
            <a:schemeClr val="accent3"/>
          </a:lnRef>
          <a:fillRef idx="0">
            <a:schemeClr val="accent3"/>
          </a:fillRef>
          <a:effectRef idx="0">
            <a:schemeClr val="accent3"/>
          </a:effectRef>
          <a:fontRef idx="minor">
            <a:schemeClr val="tx1"/>
          </a:fontRef>
        </p:style>
      </p:cxn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054" y="1434278"/>
            <a:ext cx="3552825" cy="467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4322260"/>
      </p:ext>
    </p:extLst>
  </p:cSld>
  <p:clrMapOvr>
    <a:masterClrMapping/>
  </p:clrMapOvr>
  <mc:AlternateContent xmlns:mc="http://schemas.openxmlformats.org/markup-compatibility/2006" xmlns:p14="http://schemas.microsoft.com/office/powerpoint/2010/main">
    <mc:Choice Requires="p14">
      <p:transition spd="slow" p14:dur="2000" advTm="34944"/>
    </mc:Choice>
    <mc:Fallback xmlns="">
      <p:transition spd="slow" advTm="34944"/>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zh-CN" altLang="en-US" dirty="0"/>
              <a:t>第二部分</a:t>
            </a:r>
          </a:p>
        </p:txBody>
      </p:sp>
      <p:sp>
        <p:nvSpPr>
          <p:cNvPr id="3" name="文本占位符 2"/>
          <p:cNvSpPr>
            <a:spLocks noGrp="1"/>
          </p:cNvSpPr>
          <p:nvPr>
            <p:ph type="body" sz="quarter" idx="12"/>
          </p:nvPr>
        </p:nvSpPr>
        <p:spPr/>
        <p:txBody>
          <a:bodyPr/>
          <a:lstStyle/>
          <a:p>
            <a:r>
              <a:rPr lang="zh-CN" altLang="en-US" dirty="0" smtClean="0"/>
              <a:t>目标任务</a:t>
            </a:r>
            <a:endParaRPr lang="zh-CN" alt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右箭头 16"/>
          <p:cNvSpPr/>
          <p:nvPr/>
        </p:nvSpPr>
        <p:spPr>
          <a:xfrm rot="5400000">
            <a:off x="9055753" y="2227770"/>
            <a:ext cx="2717088" cy="2520611"/>
          </a:xfrm>
          <a:prstGeom prst="rightArrow">
            <a:avLst>
              <a:gd name="adj1" fmla="val 67308"/>
              <a:gd name="adj2" fmla="val 4382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右箭头 15"/>
          <p:cNvSpPr/>
          <p:nvPr/>
        </p:nvSpPr>
        <p:spPr>
          <a:xfrm rot="5400000">
            <a:off x="6269009" y="2227769"/>
            <a:ext cx="2717088" cy="2520611"/>
          </a:xfrm>
          <a:prstGeom prst="rightArrow">
            <a:avLst>
              <a:gd name="adj1" fmla="val 67308"/>
              <a:gd name="adj2" fmla="val 4382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右箭头 1"/>
          <p:cNvSpPr/>
          <p:nvPr/>
        </p:nvSpPr>
        <p:spPr>
          <a:xfrm rot="5400000">
            <a:off x="3380666" y="2227768"/>
            <a:ext cx="2717088" cy="2520611"/>
          </a:xfrm>
          <a:prstGeom prst="rightArrow">
            <a:avLst>
              <a:gd name="adj1" fmla="val 67308"/>
              <a:gd name="adj2" fmla="val 4382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占位符 2"/>
          <p:cNvSpPr>
            <a:spLocks noGrp="1"/>
          </p:cNvSpPr>
          <p:nvPr>
            <p:ph type="body" sz="quarter" idx="11"/>
          </p:nvPr>
        </p:nvSpPr>
        <p:spPr/>
        <p:txBody>
          <a:bodyPr>
            <a:normAutofit fontScale="97500"/>
          </a:bodyPr>
          <a:lstStyle/>
          <a:p>
            <a:r>
              <a:rPr lang="zh-CN" altLang="en-US" dirty="0" smtClean="0"/>
              <a:t>工作目标</a:t>
            </a:r>
            <a:endParaRPr lang="zh-CN" altLang="en-US" dirty="0"/>
          </a:p>
        </p:txBody>
      </p:sp>
      <p:sp>
        <p:nvSpPr>
          <p:cNvPr id="34" name="矩形 33"/>
          <p:cNvSpPr/>
          <p:nvPr/>
        </p:nvSpPr>
        <p:spPr>
          <a:xfrm>
            <a:off x="4018016" y="2469704"/>
            <a:ext cx="1442389" cy="1568827"/>
          </a:xfrm>
          <a:prstGeom prst="rect">
            <a:avLst/>
          </a:prstGeom>
        </p:spPr>
        <p:txBody>
          <a:bodyPr wrap="square">
            <a:spAutoFit/>
          </a:bodyPr>
          <a:lstStyle/>
          <a:p>
            <a:pPr marR="0" algn="ctr">
              <a:lnSpc>
                <a:spcPct val="160000"/>
              </a:lnSpc>
              <a:spcBef>
                <a:spcPts val="0"/>
              </a:spcBef>
              <a:buClr>
                <a:srgbClr val="FF0000"/>
              </a:buClr>
            </a:pPr>
            <a:r>
              <a:rPr lang="zh-CN" altLang="en-US" sz="3200" b="1" dirty="0">
                <a:solidFill>
                  <a:schemeClr val="bg1"/>
                </a:solidFill>
                <a:latin typeface="微软雅黑" panose="020B0503020204020204" pitchFamily="34" charset="-122"/>
                <a:ea typeface="微软雅黑" panose="020B0503020204020204" pitchFamily="34" charset="-122"/>
              </a:rPr>
              <a:t>局机关</a:t>
            </a:r>
            <a:r>
              <a:rPr lang="en-US" altLang="zh-CN" sz="3200" b="1" dirty="0">
                <a:solidFill>
                  <a:schemeClr val="bg1"/>
                </a:solidFill>
                <a:latin typeface="微软雅黑" panose="020B0503020204020204" pitchFamily="34" charset="-122"/>
                <a:ea typeface="微软雅黑" panose="020B0503020204020204" pitchFamily="34" charset="-122"/>
              </a:rPr>
              <a:t>1</a:t>
            </a:r>
            <a:r>
              <a:rPr lang="zh-CN" altLang="en-US" sz="3200" b="1" dirty="0">
                <a:solidFill>
                  <a:schemeClr val="bg1"/>
                </a:solidFill>
                <a:latin typeface="微软雅黑" panose="020B0503020204020204" pitchFamily="34" charset="-122"/>
                <a:ea typeface="微软雅黑" panose="020B0503020204020204" pitchFamily="34" charset="-122"/>
              </a:rPr>
              <a:t>家</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
        <p:nvSpPr>
          <p:cNvPr id="42" name="矩形 41"/>
          <p:cNvSpPr/>
          <p:nvPr/>
        </p:nvSpPr>
        <p:spPr>
          <a:xfrm>
            <a:off x="538290" y="4239074"/>
            <a:ext cx="2786257" cy="1938020"/>
          </a:xfrm>
          <a:prstGeom prst="rect">
            <a:avLst/>
          </a:prstGeom>
          <a:gradFill>
            <a:gsLst>
              <a:gs pos="58000">
                <a:srgbClr val="FFFFFF"/>
              </a:gs>
              <a:gs pos="0">
                <a:schemeClr val="bg1"/>
              </a:gs>
              <a:gs pos="100000">
                <a:schemeClr val="bg1">
                  <a:alpha val="0"/>
                </a:schemeClr>
              </a:gs>
            </a:gsLst>
            <a:lin ang="16200000" scaled="0"/>
          </a:gradFill>
        </p:spPr>
        <p:txBody>
          <a:bodyPr wrap="square">
            <a:spAutoFit/>
          </a:bodyPr>
          <a:lstStyle/>
          <a:p>
            <a:pPr marR="0" algn="ctr">
              <a:lnSpc>
                <a:spcPts val="4800"/>
              </a:lnSpc>
              <a:spcBef>
                <a:spcPts val="0"/>
              </a:spcBef>
              <a:buClr>
                <a:srgbClr val="FF0000"/>
              </a:buClr>
            </a:pPr>
            <a:r>
              <a:rPr lang="en-US" altLang="zh-CN" sz="4000" b="1" dirty="0" smtClean="0">
                <a:solidFill>
                  <a:srgbClr val="FF5B5B"/>
                </a:solidFill>
                <a:latin typeface="微软雅黑" panose="020B0503020204020204" pitchFamily="34" charset="-122"/>
                <a:ea typeface="微软雅黑" panose="020B0503020204020204" pitchFamily="34" charset="-122"/>
              </a:rPr>
              <a:t>2020</a:t>
            </a:r>
            <a:r>
              <a:rPr lang="zh-CN" altLang="en-US" sz="4000" b="1" dirty="0" smtClean="0">
                <a:solidFill>
                  <a:srgbClr val="FF5B5B"/>
                </a:solidFill>
                <a:latin typeface="微软雅黑" panose="020B0503020204020204" pitchFamily="34" charset="-122"/>
                <a:ea typeface="微软雅黑" panose="020B0503020204020204" pitchFamily="34" charset="-122"/>
              </a:rPr>
              <a:t>年</a:t>
            </a:r>
            <a:endParaRPr lang="en-US" altLang="zh-CN" sz="4000" b="1" dirty="0" smtClean="0">
              <a:solidFill>
                <a:srgbClr val="FF5B5B"/>
              </a:solidFill>
              <a:latin typeface="微软雅黑" panose="020B0503020204020204" pitchFamily="34" charset="-122"/>
              <a:ea typeface="微软雅黑" panose="020B0503020204020204" pitchFamily="34" charset="-122"/>
            </a:endParaRPr>
          </a:p>
          <a:p>
            <a:pPr marR="0" algn="ctr">
              <a:lnSpc>
                <a:spcPts val="4800"/>
              </a:lnSpc>
              <a:spcBef>
                <a:spcPts val="0"/>
              </a:spcBef>
              <a:buClr>
                <a:srgbClr val="FF0000"/>
              </a:buClr>
            </a:pPr>
            <a:r>
              <a:rPr lang="zh-CN" altLang="en-US" sz="4000" b="1" dirty="0" smtClean="0">
                <a:solidFill>
                  <a:srgbClr val="FF5B5B"/>
                </a:solidFill>
                <a:latin typeface="微软雅黑" panose="020B0503020204020204" pitchFamily="34" charset="-122"/>
                <a:ea typeface="微软雅黑" panose="020B0503020204020204" pitchFamily="34" charset="-122"/>
              </a:rPr>
              <a:t>节水机关</a:t>
            </a:r>
            <a:endParaRPr lang="en-US" altLang="zh-CN" sz="4000" b="1" dirty="0" smtClean="0">
              <a:solidFill>
                <a:srgbClr val="FF5B5B"/>
              </a:solidFill>
              <a:latin typeface="微软雅黑" panose="020B0503020204020204" pitchFamily="34" charset="-122"/>
              <a:ea typeface="微软雅黑" panose="020B0503020204020204" pitchFamily="34" charset="-122"/>
            </a:endParaRPr>
          </a:p>
          <a:p>
            <a:pPr marR="0" algn="ctr">
              <a:lnSpc>
                <a:spcPts val="4800"/>
              </a:lnSpc>
              <a:spcBef>
                <a:spcPts val="0"/>
              </a:spcBef>
              <a:buClr>
                <a:srgbClr val="FF0000"/>
              </a:buClr>
            </a:pPr>
            <a:r>
              <a:rPr lang="zh-CN" altLang="en-US" sz="4000" b="1" dirty="0" smtClean="0">
                <a:solidFill>
                  <a:srgbClr val="FF5B5B"/>
                </a:solidFill>
                <a:latin typeface="微软雅黑" panose="020B0503020204020204" pitchFamily="34" charset="-122"/>
                <a:ea typeface="微软雅黑" panose="020B0503020204020204" pitchFamily="34" charset="-122"/>
              </a:rPr>
              <a:t>创建目标</a:t>
            </a:r>
            <a:endParaRPr lang="en-US" altLang="zh-CN" sz="2800" dirty="0">
              <a:solidFill>
                <a:srgbClr val="FF5B5B"/>
              </a:solidFill>
              <a:latin typeface="微软雅黑" panose="020B0503020204020204" pitchFamily="34" charset="-122"/>
              <a:ea typeface="微软雅黑" panose="020B0503020204020204" pitchFamily="34" charset="-122"/>
            </a:endParaRPr>
          </a:p>
        </p:txBody>
      </p:sp>
      <p:sp>
        <p:nvSpPr>
          <p:cNvPr id="13" name="矩形 12"/>
          <p:cNvSpPr/>
          <p:nvPr/>
        </p:nvSpPr>
        <p:spPr>
          <a:xfrm>
            <a:off x="6906359" y="2257544"/>
            <a:ext cx="1442389" cy="1882760"/>
          </a:xfrm>
          <a:prstGeom prst="rect">
            <a:avLst/>
          </a:prstGeom>
        </p:spPr>
        <p:txBody>
          <a:bodyPr wrap="square">
            <a:spAutoFit/>
          </a:bodyPr>
          <a:lstStyle/>
          <a:p>
            <a:pPr marR="0" algn="ctr">
              <a:lnSpc>
                <a:spcPct val="125000"/>
              </a:lnSpc>
              <a:spcBef>
                <a:spcPts val="0"/>
              </a:spcBef>
              <a:buClr>
                <a:srgbClr val="FF0000"/>
              </a:buClr>
            </a:pPr>
            <a:r>
              <a:rPr lang="zh-CN" altLang="en-US" sz="3200" b="1" dirty="0">
                <a:solidFill>
                  <a:schemeClr val="bg1"/>
                </a:solidFill>
                <a:latin typeface="微软雅黑" panose="020B0503020204020204" pitchFamily="34" charset="-122"/>
                <a:ea typeface="微软雅黑" panose="020B0503020204020204" pitchFamily="34" charset="-122"/>
              </a:rPr>
              <a:t>二级管理单位</a:t>
            </a:r>
            <a:endParaRPr lang="en-US" altLang="zh-CN" sz="3200" b="1" dirty="0">
              <a:solidFill>
                <a:schemeClr val="bg1"/>
              </a:solidFill>
              <a:latin typeface="微软雅黑" panose="020B0503020204020204" pitchFamily="34" charset="-122"/>
              <a:ea typeface="微软雅黑" panose="020B0503020204020204" pitchFamily="34" charset="-122"/>
            </a:endParaRPr>
          </a:p>
          <a:p>
            <a:pPr marR="0" algn="ctr">
              <a:lnSpc>
                <a:spcPct val="125000"/>
              </a:lnSpc>
              <a:spcBef>
                <a:spcPts val="0"/>
              </a:spcBef>
              <a:buClr>
                <a:srgbClr val="FF0000"/>
              </a:buClr>
            </a:pPr>
            <a:r>
              <a:rPr lang="en-US" altLang="zh-CN" sz="3200" b="1" dirty="0">
                <a:solidFill>
                  <a:schemeClr val="bg1"/>
                </a:solidFill>
                <a:latin typeface="微软雅黑" panose="020B0503020204020204" pitchFamily="34" charset="-122"/>
                <a:ea typeface="微软雅黑" panose="020B0503020204020204" pitchFamily="34" charset="-122"/>
              </a:rPr>
              <a:t>11</a:t>
            </a:r>
            <a:r>
              <a:rPr lang="zh-CN" altLang="en-US" sz="3200" b="1" dirty="0">
                <a:solidFill>
                  <a:schemeClr val="bg1"/>
                </a:solidFill>
                <a:latin typeface="微软雅黑" panose="020B0503020204020204" pitchFamily="34" charset="-122"/>
                <a:ea typeface="微软雅黑" panose="020B0503020204020204" pitchFamily="34" charset="-122"/>
              </a:rPr>
              <a:t>家</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9693103" y="2257544"/>
            <a:ext cx="1442389" cy="1882760"/>
          </a:xfrm>
          <a:prstGeom prst="rect">
            <a:avLst/>
          </a:prstGeom>
        </p:spPr>
        <p:txBody>
          <a:bodyPr wrap="square">
            <a:spAutoFit/>
          </a:bodyPr>
          <a:lstStyle/>
          <a:p>
            <a:pPr marR="0" algn="ctr">
              <a:lnSpc>
                <a:spcPct val="125000"/>
              </a:lnSpc>
              <a:spcBef>
                <a:spcPts val="0"/>
              </a:spcBef>
              <a:buClr>
                <a:srgbClr val="FF0000"/>
              </a:buClr>
            </a:pPr>
            <a:r>
              <a:rPr lang="zh-CN" altLang="en-US" sz="3200" b="1" dirty="0">
                <a:solidFill>
                  <a:schemeClr val="bg1"/>
                </a:solidFill>
                <a:latin typeface="微软雅黑" panose="020B0503020204020204" pitchFamily="34" charset="-122"/>
                <a:ea typeface="微软雅黑" panose="020B0503020204020204" pitchFamily="34" charset="-122"/>
              </a:rPr>
              <a:t>三级管理单位</a:t>
            </a:r>
            <a:r>
              <a:rPr lang="en-US" altLang="zh-CN" sz="3200" b="1" dirty="0">
                <a:solidFill>
                  <a:schemeClr val="bg1"/>
                </a:solidFill>
                <a:latin typeface="微软雅黑" panose="020B0503020204020204" pitchFamily="34" charset="-122"/>
                <a:ea typeface="微软雅黑" panose="020B0503020204020204" pitchFamily="34" charset="-122"/>
              </a:rPr>
              <a:t>35</a:t>
            </a:r>
            <a:r>
              <a:rPr lang="zh-CN" altLang="en-US" sz="3200" b="1" dirty="0">
                <a:solidFill>
                  <a:schemeClr val="bg1"/>
                </a:solidFill>
                <a:latin typeface="微软雅黑" panose="020B0503020204020204" pitchFamily="34" charset="-122"/>
                <a:ea typeface="微软雅黑" panose="020B0503020204020204" pitchFamily="34" charset="-122"/>
              </a:rPr>
              <a:t>家</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
        <p:nvSpPr>
          <p:cNvPr id="18" name="右箭头 17"/>
          <p:cNvSpPr/>
          <p:nvPr/>
        </p:nvSpPr>
        <p:spPr>
          <a:xfrm rot="5400000">
            <a:off x="6897482" y="1537467"/>
            <a:ext cx="1358544" cy="8195700"/>
          </a:xfrm>
          <a:prstGeom prst="rightArrow">
            <a:avLst>
              <a:gd name="adj1" fmla="val 70142"/>
              <a:gd name="adj2" fmla="val 43829"/>
            </a:avLst>
          </a:prstGeom>
          <a:solidFill>
            <a:srgbClr val="F29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979000" y="4900262"/>
            <a:ext cx="5239657" cy="953081"/>
          </a:xfrm>
          <a:prstGeom prst="rect">
            <a:avLst/>
          </a:prstGeom>
        </p:spPr>
        <p:txBody>
          <a:bodyPr wrap="square">
            <a:spAutoFit/>
          </a:bodyPr>
          <a:lstStyle/>
          <a:p>
            <a:pPr marR="0" algn="ctr">
              <a:lnSpc>
                <a:spcPct val="160000"/>
              </a:lnSpc>
              <a:spcBef>
                <a:spcPts val="0"/>
              </a:spcBef>
              <a:buClr>
                <a:srgbClr val="FF0000"/>
              </a:buClr>
            </a:pPr>
            <a:r>
              <a:rPr lang="en-US" altLang="zh-CN" sz="4000" b="1" dirty="0" smtClean="0">
                <a:solidFill>
                  <a:schemeClr val="bg1"/>
                </a:solidFill>
                <a:latin typeface="微软雅黑" panose="020B0503020204020204" pitchFamily="34" charset="-122"/>
                <a:ea typeface="微软雅黑" panose="020B0503020204020204" pitchFamily="34" charset="-122"/>
              </a:rPr>
              <a:t>47</a:t>
            </a:r>
            <a:r>
              <a:rPr lang="zh-CN" altLang="en-US" sz="4000" b="1" dirty="0" smtClean="0">
                <a:solidFill>
                  <a:schemeClr val="bg1"/>
                </a:solidFill>
                <a:latin typeface="微软雅黑" panose="020B0503020204020204" pitchFamily="34" charset="-122"/>
                <a:ea typeface="微软雅黑" panose="020B0503020204020204" pitchFamily="34" charset="-122"/>
              </a:rPr>
              <a:t>家 </a:t>
            </a:r>
            <a:r>
              <a:rPr lang="zh-CN" altLang="en-US" sz="3200" b="1" dirty="0">
                <a:solidFill>
                  <a:schemeClr val="bg1"/>
                </a:solidFill>
                <a:latin typeface="微软雅黑" panose="020B0503020204020204" pitchFamily="34" charset="-122"/>
                <a:ea typeface="微软雅黑" panose="020B0503020204020204" pitchFamily="34" charset="-122"/>
              </a:rPr>
              <a:t>全部</a:t>
            </a:r>
            <a:r>
              <a:rPr lang="zh-CN" altLang="en-US" sz="3200" b="1" dirty="0" smtClean="0">
                <a:solidFill>
                  <a:schemeClr val="bg1"/>
                </a:solidFill>
                <a:latin typeface="微软雅黑" panose="020B0503020204020204" pitchFamily="34" charset="-122"/>
                <a:ea typeface="微软雅黑" panose="020B0503020204020204" pitchFamily="34" charset="-122"/>
              </a:rPr>
              <a:t>建成节水机关</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pic>
        <p:nvPicPr>
          <p:cNvPr id="1026" name="Picture 2" descr="https://timgsa.baidu.com/timg?image&amp;quality=80&amp;size=b9999_10000&amp;sec=1556688781008&amp;di=1c103f0bab5ab30be586c2e00963fc97&amp;imgtype=0&amp;src=http%3A%2F%2Fpic.51yuansu.com%2Fpic2%2Fcover%2F00%2F39%2F95%2F581305b60427c_610.jpg"/>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0" r="100000">
                        <a14:foregroundMark x1="66992" y1="45898" x2="68164" y2="44727"/>
                        <a14:backgroundMark x1="58398" y1="33984" x2="53125" y2="40820"/>
                        <a14:backgroundMark x1="66797" y1="41016" x2="60156" y2="47656"/>
                      </a14:backgroundRemoval>
                    </a14:imgEffect>
                  </a14:imgLayer>
                </a14:imgProps>
              </a:ext>
              <a:ext uri="{28A0092B-C50C-407E-A947-70E740481C1C}">
                <a14:useLocalDpi xmlns:a14="http://schemas.microsoft.com/office/drawing/2010/main" val="0"/>
              </a:ext>
            </a:extLst>
          </a:blip>
          <a:srcRect/>
          <a:stretch>
            <a:fillRect/>
          </a:stretch>
        </p:blipFill>
        <p:spPr bwMode="auto">
          <a:xfrm>
            <a:off x="895361" y="2031351"/>
            <a:ext cx="2072118" cy="2072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6998042"/>
      </p:ext>
    </p:extLst>
  </p:cSld>
  <p:clrMapOvr>
    <a:masterClrMapping/>
  </p:clrMapOvr>
  <p:transition>
    <p:split orient="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1"/>
          </p:nvPr>
        </p:nvSpPr>
        <p:spPr/>
        <p:txBody>
          <a:bodyPr/>
          <a:lstStyle/>
          <a:p>
            <a:r>
              <a:rPr lang="zh-CN" altLang="en-US" dirty="0" smtClean="0"/>
              <a:t>工作任务</a:t>
            </a:r>
            <a:endParaRPr lang="zh-CN" altLang="en-US" dirty="0"/>
          </a:p>
        </p:txBody>
      </p:sp>
      <p:sp>
        <p:nvSpPr>
          <p:cNvPr id="29" name="TextBox 16"/>
          <p:cNvSpPr txBox="1">
            <a:spLocks noChangeArrowheads="1"/>
          </p:cNvSpPr>
          <p:nvPr/>
        </p:nvSpPr>
        <p:spPr bwMode="auto">
          <a:xfrm>
            <a:off x="522514" y="1842560"/>
            <a:ext cx="1120332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50000"/>
              </a:lnSpc>
              <a:spcBef>
                <a:spcPct val="0"/>
              </a:spcBef>
              <a:spcAft>
                <a:spcPct val="0"/>
              </a:spcAft>
              <a:buNone/>
            </a:pPr>
            <a:r>
              <a:rPr lang="en-US" altLang="zh-CN" sz="3200" b="1" dirty="0" smtClean="0">
                <a:latin typeface="微软雅黑" panose="020B0503020204020204" pitchFamily="34" charset="-122"/>
              </a:rPr>
              <a:t>1.  </a:t>
            </a:r>
            <a:r>
              <a:rPr lang="zh-CN" altLang="en-US" sz="3200" b="1" dirty="0" smtClean="0">
                <a:latin typeface="微软雅黑" panose="020B0503020204020204" pitchFamily="34" charset="-122"/>
              </a:rPr>
              <a:t>对</a:t>
            </a:r>
            <a:r>
              <a:rPr lang="zh-CN" altLang="en-US" sz="3200" b="1" dirty="0">
                <a:latin typeface="微软雅黑" panose="020B0503020204020204" pitchFamily="34" charset="-122"/>
              </a:rPr>
              <a:t>标制定</a:t>
            </a:r>
            <a:r>
              <a:rPr lang="zh-CN" altLang="en-US" sz="3200" b="1" dirty="0" smtClean="0">
                <a:latin typeface="微软雅黑" panose="020B0503020204020204" pitchFamily="34" charset="-122"/>
              </a:rPr>
              <a:t>建设方案</a:t>
            </a:r>
          </a:p>
          <a:p>
            <a:pPr marL="1061720" indent="-342900" fontAlgn="base">
              <a:lnSpc>
                <a:spcPct val="175000"/>
              </a:lnSpc>
              <a:spcBef>
                <a:spcPct val="0"/>
              </a:spcBef>
              <a:spcAft>
                <a:spcPct val="0"/>
              </a:spcAft>
              <a:buFont typeface="Wingdings" panose="05000000000000000000" pitchFamily="2" charset="2"/>
              <a:buChar char="n"/>
            </a:pPr>
            <a:r>
              <a:rPr lang="zh-CN" altLang="en-US" sz="2400" b="1" dirty="0" smtClean="0">
                <a:latin typeface="微软雅黑" panose="020B0503020204020204" pitchFamily="34" charset="-122"/>
              </a:rPr>
              <a:t>按照水利部、海委节水机关建设工作部署，督促指导局属各单位制定本单位节水机关实施方案。</a:t>
            </a:r>
          </a:p>
          <a:p>
            <a:pPr indent="774065" fontAlgn="base">
              <a:lnSpc>
                <a:spcPct val="175000"/>
              </a:lnSpc>
              <a:spcBef>
                <a:spcPct val="0"/>
              </a:spcBef>
              <a:spcAft>
                <a:spcPct val="0"/>
              </a:spcAft>
              <a:buNone/>
            </a:pPr>
            <a:r>
              <a:rPr lang="zh-CN" altLang="en-US" sz="2400" b="1" dirty="0" smtClean="0">
                <a:solidFill>
                  <a:srgbClr val="F29000"/>
                </a:solidFill>
                <a:latin typeface="宋体" panose="02010600030101010101" pitchFamily="2" charset="-122"/>
                <a:ea typeface="宋体" panose="02010600030101010101" pitchFamily="2" charset="-122"/>
                <a:sym typeface="Webdings" panose="05030102010509060703"/>
              </a:rPr>
              <a:t>★ </a:t>
            </a:r>
            <a:r>
              <a:rPr lang="zh-CN" altLang="en-US" sz="2400" b="1" dirty="0" smtClean="0">
                <a:solidFill>
                  <a:srgbClr val="F29000"/>
                </a:solidFill>
                <a:latin typeface="微软雅黑" panose="020B0503020204020204" pitchFamily="34" charset="-122"/>
              </a:rPr>
              <a:t>对上报的实施方案进行技术复核，重点复核建设目标、用水现状、建设内   容和时间安排等。复核完成后，反馈相关意见并批复。</a:t>
            </a:r>
            <a:endParaRPr lang="zh-CN" altLang="en-US" sz="2400" b="1" dirty="0">
              <a:latin typeface="微软雅黑" panose="020B0503020204020204" pitchFamily="34" charset="-122"/>
            </a:endParaRPr>
          </a:p>
        </p:txBody>
      </p:sp>
      <p:cxnSp>
        <p:nvCxnSpPr>
          <p:cNvPr id="9" name="直接连接符 8"/>
          <p:cNvCxnSpPr/>
          <p:nvPr/>
        </p:nvCxnSpPr>
        <p:spPr>
          <a:xfrm>
            <a:off x="725457" y="2612441"/>
            <a:ext cx="7707343" cy="0"/>
          </a:xfrm>
          <a:prstGeom prst="line">
            <a:avLst/>
          </a:prstGeom>
        </p:spPr>
        <p:style>
          <a:lnRef idx="1">
            <a:schemeClr val="accent3"/>
          </a:lnRef>
          <a:fillRef idx="0">
            <a:schemeClr val="accent3"/>
          </a:fillRef>
          <a:effectRef idx="0">
            <a:schemeClr val="accent3"/>
          </a:effectRef>
          <a:fontRef idx="minor">
            <a:schemeClr val="tx1"/>
          </a:fontRef>
        </p:style>
      </p:cxnSp>
    </p:spTree>
  </p:cSld>
  <p:clrMapOvr>
    <a:masterClrMapping/>
  </p:clrMapOvr>
  <p:transition>
    <p:split orient="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1"/>
          </p:nvPr>
        </p:nvSpPr>
        <p:spPr/>
        <p:txBody>
          <a:bodyPr/>
          <a:lstStyle/>
          <a:p>
            <a:r>
              <a:rPr lang="en-US" altLang="zh-CN" dirty="0" smtClean="0"/>
              <a:t>2020</a:t>
            </a:r>
            <a:r>
              <a:rPr lang="zh-CN" altLang="en-US" dirty="0" smtClean="0"/>
              <a:t>工作任务</a:t>
            </a:r>
            <a:endParaRPr lang="zh-CN" altLang="en-US" dirty="0"/>
          </a:p>
        </p:txBody>
      </p:sp>
      <p:sp>
        <p:nvSpPr>
          <p:cNvPr id="29" name="TextBox 16"/>
          <p:cNvSpPr txBox="1">
            <a:spLocks noChangeArrowheads="1"/>
          </p:cNvSpPr>
          <p:nvPr/>
        </p:nvSpPr>
        <p:spPr bwMode="auto">
          <a:xfrm>
            <a:off x="522514" y="1842560"/>
            <a:ext cx="11203320"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50000"/>
              </a:lnSpc>
              <a:spcBef>
                <a:spcPct val="0"/>
              </a:spcBef>
              <a:spcAft>
                <a:spcPct val="0"/>
              </a:spcAft>
              <a:buNone/>
            </a:pPr>
            <a:r>
              <a:rPr lang="en-US" altLang="zh-CN" sz="3200" b="1" dirty="0" smtClean="0">
                <a:latin typeface="微软雅黑" panose="020B0503020204020204" pitchFamily="34" charset="-122"/>
              </a:rPr>
              <a:t>2.  </a:t>
            </a:r>
            <a:r>
              <a:rPr lang="zh-CN" altLang="en-US" sz="3200" b="1" dirty="0" smtClean="0">
                <a:latin typeface="微软雅黑" panose="020B0503020204020204" pitchFamily="34" charset="-122"/>
              </a:rPr>
              <a:t>扎实</a:t>
            </a:r>
            <a:r>
              <a:rPr lang="zh-CN" altLang="en-US" sz="3200" b="1" dirty="0">
                <a:latin typeface="微软雅黑" panose="020B0503020204020204" pitchFamily="34" charset="-122"/>
              </a:rPr>
              <a:t>推进节水机关建设</a:t>
            </a:r>
          </a:p>
          <a:p>
            <a:pPr marL="1061720" indent="-342900" fontAlgn="base">
              <a:lnSpc>
                <a:spcPct val="175000"/>
              </a:lnSpc>
              <a:spcBef>
                <a:spcPct val="0"/>
              </a:spcBef>
              <a:spcAft>
                <a:spcPct val="0"/>
              </a:spcAft>
              <a:buFont typeface="Wingdings" panose="05000000000000000000" pitchFamily="2" charset="2"/>
              <a:buChar char="n"/>
            </a:pPr>
            <a:r>
              <a:rPr lang="zh-CN" altLang="en-US" sz="2400" b="1" dirty="0" smtClean="0">
                <a:latin typeface="微软雅黑" panose="020B0503020204020204" pitchFamily="34" charset="-122"/>
              </a:rPr>
              <a:t>按照实事求是、量力而行的</a:t>
            </a:r>
            <a:r>
              <a:rPr lang="zh-CN" altLang="en-US" sz="2400" b="1" dirty="0">
                <a:latin typeface="微软雅黑" panose="020B0503020204020204" pitchFamily="34" charset="-122"/>
              </a:rPr>
              <a:t>原则</a:t>
            </a:r>
            <a:r>
              <a:rPr lang="zh-CN" altLang="en-US" sz="2400" b="1" dirty="0" smtClean="0">
                <a:latin typeface="微软雅黑" panose="020B0503020204020204" pitchFamily="34" charset="-122"/>
              </a:rPr>
              <a:t>，推进本单位节水</a:t>
            </a:r>
            <a:r>
              <a:rPr lang="zh-CN" altLang="en-US" sz="2400" b="1" dirty="0">
                <a:latin typeface="微软雅黑" panose="020B0503020204020204" pitchFamily="34" charset="-122"/>
              </a:rPr>
              <a:t>机关建设。</a:t>
            </a:r>
            <a:endParaRPr lang="zh-CN" altLang="en-US" sz="2400" b="1" dirty="0" smtClean="0">
              <a:latin typeface="微软雅黑" panose="020B0503020204020204" pitchFamily="34" charset="-122"/>
            </a:endParaRPr>
          </a:p>
          <a:p>
            <a:pPr indent="774065" fontAlgn="base">
              <a:lnSpc>
                <a:spcPct val="175000"/>
              </a:lnSpc>
              <a:spcBef>
                <a:spcPct val="0"/>
              </a:spcBef>
              <a:spcAft>
                <a:spcPct val="0"/>
              </a:spcAft>
              <a:buNone/>
            </a:pPr>
            <a:r>
              <a:rPr lang="zh-CN" altLang="en-US" sz="2400" b="1" dirty="0" smtClean="0">
                <a:solidFill>
                  <a:srgbClr val="F29000"/>
                </a:solidFill>
                <a:latin typeface="微软雅黑" panose="020B0503020204020204" pitchFamily="34" charset="-122"/>
                <a:sym typeface="Webdings" panose="05030102010509060703"/>
              </a:rPr>
              <a:t>★ 针对建设过程中存在的困难，组织局内专家开展技术指导。</a:t>
            </a:r>
          </a:p>
          <a:p>
            <a:pPr indent="774065" fontAlgn="base">
              <a:lnSpc>
                <a:spcPct val="175000"/>
              </a:lnSpc>
              <a:spcBef>
                <a:spcPct val="0"/>
              </a:spcBef>
              <a:spcAft>
                <a:spcPct val="0"/>
              </a:spcAft>
              <a:buNone/>
            </a:pPr>
            <a:r>
              <a:rPr lang="zh-CN" altLang="en-US" sz="2400" b="1" dirty="0" smtClean="0">
                <a:solidFill>
                  <a:srgbClr val="F29000"/>
                </a:solidFill>
                <a:latin typeface="微软雅黑" panose="020B0503020204020204" pitchFamily="34" charset="-122"/>
                <a:sym typeface="Webdings" panose="05030102010509060703"/>
              </a:rPr>
              <a:t>★ 开展日常督导，督导是否按照各单位建设方案时间安排执行。针对重点督导单位，开展多次督导。</a:t>
            </a:r>
          </a:p>
          <a:p>
            <a:pPr indent="774065" fontAlgn="base">
              <a:lnSpc>
                <a:spcPct val="175000"/>
              </a:lnSpc>
              <a:spcBef>
                <a:spcPct val="0"/>
              </a:spcBef>
              <a:spcAft>
                <a:spcPct val="0"/>
              </a:spcAft>
              <a:buNone/>
            </a:pPr>
            <a:r>
              <a:rPr lang="zh-CN" altLang="en-US" sz="2400" b="1" dirty="0" smtClean="0">
                <a:solidFill>
                  <a:srgbClr val="F29000"/>
                </a:solidFill>
                <a:latin typeface="微软雅黑" panose="020B0503020204020204" pitchFamily="34" charset="-122"/>
                <a:sym typeface="Webdings" panose="05030102010509060703"/>
              </a:rPr>
              <a:t>★ 选择一些率先建成、高质量建设或有特色的、有亮点的单位，以召开现场交流会的方式，组织相关单位参观学习。</a:t>
            </a:r>
            <a:endParaRPr lang="zh-CN" altLang="en-US" sz="2400" b="1" dirty="0">
              <a:solidFill>
                <a:srgbClr val="F29000"/>
              </a:solidFill>
              <a:latin typeface="微软雅黑" panose="020B0503020204020204" pitchFamily="34" charset="-122"/>
              <a:sym typeface="Webdings" panose="05030102010509060703"/>
            </a:endParaRPr>
          </a:p>
        </p:txBody>
      </p:sp>
      <p:cxnSp>
        <p:nvCxnSpPr>
          <p:cNvPr id="9" name="直接连接符 8"/>
          <p:cNvCxnSpPr/>
          <p:nvPr/>
        </p:nvCxnSpPr>
        <p:spPr>
          <a:xfrm>
            <a:off x="522514" y="2613762"/>
            <a:ext cx="6802846" cy="0"/>
          </a:xfrm>
          <a:prstGeom prst="line">
            <a:avLst/>
          </a:prstGeom>
        </p:spPr>
        <p:style>
          <a:lnRef idx="1">
            <a:schemeClr val="accent3"/>
          </a:lnRef>
          <a:fillRef idx="0">
            <a:schemeClr val="accent3"/>
          </a:fillRef>
          <a:effectRef idx="0">
            <a:schemeClr val="accent3"/>
          </a:effectRef>
          <a:fontRef idx="minor">
            <a:schemeClr val="tx1"/>
          </a:fontRef>
        </p:style>
      </p:cxnSp>
    </p:spTree>
  </p:cSld>
  <p:clrMapOvr>
    <a:masterClrMapping/>
  </p:clrMapOvr>
  <p:transition>
    <p:split orient="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1"/>
          </p:nvPr>
        </p:nvSpPr>
        <p:spPr/>
        <p:txBody>
          <a:bodyPr/>
          <a:lstStyle/>
          <a:p>
            <a:r>
              <a:rPr lang="en-US" altLang="zh-CN" dirty="0" smtClean="0"/>
              <a:t>2020</a:t>
            </a:r>
            <a:r>
              <a:rPr lang="zh-CN" altLang="en-US" dirty="0" smtClean="0"/>
              <a:t>工作任务</a:t>
            </a:r>
            <a:endParaRPr lang="zh-CN" altLang="en-US" dirty="0"/>
          </a:p>
        </p:txBody>
      </p:sp>
      <p:sp>
        <p:nvSpPr>
          <p:cNvPr id="29" name="TextBox 16"/>
          <p:cNvSpPr txBox="1">
            <a:spLocks noChangeArrowheads="1"/>
          </p:cNvSpPr>
          <p:nvPr/>
        </p:nvSpPr>
        <p:spPr bwMode="auto">
          <a:xfrm>
            <a:off x="522514" y="1842560"/>
            <a:ext cx="11203320" cy="406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50000"/>
              </a:lnSpc>
              <a:spcBef>
                <a:spcPct val="0"/>
              </a:spcBef>
              <a:spcAft>
                <a:spcPct val="0"/>
              </a:spcAft>
              <a:buNone/>
            </a:pPr>
            <a:r>
              <a:rPr lang="en-US" altLang="zh-CN" sz="3200" b="1" dirty="0" smtClean="0">
                <a:latin typeface="微软雅黑" panose="020B0503020204020204" pitchFamily="34" charset="-122"/>
              </a:rPr>
              <a:t>3.  </a:t>
            </a:r>
            <a:r>
              <a:rPr lang="zh-CN" altLang="en-US" sz="3200" b="1" dirty="0" smtClean="0">
                <a:latin typeface="微软雅黑" panose="020B0503020204020204" pitchFamily="34" charset="-122"/>
              </a:rPr>
              <a:t>及时</a:t>
            </a:r>
            <a:r>
              <a:rPr lang="zh-CN" altLang="en-US" sz="3200" b="1" dirty="0">
                <a:latin typeface="微软雅黑" panose="020B0503020204020204" pitchFamily="34" charset="-122"/>
              </a:rPr>
              <a:t>提出验收申请</a:t>
            </a:r>
          </a:p>
          <a:p>
            <a:pPr marL="1061720" indent="-342900" fontAlgn="base">
              <a:lnSpc>
                <a:spcPct val="175000"/>
              </a:lnSpc>
              <a:spcBef>
                <a:spcPct val="0"/>
              </a:spcBef>
              <a:spcAft>
                <a:spcPct val="0"/>
              </a:spcAft>
              <a:buFont typeface="Wingdings" panose="05000000000000000000" pitchFamily="2" charset="2"/>
              <a:buChar char="n"/>
            </a:pPr>
            <a:r>
              <a:rPr lang="zh-CN" altLang="en-US" sz="2400" b="1" dirty="0">
                <a:latin typeface="微软雅黑" panose="020B0503020204020204" pitchFamily="34" charset="-122"/>
              </a:rPr>
              <a:t>对照建设标准进行自评，自评达到</a:t>
            </a:r>
            <a:r>
              <a:rPr lang="en-US" altLang="zh-CN" sz="2400" b="1" dirty="0">
                <a:latin typeface="微软雅黑" panose="020B0503020204020204" pitchFamily="34" charset="-122"/>
              </a:rPr>
              <a:t>90</a:t>
            </a:r>
            <a:r>
              <a:rPr lang="zh-CN" altLang="en-US" sz="2400" b="1" dirty="0">
                <a:latin typeface="微软雅黑" panose="020B0503020204020204" pitchFamily="34" charset="-122"/>
              </a:rPr>
              <a:t>分以上的及时提出验收申请。</a:t>
            </a:r>
          </a:p>
          <a:p>
            <a:pPr indent="774065" fontAlgn="base">
              <a:lnSpc>
                <a:spcPct val="175000"/>
              </a:lnSpc>
              <a:spcBef>
                <a:spcPct val="0"/>
              </a:spcBef>
              <a:spcAft>
                <a:spcPct val="0"/>
              </a:spcAft>
              <a:buNone/>
            </a:pPr>
            <a:r>
              <a:rPr lang="zh-CN" altLang="en-US" sz="2400" b="1" dirty="0" smtClean="0">
                <a:solidFill>
                  <a:srgbClr val="F29000"/>
                </a:solidFill>
                <a:latin typeface="微软雅黑" panose="020B0503020204020204" pitchFamily="34" charset="-122"/>
                <a:sym typeface="Webdings" panose="05030102010509060703"/>
              </a:rPr>
              <a:t>★ 组织局内专家</a:t>
            </a:r>
            <a:r>
              <a:rPr lang="zh-CN" altLang="en-US" sz="2400" b="1" dirty="0">
                <a:solidFill>
                  <a:srgbClr val="F29000"/>
                </a:solidFill>
                <a:latin typeface="微软雅黑" panose="020B0503020204020204" pitchFamily="34" charset="-122"/>
                <a:sym typeface="Webdings" panose="05030102010509060703"/>
              </a:rPr>
              <a:t>和管理人员组成验收小组，进行现场验收。</a:t>
            </a:r>
          </a:p>
          <a:p>
            <a:pPr indent="774065" fontAlgn="base">
              <a:lnSpc>
                <a:spcPct val="175000"/>
              </a:lnSpc>
              <a:spcBef>
                <a:spcPct val="0"/>
              </a:spcBef>
              <a:spcAft>
                <a:spcPct val="0"/>
              </a:spcAft>
              <a:buNone/>
            </a:pPr>
            <a:r>
              <a:rPr lang="zh-CN" altLang="en-US" sz="2400" b="1" dirty="0" smtClean="0">
                <a:solidFill>
                  <a:srgbClr val="F29000"/>
                </a:solidFill>
                <a:latin typeface="微软雅黑" panose="020B0503020204020204" pitchFamily="34" charset="-122"/>
                <a:sym typeface="Webdings" panose="05030102010509060703"/>
              </a:rPr>
              <a:t>★ 对</a:t>
            </a:r>
            <a:r>
              <a:rPr lang="zh-CN" altLang="en-US" sz="2400" b="1" dirty="0">
                <a:solidFill>
                  <a:srgbClr val="F29000"/>
                </a:solidFill>
                <a:latin typeface="微软雅黑" panose="020B0503020204020204" pitchFamily="34" charset="-122"/>
                <a:sym typeface="Webdings" panose="05030102010509060703"/>
              </a:rPr>
              <a:t>不合格的机关，提出整改要求，开展二次验收。二次验收仍不通过的，要约谈相关负责领导。</a:t>
            </a:r>
          </a:p>
          <a:p>
            <a:pPr indent="774065" fontAlgn="base">
              <a:lnSpc>
                <a:spcPct val="175000"/>
              </a:lnSpc>
              <a:spcBef>
                <a:spcPct val="0"/>
              </a:spcBef>
              <a:spcAft>
                <a:spcPct val="0"/>
              </a:spcAft>
              <a:buNone/>
            </a:pPr>
            <a:r>
              <a:rPr lang="zh-CN" altLang="en-US" sz="2400" b="1" dirty="0" smtClean="0">
                <a:solidFill>
                  <a:srgbClr val="F29000"/>
                </a:solidFill>
                <a:latin typeface="微软雅黑" panose="020B0503020204020204" pitchFamily="34" charset="-122"/>
                <a:sym typeface="Webdings" panose="05030102010509060703"/>
              </a:rPr>
              <a:t>★ 验收</a:t>
            </a:r>
            <a:r>
              <a:rPr lang="zh-CN" altLang="en-US" sz="2400" b="1" dirty="0">
                <a:solidFill>
                  <a:srgbClr val="F29000"/>
                </a:solidFill>
                <a:latin typeface="微软雅黑" panose="020B0503020204020204" pitchFamily="34" charset="-122"/>
                <a:sym typeface="Webdings" panose="05030102010509060703"/>
              </a:rPr>
              <a:t>完成后，</a:t>
            </a:r>
            <a:r>
              <a:rPr lang="zh-CN" altLang="en-US" sz="2400" b="1" dirty="0" smtClean="0">
                <a:solidFill>
                  <a:srgbClr val="F29000"/>
                </a:solidFill>
                <a:latin typeface="微软雅黑" panose="020B0503020204020204" pitchFamily="34" charset="-122"/>
                <a:sym typeface="Webdings" panose="05030102010509060703"/>
              </a:rPr>
              <a:t>向海委提交</a:t>
            </a:r>
            <a:r>
              <a:rPr lang="zh-CN" altLang="en-US" sz="2400" b="1" dirty="0">
                <a:solidFill>
                  <a:srgbClr val="F29000"/>
                </a:solidFill>
                <a:latin typeface="微软雅黑" panose="020B0503020204020204" pitchFamily="34" charset="-122"/>
                <a:sym typeface="Webdings" panose="05030102010509060703"/>
              </a:rPr>
              <a:t>通过验收的机关</a:t>
            </a:r>
            <a:r>
              <a:rPr lang="zh-CN" altLang="en-US" sz="2400" b="1" dirty="0" smtClean="0">
                <a:solidFill>
                  <a:srgbClr val="F29000"/>
                </a:solidFill>
                <a:latin typeface="微软雅黑" panose="020B0503020204020204" pitchFamily="34" charset="-122"/>
                <a:sym typeface="Webdings" panose="05030102010509060703"/>
              </a:rPr>
              <a:t>名单。</a:t>
            </a:r>
            <a:endParaRPr lang="zh-CN" altLang="en-US" sz="2400" b="1" dirty="0">
              <a:solidFill>
                <a:srgbClr val="F29000"/>
              </a:solidFill>
              <a:latin typeface="微软雅黑" panose="020B0503020204020204" pitchFamily="34" charset="-122"/>
              <a:sym typeface="Webdings" panose="05030102010509060703"/>
            </a:endParaRPr>
          </a:p>
        </p:txBody>
      </p:sp>
      <p:cxnSp>
        <p:nvCxnSpPr>
          <p:cNvPr id="9" name="直接连接符 8"/>
          <p:cNvCxnSpPr/>
          <p:nvPr/>
        </p:nvCxnSpPr>
        <p:spPr>
          <a:xfrm>
            <a:off x="644177" y="2612441"/>
            <a:ext cx="9202057" cy="0"/>
          </a:xfrm>
          <a:prstGeom prst="line">
            <a:avLst/>
          </a:prstGeom>
        </p:spPr>
        <p:style>
          <a:lnRef idx="1">
            <a:schemeClr val="accent3"/>
          </a:lnRef>
          <a:fillRef idx="0">
            <a:schemeClr val="accent3"/>
          </a:fillRef>
          <a:effectRef idx="0">
            <a:schemeClr val="accent3"/>
          </a:effectRef>
          <a:fontRef idx="minor">
            <a:schemeClr val="tx1"/>
          </a:fontRef>
        </p:style>
      </p:cxnSp>
    </p:spTree>
  </p:cSld>
  <p:clrMapOvr>
    <a:masterClrMapping/>
  </p:clrMapOvr>
  <p:transition>
    <p:split orient="ver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1"/>
          </p:nvPr>
        </p:nvSpPr>
        <p:spPr/>
        <p:txBody>
          <a:bodyPr/>
          <a:lstStyle/>
          <a:p>
            <a:r>
              <a:rPr lang="en-US" altLang="zh-CN" dirty="0" smtClean="0"/>
              <a:t>2020</a:t>
            </a:r>
            <a:r>
              <a:rPr lang="zh-CN" altLang="en-US" dirty="0" smtClean="0"/>
              <a:t>工作任务</a:t>
            </a:r>
            <a:endParaRPr lang="zh-CN" altLang="en-US" dirty="0"/>
          </a:p>
        </p:txBody>
      </p:sp>
      <p:sp>
        <p:nvSpPr>
          <p:cNvPr id="29" name="TextBox 16"/>
          <p:cNvSpPr txBox="1">
            <a:spLocks noChangeArrowheads="1"/>
          </p:cNvSpPr>
          <p:nvPr/>
        </p:nvSpPr>
        <p:spPr bwMode="auto">
          <a:xfrm>
            <a:off x="522514" y="1842560"/>
            <a:ext cx="1120332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50000"/>
              </a:lnSpc>
              <a:spcBef>
                <a:spcPct val="0"/>
              </a:spcBef>
              <a:spcAft>
                <a:spcPct val="0"/>
              </a:spcAft>
              <a:buNone/>
            </a:pPr>
            <a:r>
              <a:rPr lang="en-US" altLang="zh-CN" sz="3200" b="1" dirty="0" smtClean="0">
                <a:latin typeface="微软雅黑" panose="020B0503020204020204" pitchFamily="34" charset="-122"/>
              </a:rPr>
              <a:t>4. </a:t>
            </a:r>
            <a:r>
              <a:rPr lang="zh-CN" altLang="en-US" sz="3200" b="1" dirty="0" smtClean="0">
                <a:latin typeface="微软雅黑" panose="020B0503020204020204" pitchFamily="34" charset="-122"/>
              </a:rPr>
              <a:t>总结</a:t>
            </a:r>
            <a:r>
              <a:rPr lang="zh-CN" altLang="en-US" sz="3200" b="1" dirty="0">
                <a:latin typeface="微软雅黑" panose="020B0503020204020204" pitchFamily="34" charset="-122"/>
              </a:rPr>
              <a:t>宣传建设经验</a:t>
            </a:r>
          </a:p>
          <a:p>
            <a:pPr marL="1061720" indent="-342900" fontAlgn="base">
              <a:lnSpc>
                <a:spcPct val="175000"/>
              </a:lnSpc>
              <a:spcBef>
                <a:spcPct val="0"/>
              </a:spcBef>
              <a:spcAft>
                <a:spcPct val="0"/>
              </a:spcAft>
              <a:buFont typeface="Wingdings" panose="05000000000000000000" pitchFamily="2" charset="2"/>
              <a:buChar char="n"/>
            </a:pPr>
            <a:r>
              <a:rPr lang="zh-CN" altLang="en-US" sz="2400" b="1" dirty="0">
                <a:latin typeface="微软雅黑" panose="020B0503020204020204" pitchFamily="34" charset="-122"/>
              </a:rPr>
              <a:t>及时总结提炼节水机关建设经验，充分利用多种措施宣传推广，为</a:t>
            </a:r>
            <a:r>
              <a:rPr lang="zh-CN" altLang="en-US" sz="2400" b="1" dirty="0" smtClean="0">
                <a:latin typeface="微软雅黑" panose="020B0503020204020204" pitchFamily="34" charset="-122"/>
              </a:rPr>
              <a:t>节水单位</a:t>
            </a:r>
            <a:r>
              <a:rPr lang="zh-CN" altLang="en-US" sz="2400" b="1" dirty="0">
                <a:latin typeface="微软雅黑" panose="020B0503020204020204" pitchFamily="34" charset="-122"/>
              </a:rPr>
              <a:t>建设提供示范。</a:t>
            </a:r>
          </a:p>
          <a:p>
            <a:pPr indent="774065" fontAlgn="base">
              <a:lnSpc>
                <a:spcPct val="175000"/>
              </a:lnSpc>
              <a:spcBef>
                <a:spcPct val="0"/>
              </a:spcBef>
              <a:spcAft>
                <a:spcPct val="0"/>
              </a:spcAft>
              <a:buNone/>
            </a:pPr>
            <a:r>
              <a:rPr lang="zh-CN" altLang="en-US" sz="2400" b="1" dirty="0" smtClean="0">
                <a:solidFill>
                  <a:srgbClr val="F29000"/>
                </a:solidFill>
                <a:latin typeface="微软雅黑" panose="020B0503020204020204" pitchFamily="34" charset="-122"/>
                <a:sym typeface="Webdings" panose="05030102010509060703"/>
              </a:rPr>
              <a:t>★ 在</a:t>
            </a:r>
            <a:r>
              <a:rPr lang="zh-CN" altLang="en-US" sz="2400" b="1" dirty="0">
                <a:solidFill>
                  <a:srgbClr val="F29000"/>
                </a:solidFill>
                <a:latin typeface="微软雅黑" panose="020B0503020204020204" pitchFamily="34" charset="-122"/>
                <a:sym typeface="Webdings" panose="05030102010509060703"/>
              </a:rPr>
              <a:t>漳</a:t>
            </a:r>
            <a:r>
              <a:rPr lang="zh-CN" altLang="en-US" sz="2400" b="1" dirty="0" smtClean="0">
                <a:solidFill>
                  <a:srgbClr val="F29000"/>
                </a:solidFill>
                <a:latin typeface="微软雅黑" panose="020B0503020204020204" pitchFamily="34" charset="-122"/>
                <a:sym typeface="Webdings" panose="05030102010509060703"/>
              </a:rPr>
              <a:t>卫南运河信息网等</a:t>
            </a:r>
            <a:r>
              <a:rPr lang="zh-CN" altLang="en-US" sz="2400" b="1" dirty="0">
                <a:solidFill>
                  <a:srgbClr val="F29000"/>
                </a:solidFill>
                <a:latin typeface="微软雅黑" panose="020B0503020204020204" pitchFamily="34" charset="-122"/>
                <a:sym typeface="Webdings" panose="05030102010509060703"/>
              </a:rPr>
              <a:t>网站，</a:t>
            </a:r>
            <a:r>
              <a:rPr lang="zh-CN" altLang="en-US" sz="2400" b="1" dirty="0" smtClean="0">
                <a:solidFill>
                  <a:srgbClr val="F29000"/>
                </a:solidFill>
                <a:latin typeface="微软雅黑" panose="020B0503020204020204" pitchFamily="34" charset="-122"/>
                <a:sym typeface="Webdings" panose="05030102010509060703"/>
              </a:rPr>
              <a:t>“漳卫南运河” 微</a:t>
            </a:r>
            <a:r>
              <a:rPr lang="zh-CN" altLang="en-US" sz="2400" b="1" dirty="0">
                <a:solidFill>
                  <a:srgbClr val="F29000"/>
                </a:solidFill>
                <a:latin typeface="微软雅黑" panose="020B0503020204020204" pitchFamily="34" charset="-122"/>
                <a:sym typeface="Webdings" panose="05030102010509060703"/>
              </a:rPr>
              <a:t>信公众</a:t>
            </a:r>
            <a:r>
              <a:rPr lang="zh-CN" altLang="en-US" sz="2400" b="1" dirty="0" smtClean="0">
                <a:solidFill>
                  <a:srgbClr val="F29000"/>
                </a:solidFill>
                <a:latin typeface="微软雅黑" panose="020B0503020204020204" pitchFamily="34" charset="-122"/>
                <a:sym typeface="Webdings" panose="05030102010509060703"/>
              </a:rPr>
              <a:t>号等</a:t>
            </a:r>
            <a:r>
              <a:rPr lang="zh-CN" altLang="en-US" sz="2400" b="1" dirty="0">
                <a:solidFill>
                  <a:srgbClr val="F29000"/>
                </a:solidFill>
                <a:latin typeface="微软雅黑" panose="020B0503020204020204" pitchFamily="34" charset="-122"/>
                <a:sym typeface="Webdings" panose="05030102010509060703"/>
              </a:rPr>
              <a:t>媒体组织</a:t>
            </a:r>
            <a:r>
              <a:rPr lang="zh-CN" altLang="en-US" sz="2400" b="1" dirty="0" smtClean="0">
                <a:solidFill>
                  <a:srgbClr val="F29000"/>
                </a:solidFill>
                <a:latin typeface="微软雅黑" panose="020B0503020204020204" pitchFamily="34" charset="-122"/>
                <a:sym typeface="Webdings" panose="05030102010509060703"/>
              </a:rPr>
              <a:t>专题              宣传报道。</a:t>
            </a:r>
            <a:endParaRPr lang="zh-CN" altLang="en-US" sz="2400" b="1" dirty="0">
              <a:solidFill>
                <a:srgbClr val="F29000"/>
              </a:solidFill>
              <a:latin typeface="微软雅黑" panose="020B0503020204020204" pitchFamily="34" charset="-122"/>
              <a:sym typeface="Webdings" panose="05030102010509060703"/>
            </a:endParaRPr>
          </a:p>
        </p:txBody>
      </p:sp>
      <p:cxnSp>
        <p:nvCxnSpPr>
          <p:cNvPr id="9" name="直接连接符 8"/>
          <p:cNvCxnSpPr/>
          <p:nvPr/>
        </p:nvCxnSpPr>
        <p:spPr>
          <a:xfrm>
            <a:off x="603537" y="2623922"/>
            <a:ext cx="9202057" cy="0"/>
          </a:xfrm>
          <a:prstGeom prst="line">
            <a:avLst/>
          </a:prstGeom>
        </p:spPr>
        <p:style>
          <a:lnRef idx="1">
            <a:schemeClr val="accent3"/>
          </a:lnRef>
          <a:fillRef idx="0">
            <a:schemeClr val="accent3"/>
          </a:fillRef>
          <a:effectRef idx="0">
            <a:schemeClr val="accent3"/>
          </a:effectRef>
          <a:fontRef idx="minor">
            <a:schemeClr val="tx1"/>
          </a:fontRef>
        </p:style>
      </p:cxnSp>
    </p:spTree>
  </p:cSld>
  <p:clrMapOvr>
    <a:masterClrMapping/>
  </p:clrMapOvr>
  <p:transition>
    <p:split orient="ver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2" name="直接连接符 61"/>
          <p:cNvCxnSpPr/>
          <p:nvPr/>
        </p:nvCxnSpPr>
        <p:spPr>
          <a:xfrm>
            <a:off x="1161142" y="2509651"/>
            <a:ext cx="10174514" cy="0"/>
          </a:xfrm>
          <a:prstGeom prst="line">
            <a:avLst/>
          </a:prstGeom>
          <a:ln w="57150">
            <a:solidFill>
              <a:schemeClr val="bg1">
                <a:lumMod val="75000"/>
              </a:schemeClr>
            </a:solidFill>
            <a:prstDash val="sysDot"/>
            <a:headEnd type="diamond" w="lg" len="lg"/>
            <a:tailEnd type="arrow" w="lg" len="lg"/>
          </a:ln>
        </p:spPr>
        <p:style>
          <a:lnRef idx="1">
            <a:schemeClr val="accent1"/>
          </a:lnRef>
          <a:fillRef idx="0">
            <a:schemeClr val="accent1"/>
          </a:fillRef>
          <a:effectRef idx="0">
            <a:schemeClr val="accent1"/>
          </a:effectRef>
          <a:fontRef idx="minor">
            <a:schemeClr val="tx1"/>
          </a:fontRef>
        </p:style>
      </p:cxnSp>
      <p:sp>
        <p:nvSpPr>
          <p:cNvPr id="4" name="文本占位符 3"/>
          <p:cNvSpPr>
            <a:spLocks noGrp="1"/>
          </p:cNvSpPr>
          <p:nvPr>
            <p:ph type="body" sz="quarter" idx="11"/>
          </p:nvPr>
        </p:nvSpPr>
        <p:spPr/>
        <p:txBody>
          <a:bodyPr/>
          <a:lstStyle/>
          <a:p>
            <a:r>
              <a:rPr lang="zh-CN" altLang="en-US" dirty="0" smtClean="0"/>
              <a:t>重要时间节点</a:t>
            </a:r>
            <a:endParaRPr lang="zh-CN" altLang="en-US" dirty="0"/>
          </a:p>
        </p:txBody>
      </p:sp>
      <p:grpSp>
        <p:nvGrpSpPr>
          <p:cNvPr id="49" name="组合 48"/>
          <p:cNvGrpSpPr/>
          <p:nvPr/>
        </p:nvGrpSpPr>
        <p:grpSpPr>
          <a:xfrm>
            <a:off x="1436915" y="2284680"/>
            <a:ext cx="2133600" cy="449943"/>
            <a:chOff x="740229" y="3026226"/>
            <a:chExt cx="2133600" cy="449943"/>
          </a:xfrm>
        </p:grpSpPr>
        <p:sp>
          <p:nvSpPr>
            <p:cNvPr id="11" name="燕尾形 10"/>
            <p:cNvSpPr/>
            <p:nvPr/>
          </p:nvSpPr>
          <p:spPr>
            <a:xfrm>
              <a:off x="740229" y="3026226"/>
              <a:ext cx="2133600" cy="449943"/>
            </a:xfrm>
            <a:prstGeom prst="chevron">
              <a:avLst>
                <a:gd name="adj" fmla="val 30645"/>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Rectangle 44"/>
            <p:cNvSpPr>
              <a:spLocks noChangeArrowheads="1"/>
            </p:cNvSpPr>
            <p:nvPr/>
          </p:nvSpPr>
          <p:spPr bwMode="auto">
            <a:xfrm>
              <a:off x="928339" y="3045282"/>
              <a:ext cx="17573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1200"/>
                </a:spcBef>
                <a:spcAft>
                  <a:spcPts val="0"/>
                </a:spcAft>
              </a:pPr>
              <a:r>
                <a:rPr lang="en-US" altLang="zh-CN" sz="2800" b="1" dirty="0">
                  <a:solidFill>
                    <a:schemeClr val="bg1"/>
                  </a:solidFill>
                  <a:latin typeface="Consolas" panose="020B0609020204030204" pitchFamily="49" charset="0"/>
                  <a:ea typeface="微软雅黑" panose="020B0503020204020204" pitchFamily="34" charset="-122"/>
                  <a:cs typeface="Consolas" panose="020B0609020204030204" pitchFamily="49" charset="0"/>
                </a:rPr>
                <a:t>4</a:t>
              </a:r>
              <a:r>
                <a:rPr lang="zh-CN" altLang="en-US" sz="2800" b="1" dirty="0" smtClean="0">
                  <a:solidFill>
                    <a:schemeClr val="bg1"/>
                  </a:solidFill>
                  <a:latin typeface="Consolas" panose="020B0609020204030204" pitchFamily="49" charset="0"/>
                  <a:ea typeface="微软雅黑" panose="020B0503020204020204" pitchFamily="34" charset="-122"/>
                  <a:cs typeface="Consolas" panose="020B0609020204030204" pitchFamily="49" charset="0"/>
                </a:rPr>
                <a:t>月底前</a:t>
              </a:r>
              <a:endParaRPr lang="zh-CN" altLang="en-US" sz="2800" b="1" dirty="0">
                <a:solidFill>
                  <a:schemeClr val="bg1"/>
                </a:solidFill>
                <a:latin typeface="Consolas" panose="020B0609020204030204" pitchFamily="49" charset="0"/>
                <a:ea typeface="微软雅黑" panose="020B0503020204020204" pitchFamily="34" charset="-122"/>
                <a:cs typeface="Consolas" panose="020B0609020204030204" pitchFamily="49" charset="0"/>
              </a:endParaRPr>
            </a:p>
          </p:txBody>
        </p:sp>
      </p:grpSp>
      <p:grpSp>
        <p:nvGrpSpPr>
          <p:cNvPr id="58" name="组合 57"/>
          <p:cNvGrpSpPr/>
          <p:nvPr/>
        </p:nvGrpSpPr>
        <p:grpSpPr>
          <a:xfrm>
            <a:off x="3863412" y="2284680"/>
            <a:ext cx="2133600" cy="449943"/>
            <a:chOff x="2873829" y="3026226"/>
            <a:chExt cx="2133600" cy="449943"/>
          </a:xfrm>
        </p:grpSpPr>
        <p:sp>
          <p:nvSpPr>
            <p:cNvPr id="39" name="燕尾形 38"/>
            <p:cNvSpPr/>
            <p:nvPr/>
          </p:nvSpPr>
          <p:spPr>
            <a:xfrm>
              <a:off x="2873829" y="3026226"/>
              <a:ext cx="2133600" cy="449943"/>
            </a:xfrm>
            <a:prstGeom prst="chevron">
              <a:avLst>
                <a:gd name="adj" fmla="val 3064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Rectangle 44"/>
            <p:cNvSpPr>
              <a:spLocks noChangeArrowheads="1"/>
            </p:cNvSpPr>
            <p:nvPr/>
          </p:nvSpPr>
          <p:spPr bwMode="auto">
            <a:xfrm>
              <a:off x="3061939" y="3026226"/>
              <a:ext cx="17573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1200"/>
                </a:spcBef>
                <a:spcAft>
                  <a:spcPts val="0"/>
                </a:spcAft>
              </a:pPr>
              <a:r>
                <a:rPr lang="en-US" altLang="zh-CN" sz="2800" b="1" dirty="0">
                  <a:solidFill>
                    <a:schemeClr val="bg1"/>
                  </a:solidFill>
                  <a:latin typeface="Consolas" panose="020B0609020204030204" pitchFamily="49" charset="0"/>
                  <a:ea typeface="微软雅黑" panose="020B0503020204020204" pitchFamily="34" charset="-122"/>
                  <a:cs typeface="Consolas" panose="020B0609020204030204" pitchFamily="49" charset="0"/>
                </a:rPr>
                <a:t>9</a:t>
              </a:r>
              <a:r>
                <a:rPr lang="zh-CN" altLang="en-US" sz="2800" b="1" dirty="0" smtClean="0">
                  <a:solidFill>
                    <a:schemeClr val="bg1"/>
                  </a:solidFill>
                  <a:latin typeface="Consolas" panose="020B0609020204030204" pitchFamily="49" charset="0"/>
                  <a:ea typeface="微软雅黑" panose="020B0503020204020204" pitchFamily="34" charset="-122"/>
                  <a:cs typeface="Consolas" panose="020B0609020204030204" pitchFamily="49" charset="0"/>
                </a:rPr>
                <a:t>月底前</a:t>
              </a:r>
              <a:endParaRPr lang="zh-CN" altLang="en-US" sz="2800" b="1" dirty="0">
                <a:solidFill>
                  <a:schemeClr val="bg1"/>
                </a:solidFill>
                <a:latin typeface="Consolas" panose="020B0609020204030204" pitchFamily="49" charset="0"/>
                <a:ea typeface="微软雅黑" panose="020B0503020204020204" pitchFamily="34" charset="-122"/>
                <a:cs typeface="Consolas" panose="020B0609020204030204" pitchFamily="49" charset="0"/>
              </a:endParaRPr>
            </a:p>
          </p:txBody>
        </p:sp>
      </p:grpSp>
      <p:grpSp>
        <p:nvGrpSpPr>
          <p:cNvPr id="59" name="组合 58"/>
          <p:cNvGrpSpPr/>
          <p:nvPr/>
        </p:nvGrpSpPr>
        <p:grpSpPr>
          <a:xfrm>
            <a:off x="6289909" y="2284680"/>
            <a:ext cx="2133600" cy="449943"/>
            <a:chOff x="5007429" y="3026226"/>
            <a:chExt cx="2133600" cy="449943"/>
          </a:xfrm>
        </p:grpSpPr>
        <p:sp>
          <p:nvSpPr>
            <p:cNvPr id="41" name="燕尾形 40"/>
            <p:cNvSpPr/>
            <p:nvPr/>
          </p:nvSpPr>
          <p:spPr>
            <a:xfrm>
              <a:off x="5007429" y="3026226"/>
              <a:ext cx="2133600" cy="449943"/>
            </a:xfrm>
            <a:prstGeom prst="chevron">
              <a:avLst>
                <a:gd name="adj" fmla="val 30645"/>
              </a:avLst>
            </a:prstGeom>
            <a:solidFill>
              <a:srgbClr val="FFD4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6" name="Rectangle 44"/>
            <p:cNvSpPr>
              <a:spLocks noChangeArrowheads="1"/>
            </p:cNvSpPr>
            <p:nvPr/>
          </p:nvSpPr>
          <p:spPr bwMode="auto">
            <a:xfrm>
              <a:off x="5195539" y="3035753"/>
              <a:ext cx="17573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1200"/>
                </a:spcBef>
                <a:spcAft>
                  <a:spcPts val="0"/>
                </a:spcAft>
              </a:pPr>
              <a:r>
                <a:rPr lang="en-US" altLang="zh-CN" sz="2800" b="1" dirty="0" smtClean="0">
                  <a:solidFill>
                    <a:schemeClr val="bg1"/>
                  </a:solidFill>
                  <a:latin typeface="Consolas" panose="020B0609020204030204" pitchFamily="49" charset="0"/>
                  <a:ea typeface="微软雅黑" panose="020B0503020204020204" pitchFamily="34" charset="-122"/>
                  <a:cs typeface="Consolas" panose="020B0609020204030204" pitchFamily="49" charset="0"/>
                </a:rPr>
                <a:t>10</a:t>
              </a:r>
              <a:r>
                <a:rPr lang="zh-CN" altLang="en-US" sz="2800" b="1" dirty="0" smtClean="0">
                  <a:solidFill>
                    <a:schemeClr val="bg1"/>
                  </a:solidFill>
                  <a:latin typeface="Consolas" panose="020B0609020204030204" pitchFamily="49" charset="0"/>
                  <a:ea typeface="微软雅黑" panose="020B0503020204020204" pitchFamily="34" charset="-122"/>
                  <a:cs typeface="Consolas" panose="020B0609020204030204" pitchFamily="49" charset="0"/>
                </a:rPr>
                <a:t>月</a:t>
              </a:r>
              <a:endParaRPr lang="zh-CN" altLang="en-US" sz="2800" b="1" dirty="0">
                <a:solidFill>
                  <a:schemeClr val="bg1"/>
                </a:solidFill>
                <a:latin typeface="Consolas" panose="020B0609020204030204" pitchFamily="49" charset="0"/>
                <a:ea typeface="微软雅黑" panose="020B0503020204020204" pitchFamily="34" charset="-122"/>
                <a:cs typeface="Consolas" panose="020B0609020204030204" pitchFamily="49" charset="0"/>
              </a:endParaRPr>
            </a:p>
          </p:txBody>
        </p:sp>
      </p:grpSp>
      <p:grpSp>
        <p:nvGrpSpPr>
          <p:cNvPr id="60" name="组合 59"/>
          <p:cNvGrpSpPr/>
          <p:nvPr/>
        </p:nvGrpSpPr>
        <p:grpSpPr>
          <a:xfrm>
            <a:off x="8716404" y="2284679"/>
            <a:ext cx="2388475" cy="861774"/>
            <a:chOff x="7141029" y="3026225"/>
            <a:chExt cx="2133600" cy="861774"/>
          </a:xfrm>
        </p:grpSpPr>
        <p:sp>
          <p:nvSpPr>
            <p:cNvPr id="42" name="燕尾形 41"/>
            <p:cNvSpPr/>
            <p:nvPr/>
          </p:nvSpPr>
          <p:spPr>
            <a:xfrm>
              <a:off x="7141029" y="3026226"/>
              <a:ext cx="2133600" cy="449943"/>
            </a:xfrm>
            <a:prstGeom prst="chevron">
              <a:avLst>
                <a:gd name="adj" fmla="val 30645"/>
              </a:avLst>
            </a:prstGeom>
            <a:solidFill>
              <a:srgbClr val="EE6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7" name="Rectangle 44"/>
            <p:cNvSpPr>
              <a:spLocks noChangeArrowheads="1"/>
            </p:cNvSpPr>
            <p:nvPr/>
          </p:nvSpPr>
          <p:spPr bwMode="auto">
            <a:xfrm>
              <a:off x="7329139" y="3026225"/>
              <a:ext cx="175738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1200"/>
                </a:spcBef>
                <a:spcAft>
                  <a:spcPts val="0"/>
                </a:spcAft>
              </a:pPr>
              <a:r>
                <a:rPr lang="en-US" altLang="zh-CN" sz="2800" b="1" dirty="0" smtClean="0">
                  <a:solidFill>
                    <a:schemeClr val="bg1"/>
                  </a:solidFill>
                  <a:latin typeface="Consolas" panose="020B0609020204030204" pitchFamily="49" charset="0"/>
                  <a:ea typeface="微软雅黑" panose="020B0503020204020204" pitchFamily="34" charset="-122"/>
                  <a:cs typeface="Consolas" panose="020B0609020204030204" pitchFamily="49" charset="0"/>
                </a:rPr>
                <a:t>11</a:t>
              </a:r>
              <a:r>
                <a:rPr lang="zh-CN" altLang="en-US" sz="2800" b="1" dirty="0" smtClean="0">
                  <a:solidFill>
                    <a:schemeClr val="bg1"/>
                  </a:solidFill>
                  <a:latin typeface="Consolas" panose="020B0609020204030204" pitchFamily="49" charset="0"/>
                  <a:ea typeface="微软雅黑" panose="020B0503020204020204" pitchFamily="34" charset="-122"/>
                  <a:cs typeface="Consolas" panose="020B0609020204030204" pitchFamily="49" charset="0"/>
                </a:rPr>
                <a:t>月</a:t>
              </a:r>
              <a:r>
                <a:rPr lang="en-US" altLang="zh-CN" sz="2800" b="1" dirty="0" smtClean="0">
                  <a:solidFill>
                    <a:schemeClr val="bg1"/>
                  </a:solidFill>
                  <a:latin typeface="Consolas" panose="020B0609020204030204" pitchFamily="49" charset="0"/>
                  <a:ea typeface="微软雅黑" panose="020B0503020204020204" pitchFamily="34" charset="-122"/>
                  <a:cs typeface="Consolas" panose="020B0609020204030204" pitchFamily="49" charset="0"/>
                </a:rPr>
                <a:t>20</a:t>
              </a:r>
              <a:r>
                <a:rPr lang="zh-CN" altLang="en-US" sz="2800" b="1" dirty="0" smtClean="0">
                  <a:solidFill>
                    <a:schemeClr val="bg1"/>
                  </a:solidFill>
                  <a:latin typeface="Consolas" panose="020B0609020204030204" pitchFamily="49" charset="0"/>
                  <a:ea typeface="微软雅黑" panose="020B0503020204020204" pitchFamily="34" charset="-122"/>
                  <a:cs typeface="Consolas" panose="020B0609020204030204" pitchFamily="49" charset="0"/>
                </a:rPr>
                <a:t>日前</a:t>
              </a:r>
              <a:endParaRPr lang="zh-CN" altLang="en-US" sz="2800" b="1" dirty="0">
                <a:solidFill>
                  <a:schemeClr val="bg1"/>
                </a:solidFill>
                <a:latin typeface="Consolas" panose="020B0609020204030204" pitchFamily="49" charset="0"/>
                <a:ea typeface="微软雅黑" panose="020B0503020204020204" pitchFamily="34" charset="-122"/>
                <a:cs typeface="Consolas" panose="020B0609020204030204" pitchFamily="49" charset="0"/>
              </a:endParaRPr>
            </a:p>
          </p:txBody>
        </p:sp>
      </p:grpSp>
      <p:sp>
        <p:nvSpPr>
          <p:cNvPr id="63" name="矩形 62"/>
          <p:cNvSpPr/>
          <p:nvPr/>
        </p:nvSpPr>
        <p:spPr>
          <a:xfrm>
            <a:off x="1539092" y="3125985"/>
            <a:ext cx="1843313" cy="2677656"/>
          </a:xfrm>
          <a:prstGeom prst="rect">
            <a:avLst/>
          </a:prstGeom>
        </p:spPr>
        <p:txBody>
          <a:bodyPr wrap="square">
            <a:spAutoFit/>
          </a:bodyPr>
          <a:lstStyle/>
          <a:p>
            <a:r>
              <a:rPr lang="zh-CN" altLang="en-US" sz="2800" b="1" kern="100" dirty="0" smtClean="0">
                <a:solidFill>
                  <a:schemeClr val="bg2">
                    <a:lumMod val="65000"/>
                  </a:schemeClr>
                </a:solidFill>
                <a:latin typeface="微软雅黑" panose="020B0503020204020204" pitchFamily="34" charset="-122"/>
                <a:ea typeface="微软雅黑" panose="020B0503020204020204" pitchFamily="34" charset="-122"/>
                <a:cs typeface="Times New Roman" panose="02020603050405020304" pitchFamily="18" charset="0"/>
              </a:rPr>
              <a:t>完成局属各单位节水机关建设实施方案上报及批复</a:t>
            </a:r>
            <a:endParaRPr lang="zh-CN" altLang="en-US" sz="2800" b="1" dirty="0">
              <a:solidFill>
                <a:schemeClr val="bg2">
                  <a:lumMod val="65000"/>
                </a:schemeClr>
              </a:solidFill>
            </a:endParaRPr>
          </a:p>
        </p:txBody>
      </p:sp>
      <p:sp>
        <p:nvSpPr>
          <p:cNvPr id="65" name="矩形 64"/>
          <p:cNvSpPr/>
          <p:nvPr/>
        </p:nvSpPr>
        <p:spPr>
          <a:xfrm>
            <a:off x="3965589" y="3125985"/>
            <a:ext cx="1843313" cy="2677656"/>
          </a:xfrm>
          <a:prstGeom prst="rect">
            <a:avLst/>
          </a:prstGeom>
        </p:spPr>
        <p:txBody>
          <a:bodyPr wrap="square">
            <a:spAutoFit/>
          </a:bodyPr>
          <a:lstStyle/>
          <a:p>
            <a:pPr algn="ctr"/>
            <a:r>
              <a:rPr lang="zh-CN" altLang="en-US" sz="2800" b="1" kern="100" dirty="0" smtClean="0">
                <a:solidFill>
                  <a:schemeClr val="accent3"/>
                </a:solidFill>
                <a:latin typeface="微软雅黑" panose="020B0503020204020204" pitchFamily="34" charset="-122"/>
                <a:ea typeface="微软雅黑" panose="020B0503020204020204" pitchFamily="34" charset="-122"/>
                <a:cs typeface="Times New Roman" panose="02020603050405020304" pitchFamily="18" charset="0"/>
              </a:rPr>
              <a:t>局直属各单位向漳卫南局提出验收申请，并附验收报告</a:t>
            </a:r>
            <a:endParaRPr lang="zh-CN" altLang="en-US" sz="2800" b="1" dirty="0">
              <a:solidFill>
                <a:schemeClr val="accent3"/>
              </a:solidFill>
            </a:endParaRPr>
          </a:p>
        </p:txBody>
      </p:sp>
      <p:sp>
        <p:nvSpPr>
          <p:cNvPr id="66" name="矩形 65"/>
          <p:cNvSpPr/>
          <p:nvPr/>
        </p:nvSpPr>
        <p:spPr>
          <a:xfrm>
            <a:off x="6392086" y="3125985"/>
            <a:ext cx="1843313" cy="2246769"/>
          </a:xfrm>
          <a:prstGeom prst="rect">
            <a:avLst/>
          </a:prstGeom>
        </p:spPr>
        <p:txBody>
          <a:bodyPr wrap="square">
            <a:spAutoFit/>
          </a:bodyPr>
          <a:lstStyle/>
          <a:p>
            <a:r>
              <a:rPr lang="zh-CN" altLang="en-US" sz="2800" b="1" kern="100" dirty="0">
                <a:solidFill>
                  <a:srgbClr val="FFC000"/>
                </a:solidFill>
                <a:latin typeface="微软雅黑" panose="020B0503020204020204" pitchFamily="34" charset="-122"/>
                <a:ea typeface="微软雅黑" panose="020B0503020204020204" pitchFamily="34" charset="-122"/>
                <a:cs typeface="Times New Roman" panose="02020603050405020304" pitchFamily="18" charset="0"/>
              </a:rPr>
              <a:t>漳卫南局组织对局直属各单位进行检查验收</a:t>
            </a:r>
          </a:p>
        </p:txBody>
      </p:sp>
      <p:sp>
        <p:nvSpPr>
          <p:cNvPr id="67" name="矩形 66"/>
          <p:cNvSpPr/>
          <p:nvPr/>
        </p:nvSpPr>
        <p:spPr>
          <a:xfrm>
            <a:off x="8818582" y="3125985"/>
            <a:ext cx="2031423" cy="2246769"/>
          </a:xfrm>
          <a:prstGeom prst="rect">
            <a:avLst/>
          </a:prstGeom>
        </p:spPr>
        <p:txBody>
          <a:bodyPr wrap="square">
            <a:spAutoFit/>
          </a:bodyPr>
          <a:lstStyle/>
          <a:p>
            <a:r>
              <a:rPr lang="zh-CN" altLang="en-US" sz="2800" b="1" dirty="0" smtClean="0">
                <a:solidFill>
                  <a:srgbClr val="EE6CA7"/>
                </a:solidFill>
                <a:latin typeface="微软雅黑" pitchFamily="34" charset="-122"/>
                <a:ea typeface="微软雅黑" pitchFamily="34" charset="-122"/>
              </a:rPr>
              <a:t>完成全部验收任务，各单位报送节水机关建设情况总结</a:t>
            </a:r>
            <a:endParaRPr lang="zh-CN" altLang="en-US" sz="2800" b="1" dirty="0">
              <a:solidFill>
                <a:srgbClr val="EE6CA7"/>
              </a:solidFill>
              <a:latin typeface="微软雅黑" pitchFamily="34" charset="-122"/>
              <a:ea typeface="微软雅黑" pitchFamily="34" charset="-122"/>
            </a:endParaRPr>
          </a:p>
        </p:txBody>
      </p:sp>
    </p:spTree>
  </p:cSld>
  <p:clrMapOvr>
    <a:masterClrMapping/>
  </p:clrMapOvr>
  <p:transition>
    <p:split orient="ver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zh-CN" altLang="en-US" dirty="0" smtClean="0"/>
              <a:t>第三部分</a:t>
            </a:r>
            <a:endParaRPr lang="zh-CN" altLang="en-US" dirty="0"/>
          </a:p>
        </p:txBody>
      </p:sp>
      <p:sp>
        <p:nvSpPr>
          <p:cNvPr id="3" name="文本占位符 2"/>
          <p:cNvSpPr>
            <a:spLocks noGrp="1"/>
          </p:cNvSpPr>
          <p:nvPr>
            <p:ph type="body" sz="quarter" idx="12"/>
          </p:nvPr>
        </p:nvSpPr>
        <p:spPr/>
        <p:txBody>
          <a:bodyPr/>
          <a:lstStyle/>
          <a:p>
            <a:r>
              <a:rPr lang="zh-CN" altLang="en-US" dirty="0" smtClean="0"/>
              <a:t>重点建设内容</a:t>
            </a:r>
            <a:endParaRPr lang="zh-CN" alt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1"/>
          </p:nvPr>
        </p:nvSpPr>
        <p:spPr/>
        <p:txBody>
          <a:bodyPr/>
          <a:lstStyle/>
          <a:p>
            <a:r>
              <a:rPr lang="zh-CN" altLang="en-US" dirty="0" smtClean="0"/>
              <a:t>海委直属单位节水机关建设要求</a:t>
            </a:r>
            <a:endParaRPr lang="zh-CN" altLang="en-US" dirty="0"/>
          </a:p>
        </p:txBody>
      </p:sp>
      <p:sp>
        <p:nvSpPr>
          <p:cNvPr id="29" name="TextBox 16"/>
          <p:cNvSpPr txBox="1">
            <a:spLocks noChangeArrowheads="1"/>
          </p:cNvSpPr>
          <p:nvPr/>
        </p:nvSpPr>
        <p:spPr bwMode="auto">
          <a:xfrm>
            <a:off x="839026" y="1865198"/>
            <a:ext cx="10362374" cy="3570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80000"/>
              </a:lnSpc>
              <a:spcBef>
                <a:spcPts val="1200"/>
              </a:spcBef>
              <a:spcAft>
                <a:spcPct val="0"/>
              </a:spcAft>
              <a:buNone/>
            </a:pPr>
            <a:r>
              <a:rPr lang="zh-CN" altLang="en-US" sz="2400" b="1" dirty="0" smtClean="0"/>
              <a:t>一、严格要求</a:t>
            </a:r>
            <a:r>
              <a:rPr lang="zh-CN" altLang="en-US" sz="2400" b="1" dirty="0"/>
              <a:t>，真抓节水</a:t>
            </a:r>
            <a:endParaRPr lang="en-US" altLang="zh-CN" sz="2400" b="1" dirty="0" smtClean="0">
              <a:latin typeface="微软雅黑" panose="020B0503020204020204" pitchFamily="34" charset="-122"/>
            </a:endParaRPr>
          </a:p>
          <a:p>
            <a:pPr marL="342900" indent="-342900" fontAlgn="base">
              <a:lnSpc>
                <a:spcPct val="180000"/>
              </a:lnSpc>
              <a:spcBef>
                <a:spcPts val="1200"/>
              </a:spcBef>
              <a:spcAft>
                <a:spcPct val="0"/>
              </a:spcAft>
              <a:buFont typeface="Wingdings" panose="05000000000000000000" pitchFamily="2" charset="2"/>
              <a:buChar char="n"/>
            </a:pPr>
            <a:r>
              <a:rPr lang="zh-CN" altLang="en-US" sz="2400" b="1" dirty="0">
                <a:latin typeface="微软雅黑" panose="020B0503020204020204" pitchFamily="34" charset="-122"/>
              </a:rPr>
              <a:t>要向节水机关建设标准看齐，严格按照有关部署要求，紧扣节水管理制度建设、精细化管理、设施建设、非常规水利用、宣传教育、经验总结推广等六方面重点任务展开工作，多措并举强化监督管理，明确考核目标，保障建设见效</a:t>
            </a:r>
            <a:r>
              <a:rPr lang="zh-CN" altLang="en-US" sz="2400" b="1" dirty="0" smtClean="0">
                <a:latin typeface="微软雅黑" panose="020B0503020204020204" pitchFamily="34" charset="-122"/>
              </a:rPr>
              <a:t>。</a:t>
            </a:r>
            <a:endParaRPr lang="en-US" altLang="zh-CN" sz="2400" b="1" dirty="0" smtClean="0">
              <a:latin typeface="微软雅黑" panose="020B0503020204020204" pitchFamily="34" charset="-122"/>
            </a:endParaRPr>
          </a:p>
        </p:txBody>
      </p:sp>
    </p:spTree>
  </p:cSld>
  <p:clrMapOvr>
    <a:masterClrMapping/>
  </p:clrMapOvr>
  <p:transition>
    <p:split orient="ver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1"/>
          </p:nvPr>
        </p:nvSpPr>
        <p:spPr/>
        <p:txBody>
          <a:bodyPr/>
          <a:lstStyle/>
          <a:p>
            <a:r>
              <a:rPr lang="zh-CN" altLang="en-US" dirty="0" smtClean="0"/>
              <a:t>海委直属单位节水机关建设要求</a:t>
            </a:r>
            <a:endParaRPr lang="zh-CN" altLang="en-US" dirty="0"/>
          </a:p>
        </p:txBody>
      </p:sp>
      <p:sp>
        <p:nvSpPr>
          <p:cNvPr id="29" name="TextBox 16"/>
          <p:cNvSpPr txBox="1">
            <a:spLocks noChangeArrowheads="1"/>
          </p:cNvSpPr>
          <p:nvPr/>
        </p:nvSpPr>
        <p:spPr bwMode="auto">
          <a:xfrm>
            <a:off x="839026" y="1834718"/>
            <a:ext cx="10362374" cy="1575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80000"/>
              </a:lnSpc>
              <a:spcBef>
                <a:spcPts val="1200"/>
              </a:spcBef>
              <a:spcAft>
                <a:spcPct val="0"/>
              </a:spcAft>
              <a:buNone/>
            </a:pPr>
            <a:r>
              <a:rPr lang="zh-CN" altLang="en-US" sz="2400" b="1" dirty="0"/>
              <a:t>二、结合实际，制定</a:t>
            </a:r>
            <a:r>
              <a:rPr lang="zh-CN" altLang="en-US" sz="2400" b="1" dirty="0" smtClean="0"/>
              <a:t>标准</a:t>
            </a:r>
            <a:endParaRPr lang="en-US" altLang="zh-CN" sz="2400" b="1" dirty="0" smtClean="0"/>
          </a:p>
          <a:p>
            <a:pPr fontAlgn="base">
              <a:lnSpc>
                <a:spcPct val="180000"/>
              </a:lnSpc>
              <a:spcBef>
                <a:spcPts val="1200"/>
              </a:spcBef>
              <a:spcAft>
                <a:spcPct val="0"/>
              </a:spcAft>
              <a:buNone/>
            </a:pPr>
            <a:endParaRPr lang="en-US" altLang="zh-CN" sz="2400" b="1" dirty="0" smtClean="0">
              <a:latin typeface="微软雅黑" panose="020B0503020204020204" pitchFamily="34" charset="-122"/>
            </a:endParaRPr>
          </a:p>
        </p:txBody>
      </p:sp>
      <p:sp>
        <p:nvSpPr>
          <p:cNvPr id="5" name="TextBox 16"/>
          <p:cNvSpPr txBox="1">
            <a:spLocks noChangeArrowheads="1"/>
          </p:cNvSpPr>
          <p:nvPr/>
        </p:nvSpPr>
        <p:spPr bwMode="auto">
          <a:xfrm>
            <a:off x="839026" y="2815666"/>
            <a:ext cx="9962324" cy="1993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342900" indent="-342900" fontAlgn="base">
              <a:lnSpc>
                <a:spcPct val="180000"/>
              </a:lnSpc>
              <a:spcBef>
                <a:spcPts val="1200"/>
              </a:spcBef>
              <a:spcAft>
                <a:spcPct val="0"/>
              </a:spcAft>
              <a:buFont typeface="Wingdings" panose="05000000000000000000" pitchFamily="2" charset="2"/>
              <a:buChar char="n"/>
            </a:pPr>
            <a:r>
              <a:rPr lang="zh-CN" altLang="en-US" sz="2400" b="1" dirty="0">
                <a:latin typeface="微软雅黑" panose="020B0503020204020204" pitchFamily="34" charset="-122"/>
              </a:rPr>
              <a:t>要在完成海委系统节水机关建设目标任务的基础上，结合单位自身条件与地方特色，积极进行节水创新，统筹做好局属各单位节水机关建设标准制定和验收组织等各项工作</a:t>
            </a:r>
            <a:r>
              <a:rPr lang="zh-CN" altLang="en-US" sz="2400" b="1" dirty="0" smtClean="0">
                <a:latin typeface="微软雅黑" panose="020B0503020204020204" pitchFamily="34" charset="-122"/>
              </a:rPr>
              <a:t>。</a:t>
            </a:r>
            <a:endParaRPr lang="zh-CN" altLang="en-US" sz="2400" b="1" dirty="0">
              <a:latin typeface="微软雅黑" panose="020B0503020204020204" pitchFamily="34" charset="-122"/>
            </a:endParaRPr>
          </a:p>
        </p:txBody>
      </p:sp>
    </p:spTree>
    <p:extLst>
      <p:ext uri="{BB962C8B-B14F-4D97-AF65-F5344CB8AC3E}">
        <p14:creationId xmlns:p14="http://schemas.microsoft.com/office/powerpoint/2010/main" val="39138972"/>
      </p:ext>
    </p:extLst>
  </p:cSld>
  <p:clrMapOvr>
    <a:masterClrMapping/>
  </p:clrMapOvr>
  <p:transition>
    <p:split orient="ver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1"/>
          </p:nvPr>
        </p:nvSpPr>
        <p:spPr/>
        <p:txBody>
          <a:bodyPr/>
          <a:lstStyle/>
          <a:p>
            <a:r>
              <a:rPr lang="zh-CN" altLang="en-US" dirty="0" smtClean="0"/>
              <a:t>海委直属单位节水机关建设要求</a:t>
            </a:r>
            <a:endParaRPr lang="zh-CN" altLang="en-US" dirty="0"/>
          </a:p>
        </p:txBody>
      </p:sp>
      <p:sp>
        <p:nvSpPr>
          <p:cNvPr id="29" name="TextBox 16"/>
          <p:cNvSpPr txBox="1">
            <a:spLocks noChangeArrowheads="1"/>
          </p:cNvSpPr>
          <p:nvPr/>
        </p:nvSpPr>
        <p:spPr bwMode="auto">
          <a:xfrm>
            <a:off x="839026" y="1885518"/>
            <a:ext cx="10362374" cy="663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80000"/>
              </a:lnSpc>
              <a:spcBef>
                <a:spcPts val="1200"/>
              </a:spcBef>
              <a:spcAft>
                <a:spcPct val="0"/>
              </a:spcAft>
              <a:buNone/>
            </a:pPr>
            <a:r>
              <a:rPr lang="zh-CN" altLang="en-US" sz="2400" b="1" dirty="0"/>
              <a:t>三、突出重点，强化</a:t>
            </a:r>
            <a:r>
              <a:rPr lang="zh-CN" altLang="en-US" sz="2400" b="1" dirty="0" smtClean="0"/>
              <a:t>宣传</a:t>
            </a:r>
            <a:endParaRPr lang="en-US" altLang="zh-CN" sz="2400" b="1" dirty="0" smtClean="0"/>
          </a:p>
        </p:txBody>
      </p:sp>
      <p:sp>
        <p:nvSpPr>
          <p:cNvPr id="5" name="TextBox 16"/>
          <p:cNvSpPr txBox="1">
            <a:spLocks noChangeArrowheads="1"/>
          </p:cNvSpPr>
          <p:nvPr/>
        </p:nvSpPr>
        <p:spPr bwMode="auto">
          <a:xfrm>
            <a:off x="717106" y="2949577"/>
            <a:ext cx="9962324" cy="1328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342900" indent="-342900" fontAlgn="base">
              <a:lnSpc>
                <a:spcPct val="180000"/>
              </a:lnSpc>
              <a:spcBef>
                <a:spcPts val="1200"/>
              </a:spcBef>
              <a:spcAft>
                <a:spcPct val="0"/>
              </a:spcAft>
              <a:buFont typeface="Wingdings" panose="05000000000000000000" pitchFamily="2" charset="2"/>
              <a:buChar char="n"/>
            </a:pPr>
            <a:r>
              <a:rPr lang="zh-CN" altLang="en-US" sz="2400" b="1" dirty="0">
                <a:latin typeface="微软雅黑" panose="020B0503020204020204" pitchFamily="34" charset="-122"/>
              </a:rPr>
              <a:t>要高度重视干部职工节水意识调查与宣传教育引导工作，积极营造浓厚节水氛围，让节水意识根植于心，化为干部职工的日常行为。</a:t>
            </a:r>
          </a:p>
        </p:txBody>
      </p:sp>
    </p:spTree>
    <p:extLst>
      <p:ext uri="{BB962C8B-B14F-4D97-AF65-F5344CB8AC3E}">
        <p14:creationId xmlns:p14="http://schemas.microsoft.com/office/powerpoint/2010/main" val="2188911063"/>
      </p:ext>
    </p:extLst>
  </p:cSld>
  <p:clrMapOvr>
    <a:masterClrMapping/>
  </p:clrMapOvr>
  <p:transition>
    <p:split orient="ver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1"/>
          </p:nvPr>
        </p:nvSpPr>
        <p:spPr/>
        <p:txBody>
          <a:bodyPr/>
          <a:lstStyle/>
          <a:p>
            <a:r>
              <a:rPr lang="zh-CN" altLang="en-US" dirty="0" smtClean="0"/>
              <a:t>把握的主要原则</a:t>
            </a:r>
            <a:endParaRPr lang="zh-CN" altLang="en-US" dirty="0"/>
          </a:p>
        </p:txBody>
      </p:sp>
      <p:sp>
        <p:nvSpPr>
          <p:cNvPr id="29" name="TextBox 16"/>
          <p:cNvSpPr txBox="1">
            <a:spLocks noChangeArrowheads="1"/>
          </p:cNvSpPr>
          <p:nvPr/>
        </p:nvSpPr>
        <p:spPr bwMode="auto">
          <a:xfrm>
            <a:off x="1200976" y="1617095"/>
            <a:ext cx="9962324" cy="4235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342900" indent="-342900" fontAlgn="base">
              <a:lnSpc>
                <a:spcPct val="180000"/>
              </a:lnSpc>
              <a:spcBef>
                <a:spcPts val="1200"/>
              </a:spcBef>
              <a:spcAft>
                <a:spcPct val="0"/>
              </a:spcAft>
              <a:buFont typeface="Wingdings" panose="05000000000000000000" pitchFamily="2" charset="2"/>
              <a:buChar char="n"/>
            </a:pPr>
            <a:r>
              <a:rPr lang="zh-CN" altLang="en-US" sz="2400" b="1" dirty="0">
                <a:latin typeface="微软雅黑" panose="020B0503020204020204" pitchFamily="34" charset="-122"/>
              </a:rPr>
              <a:t>水利行业节水机关建设的目标定位是向同类型的公共机关提供可展示、可复制的节水措施，为各同类机关节水建设提供可借鉴的参考</a:t>
            </a:r>
            <a:r>
              <a:rPr lang="zh-CN" altLang="en-US" sz="2400" b="1" dirty="0" smtClean="0">
                <a:latin typeface="微软雅黑" panose="020B0503020204020204" pitchFamily="34" charset="-122"/>
              </a:rPr>
              <a:t>示范。</a:t>
            </a:r>
            <a:endParaRPr lang="zh-CN" altLang="en-US" sz="2400" b="1" dirty="0">
              <a:latin typeface="微软雅黑" panose="020B0503020204020204" pitchFamily="34" charset="-122"/>
            </a:endParaRPr>
          </a:p>
          <a:p>
            <a:pPr marL="342900" indent="-342900" fontAlgn="base">
              <a:lnSpc>
                <a:spcPct val="180000"/>
              </a:lnSpc>
              <a:spcBef>
                <a:spcPts val="1200"/>
              </a:spcBef>
              <a:spcAft>
                <a:spcPct val="0"/>
              </a:spcAft>
              <a:buFont typeface="Wingdings" panose="05000000000000000000" pitchFamily="2" charset="2"/>
              <a:buChar char="n"/>
            </a:pPr>
            <a:r>
              <a:rPr lang="zh-CN" altLang="en-US" sz="2400" b="1" dirty="0" smtClean="0">
                <a:latin typeface="微软雅黑" panose="020B0503020204020204" pitchFamily="34" charset="-122"/>
              </a:rPr>
              <a:t>要求</a:t>
            </a:r>
            <a:r>
              <a:rPr lang="zh-CN" altLang="en-US" sz="2400" b="1" dirty="0">
                <a:latin typeface="微软雅黑" panose="020B0503020204020204" pitchFamily="34" charset="-122"/>
              </a:rPr>
              <a:t>节水机关把节水手段都用尽，做深做细，措施要务实可行。硬件上，</a:t>
            </a:r>
            <a:r>
              <a:rPr lang="zh-CN" altLang="en-US" sz="2400" b="1" dirty="0">
                <a:solidFill>
                  <a:srgbClr val="FF0000"/>
                </a:solidFill>
                <a:latin typeface="微软雅黑" panose="020B0503020204020204" pitchFamily="34" charset="-122"/>
              </a:rPr>
              <a:t>每个用水地方、用水环节都应有说法</a:t>
            </a:r>
            <a:r>
              <a:rPr lang="zh-CN" altLang="en-US" sz="2400" b="1" dirty="0">
                <a:latin typeface="微软雅黑" panose="020B0503020204020204" pitchFamily="34" charset="-122"/>
              </a:rPr>
              <a:t>，用什么设备、技术最节水；软件上，就是平时的管理，</a:t>
            </a:r>
            <a:r>
              <a:rPr lang="zh-CN" altLang="en-US" sz="2400" b="1" dirty="0">
                <a:solidFill>
                  <a:srgbClr val="FF0000"/>
                </a:solidFill>
                <a:latin typeface="微软雅黑" panose="020B0503020204020204" pitchFamily="34" charset="-122"/>
              </a:rPr>
              <a:t>凡是和水有关的人的行为都要一个一个分析透</a:t>
            </a:r>
            <a:r>
              <a:rPr lang="zh-CN" altLang="en-US" sz="2400" b="1" dirty="0">
                <a:latin typeface="微软雅黑" panose="020B0503020204020204" pitchFamily="34" charset="-122"/>
              </a:rPr>
              <a:t>，把人为造成的用水浪费问题处理、解决好。</a:t>
            </a:r>
          </a:p>
        </p:txBody>
      </p:sp>
    </p:spTree>
  </p:cSld>
  <p:clrMapOvr>
    <a:masterClrMapping/>
  </p:clrMapOvr>
  <p:transition>
    <p:split orient="ver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1"/>
          </p:nvPr>
        </p:nvSpPr>
        <p:spPr/>
        <p:txBody>
          <a:bodyPr/>
          <a:lstStyle/>
          <a:p>
            <a:r>
              <a:rPr lang="zh-CN" altLang="en-US" dirty="0" smtClean="0"/>
              <a:t>管理措施</a:t>
            </a:r>
            <a:endParaRPr lang="zh-CN" altLang="en-US" dirty="0"/>
          </a:p>
        </p:txBody>
      </p:sp>
      <p:sp>
        <p:nvSpPr>
          <p:cNvPr id="29" name="TextBox 16"/>
          <p:cNvSpPr txBox="1">
            <a:spLocks noChangeArrowheads="1"/>
          </p:cNvSpPr>
          <p:nvPr/>
        </p:nvSpPr>
        <p:spPr bwMode="auto">
          <a:xfrm>
            <a:off x="1200976" y="1617095"/>
            <a:ext cx="9962324" cy="5207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80000"/>
              </a:lnSpc>
              <a:spcBef>
                <a:spcPts val="1200"/>
              </a:spcBef>
              <a:spcAft>
                <a:spcPct val="0"/>
              </a:spcAft>
              <a:buNone/>
            </a:pPr>
            <a:r>
              <a:rPr lang="en-US" altLang="zh-CN" sz="2400" b="1" dirty="0" smtClean="0">
                <a:latin typeface="微软雅黑" panose="020B0503020204020204" pitchFamily="34" charset="-122"/>
              </a:rPr>
              <a:t>1. </a:t>
            </a:r>
            <a:r>
              <a:rPr lang="zh-CN" altLang="en-US" sz="2400" b="1" dirty="0" smtClean="0">
                <a:latin typeface="微软雅黑" panose="020B0503020204020204" pitchFamily="34" charset="-122"/>
              </a:rPr>
              <a:t>建立组织机构，明确岗位职责</a:t>
            </a:r>
            <a:endParaRPr lang="en-US" altLang="zh-CN" sz="2400" b="1" dirty="0" smtClean="0">
              <a:latin typeface="微软雅黑" panose="020B0503020204020204" pitchFamily="34" charset="-122"/>
            </a:endParaRPr>
          </a:p>
          <a:p>
            <a:pPr marL="342900" indent="-342900" fontAlgn="base">
              <a:lnSpc>
                <a:spcPct val="180000"/>
              </a:lnSpc>
              <a:spcBef>
                <a:spcPts val="1200"/>
              </a:spcBef>
              <a:spcAft>
                <a:spcPct val="0"/>
              </a:spcAft>
              <a:buFont typeface="Wingdings" panose="05000000000000000000" pitchFamily="2" charset="2"/>
              <a:buChar char="n"/>
            </a:pPr>
            <a:r>
              <a:rPr lang="zh-CN" altLang="en-US" sz="2400" b="1" dirty="0" smtClean="0">
                <a:latin typeface="微软雅黑" panose="020B0503020204020204" pitchFamily="34" charset="-122"/>
              </a:rPr>
              <a:t>成立节水机关建设工作领导小组，贯彻落实水利部、海委有关行业节水机关建设工作的精神和要求，部署节水机关建设工作，协调工作中的重大问题。</a:t>
            </a:r>
            <a:endParaRPr lang="en-US" altLang="zh-CN" sz="2400" b="1" dirty="0" smtClean="0">
              <a:latin typeface="微软雅黑" panose="020B0503020204020204" pitchFamily="34" charset="-122"/>
            </a:endParaRPr>
          </a:p>
          <a:p>
            <a:pPr marL="342900" indent="-342900" fontAlgn="base">
              <a:lnSpc>
                <a:spcPct val="180000"/>
              </a:lnSpc>
              <a:spcBef>
                <a:spcPts val="1200"/>
              </a:spcBef>
              <a:spcAft>
                <a:spcPct val="0"/>
              </a:spcAft>
              <a:buFont typeface="Wingdings" panose="05000000000000000000" pitchFamily="2" charset="2"/>
              <a:buChar char="n"/>
            </a:pPr>
            <a:r>
              <a:rPr lang="zh-CN" altLang="en-US" sz="2400" b="1" dirty="0" smtClean="0">
                <a:latin typeface="微软雅黑" panose="020B0503020204020204" pitchFamily="34" charset="-122"/>
              </a:rPr>
              <a:t>完善节水管理岗位职责，建立健全节水管理岗位责任制、目标责任制，明确节水管理领导、部门负责人和具体管理人员职责。</a:t>
            </a:r>
            <a:endParaRPr lang="en-US" altLang="zh-CN" sz="2400" b="1" dirty="0" smtClean="0">
              <a:latin typeface="微软雅黑" panose="020B0503020204020204" pitchFamily="34" charset="-122"/>
            </a:endParaRPr>
          </a:p>
          <a:p>
            <a:pPr fontAlgn="base">
              <a:lnSpc>
                <a:spcPct val="180000"/>
              </a:lnSpc>
              <a:spcBef>
                <a:spcPts val="1200"/>
              </a:spcBef>
              <a:spcAft>
                <a:spcPct val="0"/>
              </a:spcAft>
              <a:buNone/>
            </a:pPr>
            <a:endParaRPr lang="zh-CN" altLang="en-US" sz="2400" b="1" dirty="0">
              <a:latin typeface="微软雅黑" panose="020B0503020204020204" pitchFamily="34" charset="-122"/>
            </a:endParaRPr>
          </a:p>
        </p:txBody>
      </p:sp>
    </p:spTree>
    <p:extLst>
      <p:ext uri="{BB962C8B-B14F-4D97-AF65-F5344CB8AC3E}">
        <p14:creationId xmlns:p14="http://schemas.microsoft.com/office/powerpoint/2010/main" val="2987806031"/>
      </p:ext>
    </p:extLst>
  </p:cSld>
  <p:clrMapOvr>
    <a:masterClrMapping/>
  </p:clrMapOvr>
  <p:transition>
    <p:split orient="ver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006" y="1108259"/>
            <a:ext cx="3860800" cy="54497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直接连接符 3"/>
          <p:cNvCxnSpPr/>
          <p:nvPr/>
        </p:nvCxnSpPr>
        <p:spPr>
          <a:xfrm>
            <a:off x="4336872" y="2342268"/>
            <a:ext cx="7252788" cy="0"/>
          </a:xfrm>
          <a:prstGeom prst="line">
            <a:avLst/>
          </a:prstGeom>
        </p:spPr>
        <p:style>
          <a:lnRef idx="1">
            <a:schemeClr val="accent3"/>
          </a:lnRef>
          <a:fillRef idx="0">
            <a:schemeClr val="accent3"/>
          </a:fillRef>
          <a:effectRef idx="0">
            <a:schemeClr val="accent3"/>
          </a:effectRef>
          <a:fontRef idx="minor">
            <a:schemeClr val="tx1"/>
          </a:fontRef>
        </p:style>
      </p:cxnSp>
      <p:sp>
        <p:nvSpPr>
          <p:cNvPr id="6" name="TextBox 16"/>
          <p:cNvSpPr txBox="1">
            <a:spLocks noChangeArrowheads="1"/>
          </p:cNvSpPr>
          <p:nvPr/>
        </p:nvSpPr>
        <p:spPr bwMode="auto">
          <a:xfrm>
            <a:off x="4274464" y="1763867"/>
            <a:ext cx="7714342" cy="350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50000"/>
              </a:lnSpc>
              <a:spcBef>
                <a:spcPct val="0"/>
              </a:spcBef>
              <a:spcAft>
                <a:spcPct val="0"/>
              </a:spcAft>
              <a:buNone/>
            </a:pPr>
            <a:r>
              <a:rPr lang="en-US" altLang="zh-CN" sz="2400" b="1" dirty="0" smtClean="0">
                <a:latin typeface="微软雅黑" panose="020B0503020204020204" pitchFamily="34" charset="-122"/>
              </a:rPr>
              <a:t>《</a:t>
            </a:r>
            <a:r>
              <a:rPr lang="zh-CN" altLang="en-US" sz="2400" b="1" dirty="0" smtClean="0">
                <a:latin typeface="微软雅黑" panose="020B0503020204020204" pitchFamily="34" charset="-122"/>
              </a:rPr>
              <a:t>漳卫南局关于成立节水机关建设工作领导小组的通知</a:t>
            </a:r>
            <a:r>
              <a:rPr lang="en-US" altLang="zh-CN" sz="2400" b="1" dirty="0" smtClean="0">
                <a:latin typeface="微软雅黑" panose="020B0503020204020204" pitchFamily="34" charset="-122"/>
              </a:rPr>
              <a:t>》</a:t>
            </a:r>
          </a:p>
          <a:p>
            <a:pPr fontAlgn="base">
              <a:lnSpc>
                <a:spcPct val="150000"/>
              </a:lnSpc>
              <a:spcBef>
                <a:spcPct val="0"/>
              </a:spcBef>
              <a:spcAft>
                <a:spcPct val="0"/>
              </a:spcAft>
              <a:buNone/>
            </a:pPr>
            <a:r>
              <a:rPr lang="en-US" altLang="zh-CN" sz="2800" b="1" dirty="0">
                <a:latin typeface="微软雅黑" panose="020B0503020204020204" pitchFamily="34" charset="-122"/>
              </a:rPr>
              <a:t> </a:t>
            </a:r>
            <a:r>
              <a:rPr lang="en-US" altLang="zh-CN" sz="2800" b="1" dirty="0" smtClean="0">
                <a:latin typeface="微软雅黑" panose="020B0503020204020204" pitchFamily="34" charset="-122"/>
              </a:rPr>
              <a:t>    </a:t>
            </a:r>
            <a:r>
              <a:rPr lang="zh-CN" altLang="en-US" sz="2400" b="1" dirty="0" smtClean="0">
                <a:latin typeface="微软雅黑" panose="020B0503020204020204" pitchFamily="34" charset="-122"/>
              </a:rPr>
              <a:t>漳卫南局节水机关建设工作领导小组由漳卫南局局长张永明任组长，分管水资源和后勤服务工作的副局长付贵增任副组长，成员包括办公室</a:t>
            </a:r>
            <a:r>
              <a:rPr lang="zh-CN" altLang="en-US" sz="2400" b="1" dirty="0" smtClean="0">
                <a:latin typeface="微软雅黑" panose="020B0503020204020204" pitchFamily="34" charset="-122"/>
              </a:rPr>
              <a:t>、财务</a:t>
            </a:r>
            <a:r>
              <a:rPr lang="zh-CN" altLang="en-US" sz="2400" b="1" dirty="0" smtClean="0">
                <a:latin typeface="微软雅黑" panose="020B0503020204020204" pitchFamily="34" charset="-122"/>
              </a:rPr>
              <a:t>处、水资源管理与保护处、水文处、综合事业处、后勤服务中心等部门主要负责人。</a:t>
            </a:r>
            <a:endParaRPr lang="zh-CN" altLang="en-US" sz="2400" b="1" dirty="0">
              <a:latin typeface="微软雅黑" panose="020B0503020204020204" pitchFamily="34" charset="-122"/>
            </a:endParaRPr>
          </a:p>
        </p:txBody>
      </p:sp>
      <p:sp>
        <p:nvSpPr>
          <p:cNvPr id="7" name="文本占位符 3"/>
          <p:cNvSpPr>
            <a:spLocks noGrp="1"/>
          </p:cNvSpPr>
          <p:nvPr>
            <p:ph type="body" sz="quarter" idx="11"/>
          </p:nvPr>
        </p:nvSpPr>
        <p:spPr>
          <a:xfrm>
            <a:off x="1230469" y="314849"/>
            <a:ext cx="7529221" cy="530225"/>
          </a:xfrm>
        </p:spPr>
        <p:txBody>
          <a:bodyPr/>
          <a:lstStyle/>
          <a:p>
            <a:r>
              <a:rPr lang="zh-CN" altLang="en-US" dirty="0" smtClean="0"/>
              <a:t>管理措施</a:t>
            </a:r>
            <a:endParaRPr lang="zh-CN" altLang="en-US" dirty="0"/>
          </a:p>
        </p:txBody>
      </p:sp>
    </p:spTree>
    <p:extLst>
      <p:ext uri="{BB962C8B-B14F-4D97-AF65-F5344CB8AC3E}">
        <p14:creationId xmlns:p14="http://schemas.microsoft.com/office/powerpoint/2010/main" val="5374881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1"/>
          </p:nvPr>
        </p:nvSpPr>
        <p:spPr/>
        <p:txBody>
          <a:bodyPr/>
          <a:lstStyle/>
          <a:p>
            <a:r>
              <a:rPr lang="zh-CN" altLang="en-US" dirty="0" smtClean="0"/>
              <a:t>管理措施</a:t>
            </a:r>
            <a:endParaRPr lang="zh-CN" altLang="en-US" dirty="0"/>
          </a:p>
        </p:txBody>
      </p:sp>
      <p:sp>
        <p:nvSpPr>
          <p:cNvPr id="29" name="TextBox 16"/>
          <p:cNvSpPr txBox="1">
            <a:spLocks noChangeArrowheads="1"/>
          </p:cNvSpPr>
          <p:nvPr/>
        </p:nvSpPr>
        <p:spPr bwMode="auto">
          <a:xfrm>
            <a:off x="1200976" y="1617095"/>
            <a:ext cx="9962324" cy="5207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80000"/>
              </a:lnSpc>
              <a:spcBef>
                <a:spcPts val="1200"/>
              </a:spcBef>
              <a:spcAft>
                <a:spcPct val="0"/>
              </a:spcAft>
              <a:buNone/>
            </a:pPr>
            <a:r>
              <a:rPr lang="en-US" altLang="zh-CN" sz="2400" b="1" dirty="0">
                <a:latin typeface="微软雅黑" panose="020B0503020204020204" pitchFamily="34" charset="-122"/>
              </a:rPr>
              <a:t>2</a:t>
            </a:r>
            <a:r>
              <a:rPr lang="en-US" altLang="zh-CN" sz="2400" b="1" dirty="0" smtClean="0">
                <a:latin typeface="微软雅黑" panose="020B0503020204020204" pitchFamily="34" charset="-122"/>
              </a:rPr>
              <a:t>.</a:t>
            </a:r>
            <a:r>
              <a:rPr lang="zh-CN" altLang="en-US" sz="2400" b="1" dirty="0" smtClean="0">
                <a:latin typeface="微软雅黑" panose="020B0503020204020204" pitchFamily="34" charset="-122"/>
              </a:rPr>
              <a:t>完善规章制度，加强日常管理</a:t>
            </a:r>
            <a:endParaRPr lang="en-US" altLang="zh-CN" sz="2400" b="1" dirty="0" smtClean="0">
              <a:latin typeface="微软雅黑" panose="020B0503020204020204" pitchFamily="34" charset="-122"/>
            </a:endParaRPr>
          </a:p>
          <a:p>
            <a:pPr marL="342900" indent="-342900" fontAlgn="base">
              <a:lnSpc>
                <a:spcPct val="180000"/>
              </a:lnSpc>
              <a:spcBef>
                <a:spcPts val="1200"/>
              </a:spcBef>
              <a:spcAft>
                <a:spcPct val="0"/>
              </a:spcAft>
              <a:buFont typeface="Wingdings" panose="05000000000000000000" pitchFamily="2" charset="2"/>
              <a:buChar char="n"/>
            </a:pPr>
            <a:r>
              <a:rPr lang="zh-CN" altLang="en-US" sz="2400" b="1" dirty="0" smtClean="0">
                <a:latin typeface="微软雅黑" panose="020B0503020204020204" pitchFamily="34" charset="-122"/>
              </a:rPr>
              <a:t>建立节水设施管理有关制度，加强用水设施日常管理，落实定期巡回检查，做好定期巡护和维修用水设施设备记录，确保节水设施正常运行。</a:t>
            </a:r>
            <a:endParaRPr lang="en-US" altLang="zh-CN" sz="2400" b="1" dirty="0" smtClean="0">
              <a:latin typeface="微软雅黑" panose="020B0503020204020204" pitchFamily="34" charset="-122"/>
            </a:endParaRPr>
          </a:p>
          <a:p>
            <a:pPr marL="342900" indent="-342900" fontAlgn="base">
              <a:lnSpc>
                <a:spcPct val="180000"/>
              </a:lnSpc>
              <a:spcBef>
                <a:spcPts val="1200"/>
              </a:spcBef>
              <a:spcAft>
                <a:spcPct val="0"/>
              </a:spcAft>
              <a:buFont typeface="Wingdings" panose="05000000000000000000" pitchFamily="2" charset="2"/>
              <a:buChar char="n"/>
            </a:pPr>
            <a:r>
              <a:rPr lang="zh-CN" altLang="en-US" sz="2400" b="1" dirty="0" smtClean="0">
                <a:latin typeface="微软雅黑" panose="020B0503020204020204" pitchFamily="34" charset="-122"/>
              </a:rPr>
              <a:t>建立健全节水考核制度，强化节水计划管理，并做好用水原始记录和电子台账。</a:t>
            </a:r>
            <a:endParaRPr lang="en-US" altLang="zh-CN" sz="2400" b="1" dirty="0" smtClean="0">
              <a:latin typeface="微软雅黑" panose="020B0503020204020204" pitchFamily="34" charset="-122"/>
            </a:endParaRPr>
          </a:p>
          <a:p>
            <a:pPr fontAlgn="base">
              <a:lnSpc>
                <a:spcPct val="180000"/>
              </a:lnSpc>
              <a:spcBef>
                <a:spcPts val="1200"/>
              </a:spcBef>
              <a:spcAft>
                <a:spcPct val="0"/>
              </a:spcAft>
              <a:buNone/>
            </a:pPr>
            <a:endParaRPr lang="zh-CN" altLang="en-US" sz="2400" b="1" dirty="0">
              <a:latin typeface="微软雅黑" panose="020B0503020204020204" pitchFamily="34" charset="-122"/>
            </a:endParaRPr>
          </a:p>
        </p:txBody>
      </p:sp>
    </p:spTree>
    <p:extLst>
      <p:ext uri="{BB962C8B-B14F-4D97-AF65-F5344CB8AC3E}">
        <p14:creationId xmlns:p14="http://schemas.microsoft.com/office/powerpoint/2010/main" val="1880037700"/>
      </p:ext>
    </p:extLst>
  </p:cSld>
  <p:clrMapOvr>
    <a:masterClrMapping/>
  </p:clrMapOvr>
  <p:transition>
    <p:split orient="ver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1"/>
          </p:nvPr>
        </p:nvSpPr>
        <p:spPr/>
        <p:txBody>
          <a:bodyPr/>
          <a:lstStyle/>
          <a:p>
            <a:r>
              <a:rPr lang="zh-CN" altLang="en-US" dirty="0" smtClean="0"/>
              <a:t>管理措施</a:t>
            </a:r>
            <a:endParaRPr lang="zh-CN" altLang="en-US" dirty="0"/>
          </a:p>
        </p:txBody>
      </p:sp>
      <p:sp>
        <p:nvSpPr>
          <p:cNvPr id="29" name="TextBox 16"/>
          <p:cNvSpPr txBox="1">
            <a:spLocks noChangeArrowheads="1"/>
          </p:cNvSpPr>
          <p:nvPr/>
        </p:nvSpPr>
        <p:spPr bwMode="auto">
          <a:xfrm>
            <a:off x="1200976" y="1190375"/>
            <a:ext cx="9962324" cy="551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80000"/>
              </a:lnSpc>
              <a:spcBef>
                <a:spcPts val="1200"/>
              </a:spcBef>
              <a:spcAft>
                <a:spcPct val="0"/>
              </a:spcAft>
              <a:buNone/>
            </a:pPr>
            <a:r>
              <a:rPr lang="en-US" altLang="zh-CN" sz="2400" b="1" dirty="0" smtClean="0">
                <a:latin typeface="微软雅黑" panose="020B0503020204020204" pitchFamily="34" charset="-122"/>
              </a:rPr>
              <a:t>3.</a:t>
            </a:r>
            <a:r>
              <a:rPr lang="zh-CN" altLang="en-US" sz="2400" b="1" dirty="0" smtClean="0">
                <a:latin typeface="微软雅黑" panose="020B0503020204020204" pitchFamily="34" charset="-122"/>
              </a:rPr>
              <a:t>加强宣传教育，营造节水氛围</a:t>
            </a:r>
            <a:endParaRPr lang="en-US" altLang="zh-CN" sz="2400" b="1" dirty="0" smtClean="0">
              <a:latin typeface="微软雅黑" panose="020B0503020204020204" pitchFamily="34" charset="-122"/>
            </a:endParaRPr>
          </a:p>
          <a:p>
            <a:pPr marL="342900" indent="-342900" fontAlgn="base">
              <a:lnSpc>
                <a:spcPct val="180000"/>
              </a:lnSpc>
              <a:spcBef>
                <a:spcPts val="1200"/>
              </a:spcBef>
              <a:spcAft>
                <a:spcPct val="0"/>
              </a:spcAft>
              <a:buFont typeface="Wingdings" panose="05000000000000000000" pitchFamily="2" charset="2"/>
              <a:buChar char="n"/>
            </a:pPr>
            <a:r>
              <a:rPr lang="zh-CN" altLang="en-US" sz="2400" b="1" dirty="0" smtClean="0">
                <a:latin typeface="微软雅黑" panose="020B0503020204020204" pitchFamily="34" charset="-122"/>
              </a:rPr>
              <a:t>开展集中学习：开展节水主题党日，学习节水机关建设有关文件。</a:t>
            </a:r>
            <a:endParaRPr lang="en-US" altLang="zh-CN" sz="2400" b="1" dirty="0" smtClean="0">
              <a:latin typeface="微软雅黑" panose="020B0503020204020204" pitchFamily="34" charset="-122"/>
            </a:endParaRPr>
          </a:p>
          <a:p>
            <a:pPr marL="342900" indent="-342900" fontAlgn="base">
              <a:lnSpc>
                <a:spcPct val="180000"/>
              </a:lnSpc>
              <a:spcBef>
                <a:spcPts val="1200"/>
              </a:spcBef>
              <a:spcAft>
                <a:spcPct val="0"/>
              </a:spcAft>
              <a:buFont typeface="Wingdings" panose="05000000000000000000" pitchFamily="2" charset="2"/>
              <a:buChar char="n"/>
            </a:pPr>
            <a:r>
              <a:rPr lang="zh-CN" altLang="en-US" sz="2400" b="1" dirty="0">
                <a:latin typeface="微软雅黑" panose="020B0503020204020204" pitchFamily="34" charset="-122"/>
              </a:rPr>
              <a:t>营造节水氛围</a:t>
            </a:r>
            <a:r>
              <a:rPr lang="zh-CN" altLang="en-US" sz="2400" b="1" dirty="0" smtClean="0">
                <a:latin typeface="微软雅黑" panose="020B0503020204020204" pitchFamily="34" charset="-122"/>
              </a:rPr>
              <a:t>：编制节水宣传材料，张贴</a:t>
            </a:r>
            <a:r>
              <a:rPr lang="zh-CN" altLang="en-US" sz="2400" b="1" dirty="0">
                <a:latin typeface="微软雅黑" panose="020B0503020204020204" pitchFamily="34" charset="-122"/>
              </a:rPr>
              <a:t>节水标识、海报。</a:t>
            </a:r>
            <a:endParaRPr lang="en-US" altLang="zh-CN" sz="2400" b="1" dirty="0">
              <a:latin typeface="微软雅黑" panose="020B0503020204020204" pitchFamily="34" charset="-122"/>
            </a:endParaRPr>
          </a:p>
          <a:p>
            <a:pPr marL="342900" indent="-342900" fontAlgn="base">
              <a:lnSpc>
                <a:spcPct val="180000"/>
              </a:lnSpc>
              <a:spcBef>
                <a:spcPts val="1200"/>
              </a:spcBef>
              <a:spcAft>
                <a:spcPct val="0"/>
              </a:spcAft>
              <a:buFont typeface="Wingdings" panose="05000000000000000000" pitchFamily="2" charset="2"/>
              <a:buChar char="n"/>
            </a:pPr>
            <a:r>
              <a:rPr lang="zh-CN" altLang="en-US" sz="2400" b="1" dirty="0" smtClean="0">
                <a:latin typeface="微软雅黑" panose="020B0503020204020204" pitchFamily="34" charset="-122"/>
              </a:rPr>
              <a:t>加大节水宣传：借助“世界水日”“中国水周”“节水宣传周”等节点做好节水宣传、培训、讲座、答题等活动。</a:t>
            </a:r>
            <a:endParaRPr lang="en-US" altLang="zh-CN" sz="2400" b="1" dirty="0" smtClean="0">
              <a:latin typeface="微软雅黑" panose="020B0503020204020204" pitchFamily="34" charset="-122"/>
            </a:endParaRPr>
          </a:p>
          <a:p>
            <a:pPr marL="342900" indent="-342900" fontAlgn="base">
              <a:lnSpc>
                <a:spcPct val="180000"/>
              </a:lnSpc>
              <a:spcBef>
                <a:spcPts val="1200"/>
              </a:spcBef>
              <a:spcAft>
                <a:spcPct val="0"/>
              </a:spcAft>
              <a:buFont typeface="Wingdings" panose="05000000000000000000" pitchFamily="2" charset="2"/>
              <a:buChar char="n"/>
            </a:pPr>
            <a:r>
              <a:rPr lang="zh-CN" altLang="en-US" sz="2400" b="1" dirty="0" smtClean="0">
                <a:latin typeface="微软雅黑" panose="020B0503020204020204" pitchFamily="34" charset="-122"/>
              </a:rPr>
              <a:t>开展志愿活动：组织开展职工节水、护水志愿活动。</a:t>
            </a:r>
            <a:endParaRPr lang="en-US" altLang="zh-CN" sz="2400" b="1" dirty="0" smtClean="0">
              <a:latin typeface="微软雅黑" panose="020B0503020204020204" pitchFamily="34" charset="-122"/>
            </a:endParaRPr>
          </a:p>
          <a:p>
            <a:pPr marL="342900" indent="-342900" fontAlgn="base">
              <a:lnSpc>
                <a:spcPct val="180000"/>
              </a:lnSpc>
              <a:spcBef>
                <a:spcPts val="1200"/>
              </a:spcBef>
              <a:spcAft>
                <a:spcPct val="0"/>
              </a:spcAft>
              <a:buFont typeface="Wingdings" panose="05000000000000000000" pitchFamily="2" charset="2"/>
              <a:buChar char="n"/>
            </a:pPr>
            <a:r>
              <a:rPr lang="zh-CN" altLang="en-US" sz="2400" b="1" dirty="0" smtClean="0">
                <a:latin typeface="微软雅黑" panose="020B0503020204020204" pitchFamily="34" charset="-122"/>
              </a:rPr>
              <a:t>提高节水意识：制作节水倡议书、宣传片等。</a:t>
            </a:r>
            <a:endParaRPr lang="en-US" altLang="zh-CN" sz="2400" b="1" dirty="0" smtClean="0">
              <a:latin typeface="微软雅黑" panose="020B0503020204020204" pitchFamily="34" charset="-122"/>
            </a:endParaRPr>
          </a:p>
        </p:txBody>
      </p:sp>
    </p:spTree>
    <p:extLst>
      <p:ext uri="{BB962C8B-B14F-4D97-AF65-F5344CB8AC3E}">
        <p14:creationId xmlns:p14="http://schemas.microsoft.com/office/powerpoint/2010/main" val="2327605845"/>
      </p:ext>
    </p:extLst>
  </p:cSld>
  <p:clrMapOvr>
    <a:masterClrMapping/>
  </p:clrMapOvr>
  <p:transition>
    <p:split orient="ver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1"/>
          </p:nvPr>
        </p:nvSpPr>
        <p:spPr/>
        <p:txBody>
          <a:bodyPr/>
          <a:lstStyle/>
          <a:p>
            <a:r>
              <a:rPr lang="zh-CN" altLang="en-US" dirty="0" smtClean="0"/>
              <a:t>技术措施</a:t>
            </a:r>
            <a:endParaRPr lang="zh-CN" altLang="en-US" dirty="0"/>
          </a:p>
        </p:txBody>
      </p:sp>
      <p:sp>
        <p:nvSpPr>
          <p:cNvPr id="29" name="TextBox 16"/>
          <p:cNvSpPr txBox="1">
            <a:spLocks noChangeArrowheads="1"/>
          </p:cNvSpPr>
          <p:nvPr/>
        </p:nvSpPr>
        <p:spPr bwMode="auto">
          <a:xfrm>
            <a:off x="1200976" y="1190375"/>
            <a:ext cx="9962324" cy="387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80000"/>
              </a:lnSpc>
              <a:spcBef>
                <a:spcPts val="1200"/>
              </a:spcBef>
              <a:spcAft>
                <a:spcPct val="0"/>
              </a:spcAft>
              <a:buNone/>
            </a:pPr>
            <a:r>
              <a:rPr lang="en-US" altLang="zh-CN" sz="2400" b="1" dirty="0" smtClean="0">
                <a:latin typeface="微软雅黑" panose="020B0503020204020204" pitchFamily="34" charset="-122"/>
              </a:rPr>
              <a:t>1. </a:t>
            </a:r>
            <a:r>
              <a:rPr lang="zh-CN" altLang="en-US" sz="2400" b="1" dirty="0" smtClean="0">
                <a:latin typeface="微软雅黑" panose="020B0503020204020204" pitchFamily="34" charset="-122"/>
              </a:rPr>
              <a:t>强化</a:t>
            </a:r>
            <a:r>
              <a:rPr lang="zh-CN" altLang="en-US" sz="2400" b="1" dirty="0">
                <a:latin typeface="微软雅黑" panose="020B0503020204020204" pitchFamily="34" charset="-122"/>
              </a:rPr>
              <a:t>用水监控，提高精细化管理水平</a:t>
            </a:r>
            <a:endParaRPr lang="en-US" altLang="zh-CN" sz="2400" b="1" dirty="0" smtClean="0">
              <a:latin typeface="微软雅黑" panose="020B0503020204020204" pitchFamily="34" charset="-122"/>
            </a:endParaRPr>
          </a:p>
          <a:p>
            <a:pPr marL="342900" indent="-342900" fontAlgn="base">
              <a:lnSpc>
                <a:spcPct val="180000"/>
              </a:lnSpc>
              <a:spcBef>
                <a:spcPts val="1200"/>
              </a:spcBef>
              <a:spcAft>
                <a:spcPct val="0"/>
              </a:spcAft>
              <a:buFont typeface="Wingdings" panose="05000000000000000000" pitchFamily="2" charset="2"/>
              <a:buChar char="n"/>
            </a:pPr>
            <a:r>
              <a:rPr lang="zh-CN" altLang="en-US" sz="2400" b="1" dirty="0">
                <a:latin typeface="微软雅黑" panose="020B0503020204020204" pitchFamily="34" charset="-122"/>
              </a:rPr>
              <a:t>绘制完整的供水管网图、计量网络图。</a:t>
            </a:r>
          </a:p>
          <a:p>
            <a:pPr marL="342900" indent="-342900" fontAlgn="base">
              <a:lnSpc>
                <a:spcPct val="180000"/>
              </a:lnSpc>
              <a:spcBef>
                <a:spcPts val="1200"/>
              </a:spcBef>
              <a:spcAft>
                <a:spcPct val="0"/>
              </a:spcAft>
              <a:buFont typeface="Wingdings" panose="05000000000000000000" pitchFamily="2" charset="2"/>
              <a:buChar char="n"/>
            </a:pPr>
            <a:r>
              <a:rPr lang="zh-CN" altLang="en-US" sz="2400" b="1" dirty="0" smtClean="0">
                <a:latin typeface="微软雅黑" panose="020B0503020204020204" pitchFamily="34" charset="-122"/>
              </a:rPr>
              <a:t>开展</a:t>
            </a:r>
            <a:r>
              <a:rPr lang="zh-CN" altLang="en-US" sz="2400" b="1" dirty="0">
                <a:latin typeface="微软雅黑" panose="020B0503020204020204" pitchFamily="34" charset="-122"/>
              </a:rPr>
              <a:t>管道漏水情况检查、节水诊断，加强用水总量和效率评估。</a:t>
            </a:r>
          </a:p>
          <a:p>
            <a:pPr marL="342900" indent="-342900" fontAlgn="base">
              <a:lnSpc>
                <a:spcPct val="180000"/>
              </a:lnSpc>
              <a:spcBef>
                <a:spcPts val="1200"/>
              </a:spcBef>
              <a:spcAft>
                <a:spcPct val="0"/>
              </a:spcAft>
              <a:buFont typeface="Wingdings" panose="05000000000000000000" pitchFamily="2" charset="2"/>
              <a:buChar char="n"/>
            </a:pPr>
            <a:r>
              <a:rPr lang="zh-CN" altLang="en-US" sz="2400" b="1" dirty="0" smtClean="0">
                <a:latin typeface="微软雅黑" panose="020B0503020204020204" pitchFamily="34" charset="-122"/>
              </a:rPr>
              <a:t>根据</a:t>
            </a:r>
            <a:r>
              <a:rPr lang="zh-CN" altLang="en-US" sz="2400" b="1" dirty="0">
                <a:latin typeface="微软雅黑" panose="020B0503020204020204" pitchFamily="34" charset="-122"/>
              </a:rPr>
              <a:t>节水改造建设进展情况，适时开展监控系统建设，建设用水信息管理平台。</a:t>
            </a:r>
          </a:p>
        </p:txBody>
      </p:sp>
    </p:spTree>
    <p:extLst>
      <p:ext uri="{BB962C8B-B14F-4D97-AF65-F5344CB8AC3E}">
        <p14:creationId xmlns:p14="http://schemas.microsoft.com/office/powerpoint/2010/main" val="2913418311"/>
      </p:ext>
    </p:extLst>
  </p:cSld>
  <p:clrMapOvr>
    <a:masterClrMapping/>
  </p:clrMapOvr>
  <p:transition>
    <p:split orient="ver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1"/>
          </p:nvPr>
        </p:nvSpPr>
        <p:spPr/>
        <p:txBody>
          <a:bodyPr/>
          <a:lstStyle/>
          <a:p>
            <a:r>
              <a:rPr lang="zh-CN" altLang="en-US" dirty="0" smtClean="0"/>
              <a:t>技术措施</a:t>
            </a:r>
            <a:endParaRPr lang="zh-CN" altLang="en-US" dirty="0"/>
          </a:p>
        </p:txBody>
      </p:sp>
      <p:sp>
        <p:nvSpPr>
          <p:cNvPr id="29" name="TextBox 16"/>
          <p:cNvSpPr txBox="1">
            <a:spLocks noChangeArrowheads="1"/>
          </p:cNvSpPr>
          <p:nvPr/>
        </p:nvSpPr>
        <p:spPr bwMode="auto">
          <a:xfrm>
            <a:off x="1200976" y="1190375"/>
            <a:ext cx="9962324" cy="551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80000"/>
              </a:lnSpc>
              <a:spcBef>
                <a:spcPts val="1200"/>
              </a:spcBef>
              <a:spcAft>
                <a:spcPct val="0"/>
              </a:spcAft>
              <a:buNone/>
            </a:pPr>
            <a:r>
              <a:rPr lang="en-US" altLang="zh-CN" sz="2400" b="1" dirty="0" smtClean="0">
                <a:latin typeface="微软雅黑" panose="020B0503020204020204" pitchFamily="34" charset="-122"/>
              </a:rPr>
              <a:t>2. </a:t>
            </a:r>
            <a:r>
              <a:rPr lang="zh-CN" altLang="en-US" sz="2400" b="1" dirty="0" smtClean="0">
                <a:latin typeface="微软雅黑" panose="020B0503020204020204" pitchFamily="34" charset="-122"/>
              </a:rPr>
              <a:t>开展</a:t>
            </a:r>
            <a:r>
              <a:rPr lang="zh-CN" altLang="en-US" sz="2400" b="1" dirty="0">
                <a:latin typeface="微软雅黑" panose="020B0503020204020204" pitchFamily="34" charset="-122"/>
              </a:rPr>
              <a:t>节水改造，加强节水设施</a:t>
            </a:r>
            <a:r>
              <a:rPr lang="zh-CN" altLang="en-US" sz="2400" b="1" dirty="0" smtClean="0">
                <a:latin typeface="微软雅黑" panose="020B0503020204020204" pitchFamily="34" charset="-122"/>
              </a:rPr>
              <a:t>建设</a:t>
            </a:r>
            <a:endParaRPr lang="en-US" altLang="zh-CN" sz="2400" b="1" dirty="0" smtClean="0">
              <a:latin typeface="微软雅黑" panose="020B0503020204020204" pitchFamily="34" charset="-122"/>
            </a:endParaRPr>
          </a:p>
          <a:p>
            <a:pPr marL="342900" indent="-342900" fontAlgn="base">
              <a:lnSpc>
                <a:spcPct val="180000"/>
              </a:lnSpc>
              <a:spcBef>
                <a:spcPts val="1200"/>
              </a:spcBef>
              <a:spcAft>
                <a:spcPct val="0"/>
              </a:spcAft>
              <a:buFont typeface="Wingdings" panose="05000000000000000000" pitchFamily="2" charset="2"/>
              <a:buChar char="n"/>
            </a:pPr>
            <a:r>
              <a:rPr lang="zh-CN" altLang="en-US" sz="2400" b="1" dirty="0" smtClean="0">
                <a:latin typeface="微软雅黑" panose="020B0503020204020204" pitchFamily="34" charset="-122"/>
              </a:rPr>
              <a:t>全面摸底排查，</a:t>
            </a:r>
            <a:r>
              <a:rPr lang="zh-CN" altLang="en-US" sz="2400" b="1" dirty="0">
                <a:latin typeface="微软雅黑" panose="020B0503020204020204" pitchFamily="34" charset="-122"/>
              </a:rPr>
              <a:t>制定节水设施改造方案。</a:t>
            </a:r>
          </a:p>
          <a:p>
            <a:pPr marL="342900" indent="-342900" fontAlgn="base">
              <a:lnSpc>
                <a:spcPct val="180000"/>
              </a:lnSpc>
              <a:spcBef>
                <a:spcPts val="1200"/>
              </a:spcBef>
              <a:spcAft>
                <a:spcPct val="0"/>
              </a:spcAft>
              <a:buFont typeface="Wingdings" panose="05000000000000000000" pitchFamily="2" charset="2"/>
              <a:buChar char="n"/>
            </a:pPr>
            <a:r>
              <a:rPr lang="zh-CN" altLang="en-US" sz="2400" b="1" dirty="0" smtClean="0">
                <a:latin typeface="微软雅黑" panose="020B0503020204020204" pitchFamily="34" charset="-122"/>
              </a:rPr>
              <a:t>加</a:t>
            </a:r>
            <a:r>
              <a:rPr lang="zh-CN" altLang="en-US" sz="2400" b="1" dirty="0">
                <a:latin typeface="微软雅黑" panose="020B0503020204020204" pitchFamily="34" charset="-122"/>
              </a:rPr>
              <a:t>装计量水表，建立用水原始记录和统计台账。机关院内办公区、居民生活区、临街商业区等实现分区计量</a:t>
            </a:r>
            <a:r>
              <a:rPr lang="zh-CN" altLang="en-US" sz="2400" b="1" dirty="0" smtClean="0">
                <a:latin typeface="微软雅黑" panose="020B0503020204020204" pitchFamily="34" charset="-122"/>
              </a:rPr>
              <a:t>。</a:t>
            </a:r>
            <a:endParaRPr lang="en-US" altLang="zh-CN" sz="2400" b="1" dirty="0" smtClean="0">
              <a:latin typeface="微软雅黑" panose="020B0503020204020204" pitchFamily="34" charset="-122"/>
            </a:endParaRPr>
          </a:p>
          <a:p>
            <a:pPr marL="342900" indent="-342900" fontAlgn="base">
              <a:lnSpc>
                <a:spcPct val="180000"/>
              </a:lnSpc>
              <a:spcBef>
                <a:spcPts val="1200"/>
              </a:spcBef>
              <a:spcAft>
                <a:spcPct val="0"/>
              </a:spcAft>
              <a:buFont typeface="Wingdings" panose="05000000000000000000" pitchFamily="2" charset="2"/>
              <a:buChar char="n"/>
            </a:pPr>
            <a:r>
              <a:rPr lang="zh-CN" altLang="en-US" sz="2400" b="1" dirty="0" smtClean="0">
                <a:latin typeface="微软雅黑" panose="020B0503020204020204" pitchFamily="34" charset="-122"/>
              </a:rPr>
              <a:t>各办公楼</a:t>
            </a:r>
            <a:r>
              <a:rPr lang="zh-CN" altLang="en-US" sz="2400" b="1" dirty="0">
                <a:latin typeface="微软雅黑" panose="020B0503020204020204" pitchFamily="34" charset="-122"/>
              </a:rPr>
              <a:t>更换成节水型卫生器具和具有限流装置的水龙头和花洒。</a:t>
            </a:r>
          </a:p>
          <a:p>
            <a:pPr marL="342900" indent="-342900" fontAlgn="base">
              <a:lnSpc>
                <a:spcPct val="180000"/>
              </a:lnSpc>
              <a:spcBef>
                <a:spcPts val="1200"/>
              </a:spcBef>
              <a:spcAft>
                <a:spcPct val="0"/>
              </a:spcAft>
              <a:buFont typeface="Wingdings" panose="05000000000000000000" pitchFamily="2" charset="2"/>
              <a:buChar char="n"/>
            </a:pPr>
            <a:r>
              <a:rPr lang="zh-CN" altLang="en-US" sz="2400" b="1" dirty="0" smtClean="0">
                <a:latin typeface="微软雅黑" panose="020B0503020204020204" pitchFamily="34" charset="-122"/>
              </a:rPr>
              <a:t>对局</a:t>
            </a:r>
            <a:r>
              <a:rPr lang="zh-CN" altLang="en-US" sz="2400" b="1" dirty="0">
                <a:latin typeface="微软雅黑" panose="020B0503020204020204" pitchFamily="34" charset="-122"/>
              </a:rPr>
              <a:t>机关制冷系统的冷却塔进行更新改造。</a:t>
            </a:r>
          </a:p>
          <a:p>
            <a:pPr marL="342900" indent="-342900" fontAlgn="base">
              <a:lnSpc>
                <a:spcPct val="180000"/>
              </a:lnSpc>
              <a:spcBef>
                <a:spcPts val="1200"/>
              </a:spcBef>
              <a:spcAft>
                <a:spcPct val="0"/>
              </a:spcAft>
              <a:buFont typeface="Wingdings" panose="05000000000000000000" pitchFamily="2" charset="2"/>
              <a:buChar char="n"/>
            </a:pPr>
            <a:r>
              <a:rPr lang="zh-CN" altLang="en-US" sz="2400" b="1" dirty="0" smtClean="0">
                <a:latin typeface="微软雅黑" panose="020B0503020204020204" pitchFamily="34" charset="-122"/>
              </a:rPr>
              <a:t>将</a:t>
            </a:r>
            <a:r>
              <a:rPr lang="zh-CN" altLang="en-US" sz="2400" b="1" dirty="0">
                <a:latin typeface="微软雅黑" panose="020B0503020204020204" pitchFamily="34" charset="-122"/>
              </a:rPr>
              <a:t>现有大水漫灌方式改建为喷灌、滴灌等高效节水灌溉方式。</a:t>
            </a:r>
          </a:p>
        </p:txBody>
      </p:sp>
    </p:spTree>
    <p:extLst>
      <p:ext uri="{BB962C8B-B14F-4D97-AF65-F5344CB8AC3E}">
        <p14:creationId xmlns:p14="http://schemas.microsoft.com/office/powerpoint/2010/main" val="1729740663"/>
      </p:ext>
    </p:extLst>
  </p:cSld>
  <p:clrMapOvr>
    <a:masterClrMapping/>
  </p:clrMapOvr>
  <p:transition>
    <p:split orient="vert"/>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1"/>
          </p:nvPr>
        </p:nvSpPr>
        <p:spPr/>
        <p:txBody>
          <a:bodyPr/>
          <a:lstStyle/>
          <a:p>
            <a:r>
              <a:rPr lang="zh-CN" altLang="en-US" dirty="0" smtClean="0"/>
              <a:t>技术措施</a:t>
            </a:r>
            <a:endParaRPr lang="zh-CN" altLang="en-US" dirty="0"/>
          </a:p>
        </p:txBody>
      </p:sp>
      <p:sp>
        <p:nvSpPr>
          <p:cNvPr id="29" name="TextBox 16"/>
          <p:cNvSpPr txBox="1">
            <a:spLocks noChangeArrowheads="1"/>
          </p:cNvSpPr>
          <p:nvPr/>
        </p:nvSpPr>
        <p:spPr bwMode="auto">
          <a:xfrm>
            <a:off x="1200976" y="1190375"/>
            <a:ext cx="9962324" cy="321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80000"/>
              </a:lnSpc>
              <a:spcBef>
                <a:spcPts val="1200"/>
              </a:spcBef>
              <a:spcAft>
                <a:spcPct val="0"/>
              </a:spcAft>
              <a:buNone/>
            </a:pPr>
            <a:r>
              <a:rPr lang="en-US" altLang="zh-CN" sz="2400" b="1" dirty="0" smtClean="0">
                <a:latin typeface="微软雅黑" panose="020B0503020204020204" pitchFamily="34" charset="-122"/>
              </a:rPr>
              <a:t>3. </a:t>
            </a:r>
            <a:r>
              <a:rPr lang="zh-CN" altLang="en-US" sz="2400" b="1" dirty="0" smtClean="0">
                <a:latin typeface="微软雅黑" panose="020B0503020204020204" pitchFamily="34" charset="-122"/>
              </a:rPr>
              <a:t>利用</a:t>
            </a:r>
            <a:r>
              <a:rPr lang="zh-CN" altLang="en-US" sz="2400" b="1" dirty="0">
                <a:latin typeface="微软雅黑" panose="020B0503020204020204" pitchFamily="34" charset="-122"/>
              </a:rPr>
              <a:t>非常规水，提升水资源利用效率</a:t>
            </a:r>
            <a:endParaRPr lang="en-US" altLang="zh-CN" sz="2400" b="1" dirty="0" smtClean="0">
              <a:latin typeface="微软雅黑" panose="020B0503020204020204" pitchFamily="34" charset="-122"/>
            </a:endParaRPr>
          </a:p>
          <a:p>
            <a:pPr marL="342900" indent="-342900" fontAlgn="base">
              <a:lnSpc>
                <a:spcPct val="180000"/>
              </a:lnSpc>
              <a:spcBef>
                <a:spcPts val="1200"/>
              </a:spcBef>
              <a:spcAft>
                <a:spcPct val="0"/>
              </a:spcAft>
              <a:buFont typeface="Wingdings" panose="05000000000000000000" pitchFamily="2" charset="2"/>
              <a:buChar char="n"/>
            </a:pPr>
            <a:r>
              <a:rPr lang="zh-CN" altLang="en-US" sz="2400" b="1" dirty="0">
                <a:latin typeface="微软雅黑" panose="020B0503020204020204" pitchFamily="34" charset="-122"/>
              </a:rPr>
              <a:t>建设雨水收集系统和配套的回用管理系统。</a:t>
            </a:r>
          </a:p>
          <a:p>
            <a:pPr marL="342900" indent="-342900" fontAlgn="base">
              <a:lnSpc>
                <a:spcPct val="180000"/>
              </a:lnSpc>
              <a:spcBef>
                <a:spcPts val="1200"/>
              </a:spcBef>
              <a:spcAft>
                <a:spcPct val="0"/>
              </a:spcAft>
              <a:buFont typeface="Wingdings" panose="05000000000000000000" pitchFamily="2" charset="2"/>
              <a:buChar char="n"/>
            </a:pPr>
            <a:r>
              <a:rPr lang="zh-CN" altLang="en-US" sz="2400" b="1" dirty="0" smtClean="0">
                <a:latin typeface="微软雅黑" panose="020B0503020204020204" pitchFamily="34" charset="-122"/>
              </a:rPr>
              <a:t>收集</a:t>
            </a:r>
            <a:r>
              <a:rPr lang="zh-CN" altLang="en-US" sz="2400" b="1" dirty="0">
                <a:latin typeface="微软雅黑" panose="020B0503020204020204" pitchFamily="34" charset="-122"/>
              </a:rPr>
              <a:t>、过滤雨水、中央空调凝结水用于绿化。</a:t>
            </a:r>
          </a:p>
          <a:p>
            <a:pPr marL="342900" indent="-342900" fontAlgn="base">
              <a:lnSpc>
                <a:spcPct val="180000"/>
              </a:lnSpc>
              <a:spcBef>
                <a:spcPts val="1200"/>
              </a:spcBef>
              <a:spcAft>
                <a:spcPct val="0"/>
              </a:spcAft>
              <a:buFont typeface="Wingdings" panose="05000000000000000000" pitchFamily="2" charset="2"/>
              <a:buChar char="n"/>
            </a:pPr>
            <a:r>
              <a:rPr lang="zh-CN" altLang="en-US" sz="2400" b="1" dirty="0" smtClean="0">
                <a:latin typeface="微软雅黑" panose="020B0503020204020204" pitchFamily="34" charset="-122"/>
              </a:rPr>
              <a:t>在</a:t>
            </a:r>
            <a:r>
              <a:rPr lang="zh-CN" altLang="en-US" sz="2400" b="1" dirty="0">
                <a:latin typeface="微软雅黑" panose="020B0503020204020204" pitchFamily="34" charset="-122"/>
              </a:rPr>
              <a:t>开水房、卫生间设立“节水桶”，收集冷水，用于洗拖布。</a:t>
            </a:r>
          </a:p>
        </p:txBody>
      </p:sp>
    </p:spTree>
    <p:extLst>
      <p:ext uri="{BB962C8B-B14F-4D97-AF65-F5344CB8AC3E}">
        <p14:creationId xmlns:p14="http://schemas.microsoft.com/office/powerpoint/2010/main" val="1729740663"/>
      </p:ext>
    </p:extLst>
  </p:cSld>
  <p:clrMapOvr>
    <a:masterClrMapping/>
  </p:clrMapOvr>
  <p:transition>
    <p:split orient="vert"/>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1"/>
          </p:nvPr>
        </p:nvSpPr>
        <p:spPr/>
        <p:txBody>
          <a:bodyPr/>
          <a:lstStyle/>
          <a:p>
            <a:r>
              <a:rPr lang="zh-CN" altLang="en-US" dirty="0"/>
              <a:t>创新措施</a:t>
            </a:r>
          </a:p>
        </p:txBody>
      </p:sp>
      <p:sp>
        <p:nvSpPr>
          <p:cNvPr id="29" name="TextBox 16"/>
          <p:cNvSpPr txBox="1">
            <a:spLocks noChangeArrowheads="1"/>
          </p:cNvSpPr>
          <p:nvPr/>
        </p:nvSpPr>
        <p:spPr bwMode="auto">
          <a:xfrm>
            <a:off x="1200976" y="1634875"/>
            <a:ext cx="9962324" cy="3570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342900" indent="-342900" fontAlgn="base">
              <a:lnSpc>
                <a:spcPct val="180000"/>
              </a:lnSpc>
              <a:spcBef>
                <a:spcPts val="1200"/>
              </a:spcBef>
              <a:spcAft>
                <a:spcPct val="0"/>
              </a:spcAft>
              <a:buFont typeface="Wingdings" panose="05000000000000000000" pitchFamily="2" charset="2"/>
              <a:buChar char="n"/>
            </a:pPr>
            <a:r>
              <a:rPr lang="zh-CN" altLang="en-US" sz="2400" b="1" dirty="0" smtClean="0">
                <a:latin typeface="微软雅黑" panose="020B0503020204020204" pitchFamily="34" charset="-122"/>
              </a:rPr>
              <a:t>设立</a:t>
            </a:r>
            <a:r>
              <a:rPr lang="zh-CN" altLang="en-US" sz="2400" b="1" dirty="0">
                <a:latin typeface="微软雅黑" panose="020B0503020204020204" pitchFamily="34" charset="-122"/>
              </a:rPr>
              <a:t>集中展示区，设计节水参观路线</a:t>
            </a:r>
            <a:r>
              <a:rPr lang="zh-CN" altLang="en-US" sz="2400" b="1" dirty="0" smtClean="0">
                <a:latin typeface="微软雅黑" panose="020B0503020204020204" pitchFamily="34" charset="-122"/>
              </a:rPr>
              <a:t>。设立</a:t>
            </a:r>
            <a:r>
              <a:rPr lang="zh-CN" altLang="en-US" sz="2400" b="1" dirty="0">
                <a:latin typeface="微软雅黑" panose="020B0503020204020204" pitchFamily="34" charset="-122"/>
              </a:rPr>
              <a:t>漳卫南局节水机关建设活动展示区，全面、直观地展示漳卫南局节水机关建设成果，并邀请相关单位参观学习，推广建设经验。</a:t>
            </a:r>
          </a:p>
          <a:p>
            <a:pPr marL="342900" indent="-342900" fontAlgn="base">
              <a:lnSpc>
                <a:spcPct val="180000"/>
              </a:lnSpc>
              <a:spcBef>
                <a:spcPts val="1200"/>
              </a:spcBef>
              <a:spcAft>
                <a:spcPct val="0"/>
              </a:spcAft>
              <a:buFont typeface="Wingdings" panose="05000000000000000000" pitchFamily="2" charset="2"/>
              <a:buChar char="n"/>
            </a:pPr>
            <a:r>
              <a:rPr lang="zh-CN" altLang="en-US" sz="2400" b="1" dirty="0" smtClean="0">
                <a:latin typeface="微软雅黑" panose="020B0503020204020204" pitchFamily="34" charset="-122"/>
              </a:rPr>
              <a:t>组织</a:t>
            </a:r>
            <a:r>
              <a:rPr lang="zh-CN" altLang="en-US" sz="2400" b="1" dirty="0">
                <a:latin typeface="微软雅黑" panose="020B0503020204020204" pitchFamily="34" charset="-122"/>
              </a:rPr>
              <a:t>编制节水宣传小视频、宣传片，利用手机</a:t>
            </a:r>
            <a:r>
              <a:rPr lang="en-US" altLang="zh-CN" sz="2400" b="1" dirty="0">
                <a:latin typeface="微软雅黑" panose="020B0503020204020204" pitchFamily="34" charset="-122"/>
              </a:rPr>
              <a:t>APP</a:t>
            </a:r>
            <a:r>
              <a:rPr lang="zh-CN" altLang="en-US" sz="2400" b="1" dirty="0">
                <a:latin typeface="微软雅黑" panose="020B0503020204020204" pitchFamily="34" charset="-122"/>
              </a:rPr>
              <a:t>、漳卫南局公众号等新媒体加强节水宣传教育。</a:t>
            </a:r>
          </a:p>
        </p:txBody>
      </p:sp>
    </p:spTree>
    <p:extLst>
      <p:ext uri="{BB962C8B-B14F-4D97-AF65-F5344CB8AC3E}">
        <p14:creationId xmlns:p14="http://schemas.microsoft.com/office/powerpoint/2010/main" val="973353053"/>
      </p:ext>
    </p:extLst>
  </p:cSld>
  <p:clrMapOvr>
    <a:masterClrMapping/>
  </p:clrMapOvr>
  <p:transition>
    <p:split orient="vert"/>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zh-CN" altLang="en-US" dirty="0" smtClean="0"/>
              <a:t>节水标语</a:t>
            </a:r>
            <a:endParaRPr lang="zh-CN" altLang="en-US" dirty="0"/>
          </a:p>
        </p:txBody>
      </p:sp>
      <p:pic>
        <p:nvPicPr>
          <p:cNvPr id="5" name="图片 4"/>
          <p:cNvPicPr/>
          <p:nvPr/>
        </p:nvPicPr>
        <p:blipFill>
          <a:blip r:embed="rId3">
            <a:extLst>
              <a:ext uri="{28A0092B-C50C-407E-A947-70E740481C1C}">
                <a14:useLocalDpi xmlns:a14="http://schemas.microsoft.com/office/drawing/2010/main" val="0"/>
              </a:ext>
            </a:extLst>
          </a:blip>
          <a:stretch>
            <a:fillRect/>
          </a:stretch>
        </p:blipFill>
        <p:spPr>
          <a:xfrm>
            <a:off x="595311" y="3956692"/>
            <a:ext cx="5220000" cy="1620000"/>
          </a:xfrm>
          <a:prstGeom prst="rect">
            <a:avLst/>
          </a:prstGeom>
        </p:spPr>
      </p:pic>
      <p:cxnSp>
        <p:nvCxnSpPr>
          <p:cNvPr id="9" name="直接连接符 8"/>
          <p:cNvCxnSpPr/>
          <p:nvPr/>
        </p:nvCxnSpPr>
        <p:spPr>
          <a:xfrm>
            <a:off x="0" y="1331368"/>
            <a:ext cx="12192000" cy="2117"/>
          </a:xfrm>
          <a:prstGeom prst="line">
            <a:avLst/>
          </a:prstGeom>
        </p:spPr>
        <p:style>
          <a:lnRef idx="3">
            <a:schemeClr val="accent5"/>
          </a:lnRef>
          <a:fillRef idx="0">
            <a:schemeClr val="accent5"/>
          </a:fillRef>
          <a:effectRef idx="2">
            <a:schemeClr val="accent5"/>
          </a:effectRef>
          <a:fontRef idx="minor">
            <a:schemeClr val="tx1"/>
          </a:fontRef>
        </p:style>
      </p:cxnSp>
      <p:pic>
        <p:nvPicPr>
          <p:cNvPr id="1026" name="Picture 2" descr="C:\Users\Administrator\Desktop\83602c466d94721b7d8f27fdc455720f.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311" y="1839069"/>
            <a:ext cx="5220000" cy="207952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istrator\Desktop\3fdf7ce7dcd8e262e4a823d5a62f876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81749" y="3918590"/>
            <a:ext cx="5220000" cy="17385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ministrator\Desktop\6fbc08773c2b9a1980f474d39c545596.jpg"/>
          <p:cNvPicPr>
            <a:picLocks noChangeAspect="1" noChangeArrowheads="1"/>
          </p:cNvPicPr>
          <p:nvPr/>
        </p:nvPicPr>
        <p:blipFill rotWithShape="1">
          <a:blip r:embed="rId6">
            <a:extLst>
              <a:ext uri="{28A0092B-C50C-407E-A947-70E740481C1C}">
                <a14:useLocalDpi xmlns:a14="http://schemas.microsoft.com/office/drawing/2010/main" val="0"/>
              </a:ext>
            </a:extLst>
          </a:blip>
          <a:srcRect r="371" b="6584"/>
          <a:stretch/>
        </p:blipFill>
        <p:spPr bwMode="auto">
          <a:xfrm>
            <a:off x="6381750" y="1839070"/>
            <a:ext cx="5220000" cy="20795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0" y="1331368"/>
            <a:ext cx="12192000" cy="2117"/>
          </a:xfrm>
          <a:prstGeom prst="line">
            <a:avLst/>
          </a:prstGeom>
        </p:spPr>
        <p:style>
          <a:lnRef idx="3">
            <a:schemeClr val="accent5"/>
          </a:lnRef>
          <a:fillRef idx="0">
            <a:schemeClr val="accent5"/>
          </a:fillRef>
          <a:effectRef idx="2">
            <a:schemeClr val="accent5"/>
          </a:effectRef>
          <a:fontRef idx="minor">
            <a:schemeClr val="tx1"/>
          </a:fontRef>
        </p:style>
      </p:cxnSp>
      <p:sp>
        <p:nvSpPr>
          <p:cNvPr id="3" name="文本占位符 2"/>
          <p:cNvSpPr>
            <a:spLocks noGrp="1"/>
          </p:cNvSpPr>
          <p:nvPr>
            <p:ph type="body" sz="quarter" idx="11"/>
          </p:nvPr>
        </p:nvSpPr>
        <p:spPr/>
        <p:txBody>
          <a:bodyPr/>
          <a:lstStyle/>
          <a:p>
            <a:r>
              <a:rPr lang="zh-CN" altLang="en-US" dirty="0" smtClean="0"/>
              <a:t>节水</a:t>
            </a:r>
            <a:r>
              <a:rPr lang="zh-CN" altLang="en-US" dirty="0"/>
              <a:t>海报</a:t>
            </a:r>
          </a:p>
        </p:txBody>
      </p:sp>
      <p:pic>
        <p:nvPicPr>
          <p:cNvPr id="7" name="图片 6"/>
          <p:cNvPicPr/>
          <p:nvPr/>
        </p:nvPicPr>
        <p:blipFill>
          <a:blip r:embed="rId3">
            <a:extLst>
              <a:ext uri="{28A0092B-C50C-407E-A947-70E740481C1C}">
                <a14:useLocalDpi xmlns:a14="http://schemas.microsoft.com/office/drawing/2010/main" val="0"/>
              </a:ext>
            </a:extLst>
          </a:blip>
          <a:stretch>
            <a:fillRect/>
          </a:stretch>
        </p:blipFill>
        <p:spPr>
          <a:xfrm>
            <a:off x="651280" y="1667313"/>
            <a:ext cx="3240000" cy="4320000"/>
          </a:xfrm>
          <a:prstGeom prst="rect">
            <a:avLst/>
          </a:prstGeom>
        </p:spPr>
      </p:pic>
      <p:pic>
        <p:nvPicPr>
          <p:cNvPr id="8" name="图片 7"/>
          <p:cNvPicPr/>
          <p:nvPr/>
        </p:nvPicPr>
        <p:blipFill>
          <a:blip r:embed="rId4" cstate="print">
            <a:extLst>
              <a:ext uri="{28A0092B-C50C-407E-A947-70E740481C1C}">
                <a14:useLocalDpi xmlns:a14="http://schemas.microsoft.com/office/drawing/2010/main" val="0"/>
              </a:ext>
            </a:extLst>
          </a:blip>
          <a:stretch>
            <a:fillRect/>
          </a:stretch>
        </p:blipFill>
        <p:spPr>
          <a:xfrm>
            <a:off x="4484150" y="1643605"/>
            <a:ext cx="3240000" cy="4320000"/>
          </a:xfrm>
          <a:prstGeom prst="rect">
            <a:avLst/>
          </a:prstGeom>
        </p:spPr>
      </p:pic>
      <p:pic>
        <p:nvPicPr>
          <p:cNvPr id="9" name="图片 8"/>
          <p:cNvPicPr/>
          <p:nvPr/>
        </p:nvPicPr>
        <p:blipFill>
          <a:blip r:embed="rId5">
            <a:extLst>
              <a:ext uri="{28A0092B-C50C-407E-A947-70E740481C1C}">
                <a14:useLocalDpi xmlns:a14="http://schemas.microsoft.com/office/drawing/2010/main" val="0"/>
              </a:ext>
            </a:extLst>
          </a:blip>
          <a:stretch>
            <a:fillRect/>
          </a:stretch>
        </p:blipFill>
        <p:spPr>
          <a:xfrm>
            <a:off x="8359322" y="1629091"/>
            <a:ext cx="3240000" cy="4320000"/>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0" y="1331368"/>
            <a:ext cx="12192000" cy="2117"/>
          </a:xfrm>
          <a:prstGeom prst="line">
            <a:avLst/>
          </a:prstGeom>
        </p:spPr>
        <p:style>
          <a:lnRef idx="3">
            <a:schemeClr val="accent5"/>
          </a:lnRef>
          <a:fillRef idx="0">
            <a:schemeClr val="accent5"/>
          </a:fillRef>
          <a:effectRef idx="2">
            <a:schemeClr val="accent5"/>
          </a:effectRef>
          <a:fontRef idx="minor">
            <a:schemeClr val="tx1"/>
          </a:fontRef>
        </p:style>
      </p:cxnSp>
      <p:sp>
        <p:nvSpPr>
          <p:cNvPr id="3" name="文本占位符 2"/>
          <p:cNvSpPr>
            <a:spLocks noGrp="1"/>
          </p:cNvSpPr>
          <p:nvPr>
            <p:ph type="body" sz="quarter" idx="11"/>
          </p:nvPr>
        </p:nvSpPr>
        <p:spPr/>
        <p:txBody>
          <a:bodyPr/>
          <a:lstStyle/>
          <a:p>
            <a:r>
              <a:rPr lang="zh-CN" altLang="en-US" dirty="0" smtClean="0"/>
              <a:t>节水</a:t>
            </a:r>
            <a:r>
              <a:rPr lang="zh-CN" altLang="en-US" dirty="0"/>
              <a:t>海报</a:t>
            </a:r>
          </a:p>
        </p:txBody>
      </p:sp>
      <p:pic>
        <p:nvPicPr>
          <p:cNvPr id="10" name="图片 9"/>
          <p:cNvPicPr/>
          <p:nvPr/>
        </p:nvPicPr>
        <p:blipFill>
          <a:blip r:embed="rId3">
            <a:extLst>
              <a:ext uri="{28A0092B-C50C-407E-A947-70E740481C1C}">
                <a14:useLocalDpi xmlns:a14="http://schemas.microsoft.com/office/drawing/2010/main" val="0"/>
              </a:ext>
            </a:extLst>
          </a:blip>
          <a:stretch>
            <a:fillRect/>
          </a:stretch>
        </p:blipFill>
        <p:spPr>
          <a:xfrm>
            <a:off x="1078229" y="1648460"/>
            <a:ext cx="4703445" cy="4466590"/>
          </a:xfrm>
          <a:prstGeom prst="rect">
            <a:avLst/>
          </a:prstGeom>
        </p:spPr>
      </p:pic>
      <p:pic>
        <p:nvPicPr>
          <p:cNvPr id="11" name="图片 10"/>
          <p:cNvPicPr/>
          <p:nvPr/>
        </p:nvPicPr>
        <p:blipFill>
          <a:blip r:embed="rId4">
            <a:extLst>
              <a:ext uri="{28A0092B-C50C-407E-A947-70E740481C1C}">
                <a14:useLocalDpi xmlns:a14="http://schemas.microsoft.com/office/drawing/2010/main" val="0"/>
              </a:ext>
            </a:extLst>
          </a:blip>
          <a:stretch>
            <a:fillRect/>
          </a:stretch>
        </p:blipFill>
        <p:spPr>
          <a:xfrm>
            <a:off x="6181724" y="1648460"/>
            <a:ext cx="4562475" cy="4466590"/>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9525" y="1131343"/>
            <a:ext cx="12192000" cy="2117"/>
          </a:xfrm>
          <a:prstGeom prst="line">
            <a:avLst/>
          </a:prstGeom>
        </p:spPr>
        <p:style>
          <a:lnRef idx="3">
            <a:schemeClr val="accent5"/>
          </a:lnRef>
          <a:fillRef idx="0">
            <a:schemeClr val="accent5"/>
          </a:fillRef>
          <a:effectRef idx="2">
            <a:schemeClr val="accent5"/>
          </a:effectRef>
          <a:fontRef idx="minor">
            <a:schemeClr val="tx1"/>
          </a:fontRef>
        </p:style>
      </p:cxnSp>
      <p:sp>
        <p:nvSpPr>
          <p:cNvPr id="2" name="文本占位符 1"/>
          <p:cNvSpPr>
            <a:spLocks noGrp="1"/>
          </p:cNvSpPr>
          <p:nvPr>
            <p:ph type="body" sz="quarter" idx="11"/>
          </p:nvPr>
        </p:nvSpPr>
        <p:spPr/>
        <p:txBody>
          <a:bodyPr/>
          <a:lstStyle/>
          <a:p>
            <a:r>
              <a:rPr lang="zh-CN" altLang="en-US" dirty="0" smtClean="0"/>
              <a:t>节水氛围营造</a:t>
            </a:r>
            <a:endParaRPr lang="zh-CN" altLang="en-US" dirty="0"/>
          </a:p>
        </p:txBody>
      </p:sp>
      <p:pic>
        <p:nvPicPr>
          <p:cNvPr id="8" name="图片 7"/>
          <p:cNvPicPr/>
          <p:nvPr/>
        </p:nvPicPr>
        <p:blipFill>
          <a:blip r:embed="rId3">
            <a:extLst>
              <a:ext uri="{28A0092B-C50C-407E-A947-70E740481C1C}">
                <a14:useLocalDpi xmlns:a14="http://schemas.microsoft.com/office/drawing/2010/main" val="0"/>
              </a:ext>
            </a:extLst>
          </a:blip>
          <a:stretch>
            <a:fillRect/>
          </a:stretch>
        </p:blipFill>
        <p:spPr>
          <a:xfrm>
            <a:off x="776286" y="4116070"/>
            <a:ext cx="5040000" cy="2700000"/>
          </a:xfrm>
          <a:prstGeom prst="rect">
            <a:avLst/>
          </a:prstGeom>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192" y="1219834"/>
            <a:ext cx="5028093" cy="27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15735" y="1219834"/>
            <a:ext cx="5040000" cy="27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15735" y="4116071"/>
            <a:ext cx="5040000" cy="27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0512" y="1302458"/>
            <a:ext cx="10029373" cy="52380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文本占位符 2"/>
          <p:cNvSpPr txBox="1">
            <a:spLocks/>
          </p:cNvSpPr>
          <p:nvPr/>
        </p:nvSpPr>
        <p:spPr>
          <a:xfrm>
            <a:off x="1382869" y="467249"/>
            <a:ext cx="7529221" cy="53022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0"/>
              </a:spcBef>
              <a:buFont typeface="Arial" panose="020B0604020202020204" pitchFamily="34" charset="0"/>
              <a:buNone/>
              <a:defRPr sz="2800" b="1" kern="1200">
                <a:solidFill>
                  <a:schemeClr val="accent2"/>
                </a:solidFill>
                <a:latin typeface="微软雅黑" panose="020B0503020204020204" pitchFamily="34" charset="-122"/>
                <a:ea typeface="微软雅黑" panose="020B0503020204020204" pitchFamily="34" charset="-122"/>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mtClean="0"/>
              <a:t>节水倡议书</a:t>
            </a:r>
            <a:endParaRPr lang="zh-CN" altLang="en-US" dirty="0"/>
          </a:p>
        </p:txBody>
      </p:sp>
      <p:cxnSp>
        <p:nvCxnSpPr>
          <p:cNvPr id="5" name="直接连接符 4"/>
          <p:cNvCxnSpPr/>
          <p:nvPr/>
        </p:nvCxnSpPr>
        <p:spPr>
          <a:xfrm>
            <a:off x="-9525" y="1131343"/>
            <a:ext cx="12192000" cy="2117"/>
          </a:xfrm>
          <a:prstGeom prst="line">
            <a:avLst/>
          </a:prstGeom>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55347314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9525" y="1217068"/>
            <a:ext cx="12192000" cy="2117"/>
          </a:xfrm>
          <a:prstGeom prst="line">
            <a:avLst/>
          </a:prstGeom>
        </p:spPr>
        <p:style>
          <a:lnRef idx="3">
            <a:schemeClr val="accent5"/>
          </a:lnRef>
          <a:fillRef idx="0">
            <a:schemeClr val="accent5"/>
          </a:fillRef>
          <a:effectRef idx="2">
            <a:schemeClr val="accent5"/>
          </a:effectRef>
          <a:fontRef idx="minor">
            <a:schemeClr val="tx1"/>
          </a:fontRef>
        </p:style>
      </p:cxnSp>
      <p:sp>
        <p:nvSpPr>
          <p:cNvPr id="3" name="文本占位符 2"/>
          <p:cNvSpPr>
            <a:spLocks noGrp="1"/>
          </p:cNvSpPr>
          <p:nvPr>
            <p:ph type="body" sz="quarter" idx="11"/>
          </p:nvPr>
        </p:nvSpPr>
        <p:spPr/>
        <p:txBody>
          <a:bodyPr/>
          <a:lstStyle/>
          <a:p>
            <a:r>
              <a:rPr lang="zh-CN" altLang="en-US" dirty="0" smtClean="0"/>
              <a:t>节水倡议书</a:t>
            </a:r>
            <a:endParaRPr lang="zh-CN" altLang="en-US"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2244" y="1421764"/>
            <a:ext cx="9408795" cy="5253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https://timgsa.baidu.com/timg?image&amp;quality=80&amp;size=b9999_10000&amp;sec=1556700951153&amp;di=91911417b6523fbfcf02437553750ede&amp;imgtype=0&amp;src=http%3A%2F%2Fpic.vjshi.com%2F2018-05-28%2Fbf2735a7da5f5327e7ccff02e8330226%2F00001.jpg%3Fx-oss-process%3Dstyle%2Fwatermark"/>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6169" r="31158"/>
          <a:stretch>
            <a:fillRect/>
          </a:stretch>
        </p:blipFill>
        <p:spPr bwMode="auto">
          <a:xfrm>
            <a:off x="5957391" y="3187905"/>
            <a:ext cx="6234609" cy="3691074"/>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组合 31"/>
          <p:cNvGrpSpPr/>
          <p:nvPr/>
        </p:nvGrpSpPr>
        <p:grpSpPr>
          <a:xfrm>
            <a:off x="4031617" y="3168855"/>
            <a:ext cx="7860047" cy="3691074"/>
            <a:chOff x="-8257" y="2450979"/>
            <a:chExt cx="9429312" cy="4466100"/>
          </a:xfrm>
        </p:grpSpPr>
        <p:sp>
          <p:nvSpPr>
            <p:cNvPr id="33" name="流程图: 数据 27"/>
            <p:cNvSpPr/>
            <p:nvPr/>
          </p:nvSpPr>
          <p:spPr>
            <a:xfrm>
              <a:off x="213201" y="2450979"/>
              <a:ext cx="9207854" cy="4428000"/>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8 w 10008"/>
                <a:gd name="connsiteY0-2" fmla="*/ 10000 h 10000"/>
                <a:gd name="connsiteX1-3" fmla="*/ 0 w 10008"/>
                <a:gd name="connsiteY1-4" fmla="*/ 26 h 10000"/>
                <a:gd name="connsiteX2-5" fmla="*/ 10008 w 10008"/>
                <a:gd name="connsiteY2-6" fmla="*/ 0 h 10000"/>
                <a:gd name="connsiteX3-7" fmla="*/ 8008 w 10008"/>
                <a:gd name="connsiteY3-8" fmla="*/ 10000 h 10000"/>
                <a:gd name="connsiteX4-9" fmla="*/ 8 w 10008"/>
                <a:gd name="connsiteY4-10" fmla="*/ 10000 h 10000"/>
                <a:gd name="connsiteX0-11" fmla="*/ 8 w 10008"/>
                <a:gd name="connsiteY0-12" fmla="*/ 10000 h 10000"/>
                <a:gd name="connsiteX1-13" fmla="*/ 0 w 10008"/>
                <a:gd name="connsiteY1-14" fmla="*/ 26 h 10000"/>
                <a:gd name="connsiteX2-15" fmla="*/ 10008 w 10008"/>
                <a:gd name="connsiteY2-16" fmla="*/ 0 h 10000"/>
                <a:gd name="connsiteX3-17" fmla="*/ 7171 w 10008"/>
                <a:gd name="connsiteY3-18" fmla="*/ 10000 h 10000"/>
                <a:gd name="connsiteX4-19" fmla="*/ 8 w 10008"/>
                <a:gd name="connsiteY4-20" fmla="*/ 10000 h 10000"/>
                <a:gd name="connsiteX0-21" fmla="*/ 8 w 10008"/>
                <a:gd name="connsiteY0-22" fmla="*/ 10000 h 10000"/>
                <a:gd name="connsiteX1-23" fmla="*/ 0 w 10008"/>
                <a:gd name="connsiteY1-24" fmla="*/ 26 h 10000"/>
                <a:gd name="connsiteX2-25" fmla="*/ 10008 w 10008"/>
                <a:gd name="connsiteY2-26" fmla="*/ 0 h 10000"/>
                <a:gd name="connsiteX3-27" fmla="*/ 7171 w 10008"/>
                <a:gd name="connsiteY3-28" fmla="*/ 10000 h 10000"/>
                <a:gd name="connsiteX4-29" fmla="*/ 8 w 10008"/>
                <a:gd name="connsiteY4-30" fmla="*/ 10000 h 10000"/>
                <a:gd name="connsiteX0-31" fmla="*/ 8 w 10008"/>
                <a:gd name="connsiteY0-32" fmla="*/ 10000 h 10000"/>
                <a:gd name="connsiteX1-33" fmla="*/ 0 w 10008"/>
                <a:gd name="connsiteY1-34" fmla="*/ 26 h 10000"/>
                <a:gd name="connsiteX2-35" fmla="*/ 10008 w 10008"/>
                <a:gd name="connsiteY2-36" fmla="*/ 0 h 10000"/>
                <a:gd name="connsiteX3-37" fmla="*/ 7171 w 10008"/>
                <a:gd name="connsiteY3-38" fmla="*/ 10000 h 10000"/>
                <a:gd name="connsiteX4-39" fmla="*/ 8 w 10008"/>
                <a:gd name="connsiteY4-40" fmla="*/ 10000 h 10000"/>
                <a:gd name="connsiteX0-41" fmla="*/ 8 w 10008"/>
                <a:gd name="connsiteY0-42" fmla="*/ 10000 h 10000"/>
                <a:gd name="connsiteX1-43" fmla="*/ 0 w 10008"/>
                <a:gd name="connsiteY1-44" fmla="*/ 26 h 10000"/>
                <a:gd name="connsiteX2-45" fmla="*/ 10008 w 10008"/>
                <a:gd name="connsiteY2-46" fmla="*/ 0 h 10000"/>
                <a:gd name="connsiteX3-47" fmla="*/ 7171 w 10008"/>
                <a:gd name="connsiteY3-48" fmla="*/ 10000 h 10000"/>
                <a:gd name="connsiteX4-49" fmla="*/ 8 w 10008"/>
                <a:gd name="connsiteY4-50" fmla="*/ 10000 h 10000"/>
                <a:gd name="connsiteX0-51" fmla="*/ 8 w 11155"/>
                <a:gd name="connsiteY0-52" fmla="*/ 10000 h 10000"/>
                <a:gd name="connsiteX1-53" fmla="*/ 0 w 11155"/>
                <a:gd name="connsiteY1-54" fmla="*/ 26 h 10000"/>
                <a:gd name="connsiteX2-55" fmla="*/ 11155 w 11155"/>
                <a:gd name="connsiteY2-56" fmla="*/ 0 h 10000"/>
                <a:gd name="connsiteX3-57" fmla="*/ 7171 w 11155"/>
                <a:gd name="connsiteY3-58" fmla="*/ 10000 h 10000"/>
                <a:gd name="connsiteX4-59" fmla="*/ 8 w 11155"/>
                <a:gd name="connsiteY4-60" fmla="*/ 10000 h 10000"/>
                <a:gd name="connsiteX0-61" fmla="*/ 8 w 11155"/>
                <a:gd name="connsiteY0-62" fmla="*/ 10000 h 10000"/>
                <a:gd name="connsiteX1-63" fmla="*/ 0 w 11155"/>
                <a:gd name="connsiteY1-64" fmla="*/ 26 h 10000"/>
                <a:gd name="connsiteX2-65" fmla="*/ 11155 w 11155"/>
                <a:gd name="connsiteY2-66" fmla="*/ 0 h 10000"/>
                <a:gd name="connsiteX3-67" fmla="*/ 7171 w 11155"/>
                <a:gd name="connsiteY3-68" fmla="*/ 10000 h 10000"/>
                <a:gd name="connsiteX4-69" fmla="*/ 8 w 11155"/>
                <a:gd name="connsiteY4-70" fmla="*/ 10000 h 10000"/>
                <a:gd name="connsiteX0-71" fmla="*/ 8 w 11155"/>
                <a:gd name="connsiteY0-72" fmla="*/ 10000 h 10000"/>
                <a:gd name="connsiteX1-73" fmla="*/ 0 w 11155"/>
                <a:gd name="connsiteY1-74" fmla="*/ 26 h 10000"/>
                <a:gd name="connsiteX2-75" fmla="*/ 11155 w 11155"/>
                <a:gd name="connsiteY2-76" fmla="*/ 0 h 10000"/>
                <a:gd name="connsiteX3-77" fmla="*/ 6490 w 11155"/>
                <a:gd name="connsiteY3-78" fmla="*/ 10000 h 10000"/>
                <a:gd name="connsiteX4-79" fmla="*/ 8 w 11155"/>
                <a:gd name="connsiteY4-80" fmla="*/ 10000 h 10000"/>
                <a:gd name="connsiteX0-81" fmla="*/ 8 w 11155"/>
                <a:gd name="connsiteY0-82" fmla="*/ 10000 h 10000"/>
                <a:gd name="connsiteX1-83" fmla="*/ 0 w 11155"/>
                <a:gd name="connsiteY1-84" fmla="*/ 26 h 10000"/>
                <a:gd name="connsiteX2-85" fmla="*/ 11155 w 11155"/>
                <a:gd name="connsiteY2-86" fmla="*/ 0 h 10000"/>
                <a:gd name="connsiteX3-87" fmla="*/ 6490 w 11155"/>
                <a:gd name="connsiteY3-88" fmla="*/ 10000 h 10000"/>
                <a:gd name="connsiteX4-89" fmla="*/ 8 w 11155"/>
                <a:gd name="connsiteY4-90" fmla="*/ 10000 h 10000"/>
                <a:gd name="connsiteX0-91" fmla="*/ 8 w 12108"/>
                <a:gd name="connsiteY0-92" fmla="*/ 10033 h 10033"/>
                <a:gd name="connsiteX1-93" fmla="*/ 0 w 12108"/>
                <a:gd name="connsiteY1-94" fmla="*/ 59 h 10033"/>
                <a:gd name="connsiteX2-95" fmla="*/ 12108 w 12108"/>
                <a:gd name="connsiteY2-96" fmla="*/ 0 h 10033"/>
                <a:gd name="connsiteX3-97" fmla="*/ 6490 w 12108"/>
                <a:gd name="connsiteY3-98" fmla="*/ 10033 h 10033"/>
                <a:gd name="connsiteX4-99" fmla="*/ 8 w 12108"/>
                <a:gd name="connsiteY4-100" fmla="*/ 10033 h 10033"/>
                <a:gd name="connsiteX0-101" fmla="*/ 8 w 12108"/>
                <a:gd name="connsiteY0-102" fmla="*/ 10033 h 10033"/>
                <a:gd name="connsiteX1-103" fmla="*/ 0 w 12108"/>
                <a:gd name="connsiteY1-104" fmla="*/ 59 h 10033"/>
                <a:gd name="connsiteX2-105" fmla="*/ 12108 w 12108"/>
                <a:gd name="connsiteY2-106" fmla="*/ 0 h 10033"/>
                <a:gd name="connsiteX3-107" fmla="*/ 6490 w 12108"/>
                <a:gd name="connsiteY3-108" fmla="*/ 10033 h 10033"/>
                <a:gd name="connsiteX4-109" fmla="*/ 8 w 12108"/>
                <a:gd name="connsiteY4-110" fmla="*/ 10033 h 10033"/>
                <a:gd name="connsiteX0-111" fmla="*/ 8 w 12108"/>
                <a:gd name="connsiteY0-112" fmla="*/ 10033 h 10033"/>
                <a:gd name="connsiteX1-113" fmla="*/ 0 w 12108"/>
                <a:gd name="connsiteY1-114" fmla="*/ 59 h 10033"/>
                <a:gd name="connsiteX2-115" fmla="*/ 12108 w 12108"/>
                <a:gd name="connsiteY2-116" fmla="*/ 0 h 10033"/>
                <a:gd name="connsiteX3-117" fmla="*/ 6077 w 12108"/>
                <a:gd name="connsiteY3-118" fmla="*/ 10033 h 10033"/>
                <a:gd name="connsiteX4-119" fmla="*/ 8 w 12108"/>
                <a:gd name="connsiteY4-120" fmla="*/ 10033 h 10033"/>
                <a:gd name="connsiteX0-121" fmla="*/ 8 w 12108"/>
                <a:gd name="connsiteY0-122" fmla="*/ 10033 h 10033"/>
                <a:gd name="connsiteX1-123" fmla="*/ 0 w 12108"/>
                <a:gd name="connsiteY1-124" fmla="*/ 59 h 10033"/>
                <a:gd name="connsiteX2-125" fmla="*/ 12108 w 12108"/>
                <a:gd name="connsiteY2-126" fmla="*/ 0 h 10033"/>
                <a:gd name="connsiteX3-127" fmla="*/ 6077 w 12108"/>
                <a:gd name="connsiteY3-128" fmla="*/ 10033 h 10033"/>
                <a:gd name="connsiteX4-129" fmla="*/ 8 w 12108"/>
                <a:gd name="connsiteY4-130" fmla="*/ 10033 h 10033"/>
                <a:gd name="connsiteX0-131" fmla="*/ 8 w 12779"/>
                <a:gd name="connsiteY0-132" fmla="*/ 10033 h 10033"/>
                <a:gd name="connsiteX1-133" fmla="*/ 0 w 12779"/>
                <a:gd name="connsiteY1-134" fmla="*/ 59 h 10033"/>
                <a:gd name="connsiteX2-135" fmla="*/ 12779 w 12779"/>
                <a:gd name="connsiteY2-136" fmla="*/ 0 h 10033"/>
                <a:gd name="connsiteX3-137" fmla="*/ 6077 w 12779"/>
                <a:gd name="connsiteY3-138" fmla="*/ 10033 h 10033"/>
                <a:gd name="connsiteX4-139" fmla="*/ 8 w 12779"/>
                <a:gd name="connsiteY4-140" fmla="*/ 10033 h 10033"/>
                <a:gd name="connsiteX0-141" fmla="*/ 8 w 12779"/>
                <a:gd name="connsiteY0-142" fmla="*/ 10033 h 10033"/>
                <a:gd name="connsiteX1-143" fmla="*/ 0 w 12779"/>
                <a:gd name="connsiteY1-144" fmla="*/ 59 h 10033"/>
                <a:gd name="connsiteX2-145" fmla="*/ 12779 w 12779"/>
                <a:gd name="connsiteY2-146" fmla="*/ 0 h 10033"/>
                <a:gd name="connsiteX3-147" fmla="*/ 6077 w 12779"/>
                <a:gd name="connsiteY3-148" fmla="*/ 10033 h 10033"/>
                <a:gd name="connsiteX4-149" fmla="*/ 8 w 12779"/>
                <a:gd name="connsiteY4-150" fmla="*/ 10033 h 10033"/>
                <a:gd name="connsiteX0-151" fmla="*/ 8 w 12779"/>
                <a:gd name="connsiteY0-152" fmla="*/ 10033 h 10033"/>
                <a:gd name="connsiteX1-153" fmla="*/ 0 w 12779"/>
                <a:gd name="connsiteY1-154" fmla="*/ 59 h 10033"/>
                <a:gd name="connsiteX2-155" fmla="*/ 12779 w 12779"/>
                <a:gd name="connsiteY2-156" fmla="*/ 0 h 10033"/>
                <a:gd name="connsiteX3-157" fmla="*/ 6077 w 12779"/>
                <a:gd name="connsiteY3-158" fmla="*/ 10033 h 10033"/>
                <a:gd name="connsiteX4-159" fmla="*/ 8 w 12779"/>
                <a:gd name="connsiteY4-160" fmla="*/ 10033 h 10033"/>
                <a:gd name="connsiteX0-161" fmla="*/ 8 w 13605"/>
                <a:gd name="connsiteY0-162" fmla="*/ 10033 h 10033"/>
                <a:gd name="connsiteX1-163" fmla="*/ 0 w 13605"/>
                <a:gd name="connsiteY1-164" fmla="*/ 59 h 10033"/>
                <a:gd name="connsiteX2-165" fmla="*/ 13605 w 13605"/>
                <a:gd name="connsiteY2-166" fmla="*/ 0 h 10033"/>
                <a:gd name="connsiteX3-167" fmla="*/ 6077 w 13605"/>
                <a:gd name="connsiteY3-168" fmla="*/ 10033 h 10033"/>
                <a:gd name="connsiteX4-169" fmla="*/ 8 w 13605"/>
                <a:gd name="connsiteY4-170" fmla="*/ 10033 h 10033"/>
                <a:gd name="connsiteX0-171" fmla="*/ 8 w 13605"/>
                <a:gd name="connsiteY0-172" fmla="*/ 10033 h 10033"/>
                <a:gd name="connsiteX1-173" fmla="*/ 0 w 13605"/>
                <a:gd name="connsiteY1-174" fmla="*/ 59 h 10033"/>
                <a:gd name="connsiteX2-175" fmla="*/ 13605 w 13605"/>
                <a:gd name="connsiteY2-176" fmla="*/ 0 h 10033"/>
                <a:gd name="connsiteX3-177" fmla="*/ 6077 w 13605"/>
                <a:gd name="connsiteY3-178" fmla="*/ 10033 h 10033"/>
                <a:gd name="connsiteX4-179" fmla="*/ 8 w 13605"/>
                <a:gd name="connsiteY4-180" fmla="*/ 10033 h 10033"/>
                <a:gd name="connsiteX0-181" fmla="*/ 8 w 13605"/>
                <a:gd name="connsiteY0-182" fmla="*/ 10033 h 10033"/>
                <a:gd name="connsiteX1-183" fmla="*/ 0 w 13605"/>
                <a:gd name="connsiteY1-184" fmla="*/ 59 h 10033"/>
                <a:gd name="connsiteX2-185" fmla="*/ 13605 w 13605"/>
                <a:gd name="connsiteY2-186" fmla="*/ 0 h 10033"/>
                <a:gd name="connsiteX3-187" fmla="*/ 6077 w 13605"/>
                <a:gd name="connsiteY3-188" fmla="*/ 10033 h 10033"/>
                <a:gd name="connsiteX4-189" fmla="*/ 8 w 13605"/>
                <a:gd name="connsiteY4-190" fmla="*/ 10033 h 100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605" h="10033">
                  <a:moveTo>
                    <a:pt x="8" y="10033"/>
                  </a:moveTo>
                  <a:cubicBezTo>
                    <a:pt x="5" y="6708"/>
                    <a:pt x="3" y="3384"/>
                    <a:pt x="0" y="59"/>
                  </a:cubicBezTo>
                  <a:lnTo>
                    <a:pt x="13605" y="0"/>
                  </a:lnTo>
                  <a:cubicBezTo>
                    <a:pt x="9471" y="21"/>
                    <a:pt x="11237" y="9885"/>
                    <a:pt x="6077" y="10033"/>
                  </a:cubicBezTo>
                  <a:lnTo>
                    <a:pt x="8" y="10033"/>
                  </a:lnTo>
                  <a:close/>
                </a:path>
              </a:pathLst>
            </a:custGeom>
            <a:gradFill flip="none" rotWithShape="1">
              <a:gsLst>
                <a:gs pos="79000">
                  <a:srgbClr val="FFFFFF">
                    <a:alpha val="23000"/>
                  </a:srgbClr>
                </a:gs>
                <a:gs pos="59000">
                  <a:schemeClr val="bg1">
                    <a:lumMod val="0"/>
                    <a:lumOff val="100000"/>
                  </a:schemeClr>
                </a:gs>
                <a:gs pos="98000">
                  <a:schemeClr val="bg1">
                    <a:alpha val="0"/>
                    <a:lumMod val="0"/>
                    <a:lumOff val="100000"/>
                  </a:schemeClr>
                </a:gs>
              </a:gsLst>
              <a:lin ang="28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0</a:t>
              </a:r>
              <a:endParaRPr lang="zh-CN" altLang="en-US" dirty="0"/>
            </a:p>
          </p:txBody>
        </p:sp>
        <p:sp>
          <p:nvSpPr>
            <p:cNvPr id="34" name="流程图: 数据 27"/>
            <p:cNvSpPr/>
            <p:nvPr/>
          </p:nvSpPr>
          <p:spPr>
            <a:xfrm>
              <a:off x="-8257" y="2489079"/>
              <a:ext cx="9207854" cy="4428000"/>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8 w 10008"/>
                <a:gd name="connsiteY0-2" fmla="*/ 10000 h 10000"/>
                <a:gd name="connsiteX1-3" fmla="*/ 0 w 10008"/>
                <a:gd name="connsiteY1-4" fmla="*/ 26 h 10000"/>
                <a:gd name="connsiteX2-5" fmla="*/ 10008 w 10008"/>
                <a:gd name="connsiteY2-6" fmla="*/ 0 h 10000"/>
                <a:gd name="connsiteX3-7" fmla="*/ 8008 w 10008"/>
                <a:gd name="connsiteY3-8" fmla="*/ 10000 h 10000"/>
                <a:gd name="connsiteX4-9" fmla="*/ 8 w 10008"/>
                <a:gd name="connsiteY4-10" fmla="*/ 10000 h 10000"/>
                <a:gd name="connsiteX0-11" fmla="*/ 8 w 10008"/>
                <a:gd name="connsiteY0-12" fmla="*/ 10000 h 10000"/>
                <a:gd name="connsiteX1-13" fmla="*/ 0 w 10008"/>
                <a:gd name="connsiteY1-14" fmla="*/ 26 h 10000"/>
                <a:gd name="connsiteX2-15" fmla="*/ 10008 w 10008"/>
                <a:gd name="connsiteY2-16" fmla="*/ 0 h 10000"/>
                <a:gd name="connsiteX3-17" fmla="*/ 7171 w 10008"/>
                <a:gd name="connsiteY3-18" fmla="*/ 10000 h 10000"/>
                <a:gd name="connsiteX4-19" fmla="*/ 8 w 10008"/>
                <a:gd name="connsiteY4-20" fmla="*/ 10000 h 10000"/>
                <a:gd name="connsiteX0-21" fmla="*/ 8 w 10008"/>
                <a:gd name="connsiteY0-22" fmla="*/ 10000 h 10000"/>
                <a:gd name="connsiteX1-23" fmla="*/ 0 w 10008"/>
                <a:gd name="connsiteY1-24" fmla="*/ 26 h 10000"/>
                <a:gd name="connsiteX2-25" fmla="*/ 10008 w 10008"/>
                <a:gd name="connsiteY2-26" fmla="*/ 0 h 10000"/>
                <a:gd name="connsiteX3-27" fmla="*/ 7171 w 10008"/>
                <a:gd name="connsiteY3-28" fmla="*/ 10000 h 10000"/>
                <a:gd name="connsiteX4-29" fmla="*/ 8 w 10008"/>
                <a:gd name="connsiteY4-30" fmla="*/ 10000 h 10000"/>
                <a:gd name="connsiteX0-31" fmla="*/ 8 w 10008"/>
                <a:gd name="connsiteY0-32" fmla="*/ 10000 h 10000"/>
                <a:gd name="connsiteX1-33" fmla="*/ 0 w 10008"/>
                <a:gd name="connsiteY1-34" fmla="*/ 26 h 10000"/>
                <a:gd name="connsiteX2-35" fmla="*/ 10008 w 10008"/>
                <a:gd name="connsiteY2-36" fmla="*/ 0 h 10000"/>
                <a:gd name="connsiteX3-37" fmla="*/ 7171 w 10008"/>
                <a:gd name="connsiteY3-38" fmla="*/ 10000 h 10000"/>
                <a:gd name="connsiteX4-39" fmla="*/ 8 w 10008"/>
                <a:gd name="connsiteY4-40" fmla="*/ 10000 h 10000"/>
                <a:gd name="connsiteX0-41" fmla="*/ 8 w 10008"/>
                <a:gd name="connsiteY0-42" fmla="*/ 10000 h 10000"/>
                <a:gd name="connsiteX1-43" fmla="*/ 0 w 10008"/>
                <a:gd name="connsiteY1-44" fmla="*/ 26 h 10000"/>
                <a:gd name="connsiteX2-45" fmla="*/ 10008 w 10008"/>
                <a:gd name="connsiteY2-46" fmla="*/ 0 h 10000"/>
                <a:gd name="connsiteX3-47" fmla="*/ 7171 w 10008"/>
                <a:gd name="connsiteY3-48" fmla="*/ 10000 h 10000"/>
                <a:gd name="connsiteX4-49" fmla="*/ 8 w 10008"/>
                <a:gd name="connsiteY4-50" fmla="*/ 10000 h 10000"/>
                <a:gd name="connsiteX0-51" fmla="*/ 8 w 11155"/>
                <a:gd name="connsiteY0-52" fmla="*/ 10000 h 10000"/>
                <a:gd name="connsiteX1-53" fmla="*/ 0 w 11155"/>
                <a:gd name="connsiteY1-54" fmla="*/ 26 h 10000"/>
                <a:gd name="connsiteX2-55" fmla="*/ 11155 w 11155"/>
                <a:gd name="connsiteY2-56" fmla="*/ 0 h 10000"/>
                <a:gd name="connsiteX3-57" fmla="*/ 7171 w 11155"/>
                <a:gd name="connsiteY3-58" fmla="*/ 10000 h 10000"/>
                <a:gd name="connsiteX4-59" fmla="*/ 8 w 11155"/>
                <a:gd name="connsiteY4-60" fmla="*/ 10000 h 10000"/>
                <a:gd name="connsiteX0-61" fmla="*/ 8 w 11155"/>
                <a:gd name="connsiteY0-62" fmla="*/ 10000 h 10000"/>
                <a:gd name="connsiteX1-63" fmla="*/ 0 w 11155"/>
                <a:gd name="connsiteY1-64" fmla="*/ 26 h 10000"/>
                <a:gd name="connsiteX2-65" fmla="*/ 11155 w 11155"/>
                <a:gd name="connsiteY2-66" fmla="*/ 0 h 10000"/>
                <a:gd name="connsiteX3-67" fmla="*/ 7171 w 11155"/>
                <a:gd name="connsiteY3-68" fmla="*/ 10000 h 10000"/>
                <a:gd name="connsiteX4-69" fmla="*/ 8 w 11155"/>
                <a:gd name="connsiteY4-70" fmla="*/ 10000 h 10000"/>
                <a:gd name="connsiteX0-71" fmla="*/ 8 w 11155"/>
                <a:gd name="connsiteY0-72" fmla="*/ 10000 h 10000"/>
                <a:gd name="connsiteX1-73" fmla="*/ 0 w 11155"/>
                <a:gd name="connsiteY1-74" fmla="*/ 26 h 10000"/>
                <a:gd name="connsiteX2-75" fmla="*/ 11155 w 11155"/>
                <a:gd name="connsiteY2-76" fmla="*/ 0 h 10000"/>
                <a:gd name="connsiteX3-77" fmla="*/ 6490 w 11155"/>
                <a:gd name="connsiteY3-78" fmla="*/ 10000 h 10000"/>
                <a:gd name="connsiteX4-79" fmla="*/ 8 w 11155"/>
                <a:gd name="connsiteY4-80" fmla="*/ 10000 h 10000"/>
                <a:gd name="connsiteX0-81" fmla="*/ 8 w 11155"/>
                <a:gd name="connsiteY0-82" fmla="*/ 10000 h 10000"/>
                <a:gd name="connsiteX1-83" fmla="*/ 0 w 11155"/>
                <a:gd name="connsiteY1-84" fmla="*/ 26 h 10000"/>
                <a:gd name="connsiteX2-85" fmla="*/ 11155 w 11155"/>
                <a:gd name="connsiteY2-86" fmla="*/ 0 h 10000"/>
                <a:gd name="connsiteX3-87" fmla="*/ 6490 w 11155"/>
                <a:gd name="connsiteY3-88" fmla="*/ 10000 h 10000"/>
                <a:gd name="connsiteX4-89" fmla="*/ 8 w 11155"/>
                <a:gd name="connsiteY4-90" fmla="*/ 10000 h 10000"/>
                <a:gd name="connsiteX0-91" fmla="*/ 8 w 12108"/>
                <a:gd name="connsiteY0-92" fmla="*/ 10033 h 10033"/>
                <a:gd name="connsiteX1-93" fmla="*/ 0 w 12108"/>
                <a:gd name="connsiteY1-94" fmla="*/ 59 h 10033"/>
                <a:gd name="connsiteX2-95" fmla="*/ 12108 w 12108"/>
                <a:gd name="connsiteY2-96" fmla="*/ 0 h 10033"/>
                <a:gd name="connsiteX3-97" fmla="*/ 6490 w 12108"/>
                <a:gd name="connsiteY3-98" fmla="*/ 10033 h 10033"/>
                <a:gd name="connsiteX4-99" fmla="*/ 8 w 12108"/>
                <a:gd name="connsiteY4-100" fmla="*/ 10033 h 10033"/>
                <a:gd name="connsiteX0-101" fmla="*/ 8 w 12108"/>
                <a:gd name="connsiteY0-102" fmla="*/ 10033 h 10033"/>
                <a:gd name="connsiteX1-103" fmla="*/ 0 w 12108"/>
                <a:gd name="connsiteY1-104" fmla="*/ 59 h 10033"/>
                <a:gd name="connsiteX2-105" fmla="*/ 12108 w 12108"/>
                <a:gd name="connsiteY2-106" fmla="*/ 0 h 10033"/>
                <a:gd name="connsiteX3-107" fmla="*/ 6490 w 12108"/>
                <a:gd name="connsiteY3-108" fmla="*/ 10033 h 10033"/>
                <a:gd name="connsiteX4-109" fmla="*/ 8 w 12108"/>
                <a:gd name="connsiteY4-110" fmla="*/ 10033 h 10033"/>
                <a:gd name="connsiteX0-111" fmla="*/ 8 w 12108"/>
                <a:gd name="connsiteY0-112" fmla="*/ 10033 h 10033"/>
                <a:gd name="connsiteX1-113" fmla="*/ 0 w 12108"/>
                <a:gd name="connsiteY1-114" fmla="*/ 59 h 10033"/>
                <a:gd name="connsiteX2-115" fmla="*/ 12108 w 12108"/>
                <a:gd name="connsiteY2-116" fmla="*/ 0 h 10033"/>
                <a:gd name="connsiteX3-117" fmla="*/ 6077 w 12108"/>
                <a:gd name="connsiteY3-118" fmla="*/ 10033 h 10033"/>
                <a:gd name="connsiteX4-119" fmla="*/ 8 w 12108"/>
                <a:gd name="connsiteY4-120" fmla="*/ 10033 h 10033"/>
                <a:gd name="connsiteX0-121" fmla="*/ 8 w 12108"/>
                <a:gd name="connsiteY0-122" fmla="*/ 10033 h 10033"/>
                <a:gd name="connsiteX1-123" fmla="*/ 0 w 12108"/>
                <a:gd name="connsiteY1-124" fmla="*/ 59 h 10033"/>
                <a:gd name="connsiteX2-125" fmla="*/ 12108 w 12108"/>
                <a:gd name="connsiteY2-126" fmla="*/ 0 h 10033"/>
                <a:gd name="connsiteX3-127" fmla="*/ 6077 w 12108"/>
                <a:gd name="connsiteY3-128" fmla="*/ 10033 h 10033"/>
                <a:gd name="connsiteX4-129" fmla="*/ 8 w 12108"/>
                <a:gd name="connsiteY4-130" fmla="*/ 10033 h 10033"/>
                <a:gd name="connsiteX0-131" fmla="*/ 8 w 12779"/>
                <a:gd name="connsiteY0-132" fmla="*/ 10033 h 10033"/>
                <a:gd name="connsiteX1-133" fmla="*/ 0 w 12779"/>
                <a:gd name="connsiteY1-134" fmla="*/ 59 h 10033"/>
                <a:gd name="connsiteX2-135" fmla="*/ 12779 w 12779"/>
                <a:gd name="connsiteY2-136" fmla="*/ 0 h 10033"/>
                <a:gd name="connsiteX3-137" fmla="*/ 6077 w 12779"/>
                <a:gd name="connsiteY3-138" fmla="*/ 10033 h 10033"/>
                <a:gd name="connsiteX4-139" fmla="*/ 8 w 12779"/>
                <a:gd name="connsiteY4-140" fmla="*/ 10033 h 10033"/>
                <a:gd name="connsiteX0-141" fmla="*/ 8 w 12779"/>
                <a:gd name="connsiteY0-142" fmla="*/ 10033 h 10033"/>
                <a:gd name="connsiteX1-143" fmla="*/ 0 w 12779"/>
                <a:gd name="connsiteY1-144" fmla="*/ 59 h 10033"/>
                <a:gd name="connsiteX2-145" fmla="*/ 12779 w 12779"/>
                <a:gd name="connsiteY2-146" fmla="*/ 0 h 10033"/>
                <a:gd name="connsiteX3-147" fmla="*/ 6077 w 12779"/>
                <a:gd name="connsiteY3-148" fmla="*/ 10033 h 10033"/>
                <a:gd name="connsiteX4-149" fmla="*/ 8 w 12779"/>
                <a:gd name="connsiteY4-150" fmla="*/ 10033 h 10033"/>
                <a:gd name="connsiteX0-151" fmla="*/ 8 w 12779"/>
                <a:gd name="connsiteY0-152" fmla="*/ 10033 h 10033"/>
                <a:gd name="connsiteX1-153" fmla="*/ 0 w 12779"/>
                <a:gd name="connsiteY1-154" fmla="*/ 59 h 10033"/>
                <a:gd name="connsiteX2-155" fmla="*/ 12779 w 12779"/>
                <a:gd name="connsiteY2-156" fmla="*/ 0 h 10033"/>
                <a:gd name="connsiteX3-157" fmla="*/ 6077 w 12779"/>
                <a:gd name="connsiteY3-158" fmla="*/ 10033 h 10033"/>
                <a:gd name="connsiteX4-159" fmla="*/ 8 w 12779"/>
                <a:gd name="connsiteY4-160" fmla="*/ 10033 h 10033"/>
                <a:gd name="connsiteX0-161" fmla="*/ 8 w 13605"/>
                <a:gd name="connsiteY0-162" fmla="*/ 10033 h 10033"/>
                <a:gd name="connsiteX1-163" fmla="*/ 0 w 13605"/>
                <a:gd name="connsiteY1-164" fmla="*/ 59 h 10033"/>
                <a:gd name="connsiteX2-165" fmla="*/ 13605 w 13605"/>
                <a:gd name="connsiteY2-166" fmla="*/ 0 h 10033"/>
                <a:gd name="connsiteX3-167" fmla="*/ 6077 w 13605"/>
                <a:gd name="connsiteY3-168" fmla="*/ 10033 h 10033"/>
                <a:gd name="connsiteX4-169" fmla="*/ 8 w 13605"/>
                <a:gd name="connsiteY4-170" fmla="*/ 10033 h 10033"/>
                <a:gd name="connsiteX0-171" fmla="*/ 8 w 13605"/>
                <a:gd name="connsiteY0-172" fmla="*/ 10033 h 10033"/>
                <a:gd name="connsiteX1-173" fmla="*/ 0 w 13605"/>
                <a:gd name="connsiteY1-174" fmla="*/ 59 h 10033"/>
                <a:gd name="connsiteX2-175" fmla="*/ 13605 w 13605"/>
                <a:gd name="connsiteY2-176" fmla="*/ 0 h 10033"/>
                <a:gd name="connsiteX3-177" fmla="*/ 6077 w 13605"/>
                <a:gd name="connsiteY3-178" fmla="*/ 10033 h 10033"/>
                <a:gd name="connsiteX4-179" fmla="*/ 8 w 13605"/>
                <a:gd name="connsiteY4-180" fmla="*/ 10033 h 10033"/>
                <a:gd name="connsiteX0-181" fmla="*/ 8 w 13605"/>
                <a:gd name="connsiteY0-182" fmla="*/ 10033 h 10033"/>
                <a:gd name="connsiteX1-183" fmla="*/ 0 w 13605"/>
                <a:gd name="connsiteY1-184" fmla="*/ 59 h 10033"/>
                <a:gd name="connsiteX2-185" fmla="*/ 13605 w 13605"/>
                <a:gd name="connsiteY2-186" fmla="*/ 0 h 10033"/>
                <a:gd name="connsiteX3-187" fmla="*/ 6077 w 13605"/>
                <a:gd name="connsiteY3-188" fmla="*/ 10033 h 10033"/>
                <a:gd name="connsiteX4-189" fmla="*/ 8 w 13605"/>
                <a:gd name="connsiteY4-190" fmla="*/ 10033 h 100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605" h="10033">
                  <a:moveTo>
                    <a:pt x="8" y="10033"/>
                  </a:moveTo>
                  <a:cubicBezTo>
                    <a:pt x="5" y="6708"/>
                    <a:pt x="3" y="3384"/>
                    <a:pt x="0" y="59"/>
                  </a:cubicBezTo>
                  <a:lnTo>
                    <a:pt x="13605" y="0"/>
                  </a:lnTo>
                  <a:cubicBezTo>
                    <a:pt x="9471" y="21"/>
                    <a:pt x="11237" y="9885"/>
                    <a:pt x="6077" y="10033"/>
                  </a:cubicBezTo>
                  <a:lnTo>
                    <a:pt x="8" y="10033"/>
                  </a:lnTo>
                  <a:close/>
                </a:path>
              </a:pathLst>
            </a:custGeom>
            <a:gradFill flip="none" rotWithShape="1">
              <a:gsLst>
                <a:gs pos="79000">
                  <a:srgbClr val="FFFFFF">
                    <a:alpha val="23000"/>
                  </a:srgbClr>
                </a:gs>
                <a:gs pos="59000">
                  <a:schemeClr val="bg1">
                    <a:lumMod val="0"/>
                    <a:lumOff val="100000"/>
                  </a:schemeClr>
                </a:gs>
                <a:gs pos="98000">
                  <a:schemeClr val="bg1">
                    <a:alpha val="0"/>
                    <a:lumMod val="0"/>
                    <a:lumOff val="100000"/>
                  </a:schemeClr>
                </a:gs>
              </a:gsLst>
              <a:lin ang="28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0</a:t>
              </a:r>
              <a:endParaRPr lang="zh-CN" altLang="en-US" dirty="0"/>
            </a:p>
          </p:txBody>
        </p:sp>
      </p:grpSp>
      <p:sp>
        <p:nvSpPr>
          <p:cNvPr id="4" name="文本占位符 3"/>
          <p:cNvSpPr>
            <a:spLocks noGrp="1"/>
          </p:cNvSpPr>
          <p:nvPr>
            <p:ph type="body" sz="quarter" idx="11"/>
          </p:nvPr>
        </p:nvSpPr>
        <p:spPr/>
        <p:txBody>
          <a:bodyPr/>
          <a:lstStyle/>
          <a:p>
            <a:r>
              <a:rPr lang="zh-CN" altLang="en-US" dirty="0"/>
              <a:t>节水机关建设好的措施</a:t>
            </a:r>
            <a:r>
              <a:rPr lang="zh-CN" altLang="en-US" dirty="0" smtClean="0"/>
              <a:t>做法之办公楼</a:t>
            </a:r>
            <a:endParaRPr lang="zh-CN" altLang="en-US" dirty="0"/>
          </a:p>
        </p:txBody>
      </p:sp>
      <p:sp>
        <p:nvSpPr>
          <p:cNvPr id="5" name="右箭头 4"/>
          <p:cNvSpPr/>
          <p:nvPr/>
        </p:nvSpPr>
        <p:spPr>
          <a:xfrm>
            <a:off x="3556001" y="1870588"/>
            <a:ext cx="1788644" cy="1571147"/>
          </a:xfrm>
          <a:prstGeom prst="rightArrow">
            <a:avLst>
              <a:gd name="adj1" fmla="val 51538"/>
              <a:gd name="adj2" fmla="val 37736"/>
            </a:avLst>
          </a:prstGeom>
          <a:solidFill>
            <a:schemeClr val="accent2">
              <a:lumMod val="40000"/>
              <a:lumOff val="6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3200" b="1" dirty="0" smtClean="0">
                <a:latin typeface="微软雅黑" panose="020B0503020204020204" pitchFamily="34" charset="-122"/>
                <a:ea typeface="微软雅黑" panose="020B0503020204020204" pitchFamily="34" charset="-122"/>
              </a:rPr>
              <a:t>卫生间</a:t>
            </a:r>
            <a:endParaRPr lang="zh-CN" altLang="en-US" sz="3200" b="1" dirty="0">
              <a:latin typeface="微软雅黑" panose="020B0503020204020204" pitchFamily="34" charset="-122"/>
              <a:ea typeface="微软雅黑" panose="020B0503020204020204" pitchFamily="34" charset="-122"/>
            </a:endParaRPr>
          </a:p>
        </p:txBody>
      </p:sp>
      <p:sp>
        <p:nvSpPr>
          <p:cNvPr id="8" name="右箭头 7"/>
          <p:cNvSpPr/>
          <p:nvPr/>
        </p:nvSpPr>
        <p:spPr>
          <a:xfrm>
            <a:off x="3556000" y="3456249"/>
            <a:ext cx="2064832" cy="1571147"/>
          </a:xfrm>
          <a:prstGeom prst="rightArrow">
            <a:avLst>
              <a:gd name="adj1" fmla="val 49691"/>
              <a:gd name="adj2" fmla="val 37736"/>
            </a:avLst>
          </a:prstGeom>
          <a:solidFill>
            <a:schemeClr val="accent2">
              <a:lumMod val="40000"/>
              <a:lumOff val="6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3200" b="1" dirty="0">
                <a:latin typeface="微软雅黑" panose="020B0503020204020204" pitchFamily="34" charset="-122"/>
                <a:ea typeface="微软雅黑" panose="020B0503020204020204" pitchFamily="34" charset="-122"/>
              </a:rPr>
              <a:t>开水</a:t>
            </a:r>
            <a:r>
              <a:rPr lang="zh-CN" altLang="en-US" sz="3200" b="1" dirty="0" smtClean="0">
                <a:latin typeface="微软雅黑" panose="020B0503020204020204" pitchFamily="34" charset="-122"/>
                <a:ea typeface="微软雅黑" panose="020B0503020204020204" pitchFamily="34" charset="-122"/>
              </a:rPr>
              <a:t>间</a:t>
            </a:r>
            <a:endParaRPr lang="zh-CN" altLang="en-US" sz="3200" b="1" dirty="0">
              <a:latin typeface="微软雅黑" panose="020B0503020204020204" pitchFamily="34" charset="-122"/>
              <a:ea typeface="微软雅黑" panose="020B0503020204020204" pitchFamily="34" charset="-122"/>
            </a:endParaRPr>
          </a:p>
        </p:txBody>
      </p:sp>
      <p:sp>
        <p:nvSpPr>
          <p:cNvPr id="9" name="右箭头 8"/>
          <p:cNvSpPr/>
          <p:nvPr/>
        </p:nvSpPr>
        <p:spPr>
          <a:xfrm>
            <a:off x="3556000" y="5027396"/>
            <a:ext cx="2380476" cy="1571147"/>
          </a:xfrm>
          <a:prstGeom prst="rightArrow">
            <a:avLst>
              <a:gd name="adj1" fmla="val 45996"/>
              <a:gd name="adj2" fmla="val 37736"/>
            </a:avLst>
          </a:prstGeom>
          <a:solidFill>
            <a:schemeClr val="accent2">
              <a:lumMod val="40000"/>
              <a:lumOff val="6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3200" b="1" dirty="0" smtClean="0">
                <a:latin typeface="微软雅黑" panose="020B0503020204020204" pitchFamily="34" charset="-122"/>
                <a:ea typeface="微软雅黑" panose="020B0503020204020204" pitchFamily="34" charset="-122"/>
              </a:rPr>
              <a:t>拖布间</a:t>
            </a:r>
            <a:endParaRPr lang="zh-CN" altLang="en-US" sz="3200" b="1" dirty="0">
              <a:latin typeface="微软雅黑" panose="020B0503020204020204" pitchFamily="34" charset="-122"/>
              <a:ea typeface="微软雅黑" panose="020B0503020204020204" pitchFamily="34" charset="-122"/>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1508" y="2489461"/>
            <a:ext cx="1790700" cy="1933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矩形 10"/>
          <p:cNvSpPr/>
          <p:nvPr/>
        </p:nvSpPr>
        <p:spPr>
          <a:xfrm>
            <a:off x="473316" y="4673453"/>
            <a:ext cx="2827083" cy="707886"/>
          </a:xfrm>
          <a:prstGeom prst="rect">
            <a:avLst/>
          </a:prstGeom>
        </p:spPr>
        <p:txBody>
          <a:bodyPr wrap="square">
            <a:spAutoFit/>
          </a:bodyPr>
          <a:lstStyle/>
          <a:p>
            <a:pPr marR="0" algn="ctr">
              <a:spcBef>
                <a:spcPts val="0"/>
              </a:spcBef>
              <a:spcAft>
                <a:spcPts val="1200"/>
              </a:spcAft>
              <a:buClr>
                <a:srgbClr val="FF0000"/>
              </a:buClr>
            </a:pPr>
            <a:r>
              <a:rPr lang="en-US" altLang="zh-CN" sz="4000" b="1" dirty="0" smtClean="0">
                <a:solidFill>
                  <a:schemeClr val="accent2"/>
                </a:solidFill>
                <a:latin typeface="微软雅黑" panose="020B0503020204020204" pitchFamily="34" charset="-122"/>
                <a:ea typeface="微软雅黑" panose="020B0503020204020204" pitchFamily="34" charset="-122"/>
              </a:rPr>
              <a:t>[</a:t>
            </a:r>
            <a:r>
              <a:rPr lang="zh-CN" altLang="en-US" sz="4000" b="1" dirty="0" smtClean="0">
                <a:solidFill>
                  <a:schemeClr val="accent2"/>
                </a:solidFill>
                <a:latin typeface="微软雅黑" panose="020B0503020204020204" pitchFamily="34" charset="-122"/>
                <a:ea typeface="微软雅黑" panose="020B0503020204020204" pitchFamily="34" charset="-122"/>
              </a:rPr>
              <a:t>机关大楼</a:t>
            </a:r>
            <a:r>
              <a:rPr lang="en-US" altLang="zh-CN" sz="4000" b="1" dirty="0" smtClean="0">
                <a:solidFill>
                  <a:schemeClr val="accent2"/>
                </a:solidFill>
                <a:latin typeface="微软雅黑" panose="020B0503020204020204" pitchFamily="34" charset="-122"/>
                <a:ea typeface="微软雅黑" panose="020B0503020204020204" pitchFamily="34" charset="-122"/>
              </a:rPr>
              <a:t>]</a:t>
            </a:r>
            <a:endParaRPr lang="en-US" altLang="zh-CN" sz="2800" dirty="0">
              <a:solidFill>
                <a:schemeClr val="accent2"/>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3556000" y="2235200"/>
            <a:ext cx="0" cy="4622800"/>
          </a:xfrm>
          <a:prstGeom prst="line">
            <a:avLst/>
          </a:prstGeom>
          <a:ln w="28575">
            <a:solidFill>
              <a:schemeClr val="accent2">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12" name="矩形 11"/>
          <p:cNvSpPr/>
          <p:nvPr/>
        </p:nvSpPr>
        <p:spPr>
          <a:xfrm>
            <a:off x="0" y="6598543"/>
            <a:ext cx="3556000" cy="2594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5506532" y="2559572"/>
            <a:ext cx="4337951" cy="3315457"/>
            <a:chOff x="6520061" y="2522099"/>
            <a:chExt cx="4949377" cy="3315457"/>
          </a:xfrm>
        </p:grpSpPr>
        <p:sp>
          <p:nvSpPr>
            <p:cNvPr id="13" name="六边形 12"/>
            <p:cNvSpPr/>
            <p:nvPr/>
          </p:nvSpPr>
          <p:spPr>
            <a:xfrm>
              <a:off x="8087607" y="2522099"/>
              <a:ext cx="1836057" cy="1104360"/>
            </a:xfrm>
            <a:prstGeom prst="hexagon">
              <a:avLst/>
            </a:prstGeom>
            <a:solidFill>
              <a:srgbClr val="E9EFFB"/>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节水</a:t>
              </a:r>
              <a:endParaRPr lang="en-US" altLang="zh-CN" sz="2000" b="1" dirty="0" smtClean="0">
                <a:solidFill>
                  <a:schemeClr val="accent1"/>
                </a:solidFill>
                <a:latin typeface="微软雅黑" panose="020B0503020204020204" pitchFamily="34" charset="-122"/>
                <a:ea typeface="微软雅黑" panose="020B0503020204020204" pitchFamily="34" charset="-122"/>
              </a:endParaRPr>
            </a:p>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器具</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6" name="六边形 15"/>
            <p:cNvSpPr/>
            <p:nvPr/>
          </p:nvSpPr>
          <p:spPr>
            <a:xfrm>
              <a:off x="6520061" y="3074279"/>
              <a:ext cx="1836057" cy="1104360"/>
            </a:xfrm>
            <a:prstGeom prst="hexagon">
              <a:avLst/>
            </a:prstGeom>
            <a:solidFill>
              <a:srgbClr val="E9EFFB"/>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剩水</a:t>
              </a:r>
              <a:endParaRPr lang="en-US" altLang="zh-CN" sz="2000" b="1" dirty="0" smtClean="0">
                <a:solidFill>
                  <a:schemeClr val="accent1"/>
                </a:solidFill>
                <a:latin typeface="微软雅黑" panose="020B0503020204020204" pitchFamily="34" charset="-122"/>
                <a:ea typeface="微软雅黑" panose="020B0503020204020204" pitchFamily="34" charset="-122"/>
              </a:endParaRPr>
            </a:p>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收集</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7" name="六边形 16"/>
            <p:cNvSpPr/>
            <p:nvPr/>
          </p:nvSpPr>
          <p:spPr>
            <a:xfrm>
              <a:off x="9633381" y="3062515"/>
              <a:ext cx="1836057" cy="1104360"/>
            </a:xfrm>
            <a:prstGeom prst="hexagon">
              <a:avLst/>
            </a:prstGeom>
            <a:solidFill>
              <a:srgbClr val="E9EFFB"/>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节水</a:t>
              </a:r>
              <a:endParaRPr lang="en-US" altLang="zh-CN" sz="2000" b="1" dirty="0" smtClean="0">
                <a:solidFill>
                  <a:schemeClr val="accent1"/>
                </a:solidFill>
                <a:latin typeface="微软雅黑" panose="020B0503020204020204" pitchFamily="34" charset="-122"/>
                <a:ea typeface="微软雅黑" panose="020B0503020204020204" pitchFamily="34" charset="-122"/>
              </a:endParaRPr>
            </a:p>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科普</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8" name="六边形 17"/>
            <p:cNvSpPr/>
            <p:nvPr/>
          </p:nvSpPr>
          <p:spPr>
            <a:xfrm>
              <a:off x="6520061" y="4181016"/>
              <a:ext cx="1836057" cy="1104360"/>
            </a:xfrm>
            <a:prstGeom prst="hexagon">
              <a:avLst/>
            </a:prstGeom>
            <a:solidFill>
              <a:srgbClr val="E9EFFB"/>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计量</a:t>
              </a:r>
              <a:endParaRPr lang="en-US" altLang="zh-CN" sz="2000" b="1" dirty="0" smtClean="0">
                <a:solidFill>
                  <a:schemeClr val="accent1"/>
                </a:solidFill>
                <a:latin typeface="微软雅黑" panose="020B0503020204020204" pitchFamily="34" charset="-122"/>
                <a:ea typeface="微软雅黑" panose="020B0503020204020204" pitchFamily="34" charset="-122"/>
              </a:endParaRPr>
            </a:p>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监控</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9" name="六边形 18"/>
            <p:cNvSpPr/>
            <p:nvPr/>
          </p:nvSpPr>
          <p:spPr>
            <a:xfrm>
              <a:off x="9633380" y="4169252"/>
              <a:ext cx="1836057" cy="1104360"/>
            </a:xfrm>
            <a:prstGeom prst="hexagon">
              <a:avLst/>
            </a:prstGeom>
            <a:solidFill>
              <a:srgbClr val="E9EFFB"/>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节水</a:t>
              </a:r>
              <a:endParaRPr lang="en-US" altLang="zh-CN" sz="2000" b="1" dirty="0" smtClean="0">
                <a:solidFill>
                  <a:schemeClr val="accent1"/>
                </a:solidFill>
                <a:latin typeface="微软雅黑" panose="020B0503020204020204" pitchFamily="34" charset="-122"/>
                <a:ea typeface="微软雅黑" panose="020B0503020204020204" pitchFamily="34" charset="-122"/>
              </a:endParaRPr>
            </a:p>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标语</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0" name="六边形 19"/>
            <p:cNvSpPr/>
            <p:nvPr/>
          </p:nvSpPr>
          <p:spPr>
            <a:xfrm>
              <a:off x="8087607" y="4733196"/>
              <a:ext cx="1836057" cy="1104360"/>
            </a:xfrm>
            <a:prstGeom prst="hexagon">
              <a:avLst/>
            </a:prstGeom>
            <a:solidFill>
              <a:srgbClr val="E9EFFB"/>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灰</a:t>
              </a:r>
              <a:r>
                <a:rPr lang="zh-CN" altLang="en-US" sz="2000" b="1" dirty="0" smtClean="0">
                  <a:solidFill>
                    <a:schemeClr val="accent1"/>
                  </a:solidFill>
                  <a:latin typeface="微软雅黑" panose="020B0503020204020204" pitchFamily="34" charset="-122"/>
                  <a:ea typeface="微软雅黑" panose="020B0503020204020204" pitchFamily="34" charset="-122"/>
                </a:rPr>
                <a:t>水</a:t>
              </a:r>
              <a:endParaRPr lang="en-US" altLang="zh-CN" sz="2000" b="1" dirty="0" smtClean="0">
                <a:solidFill>
                  <a:schemeClr val="accent1"/>
                </a:solidFill>
                <a:latin typeface="微软雅黑" panose="020B0503020204020204" pitchFamily="34" charset="-122"/>
                <a:ea typeface="微软雅黑" panose="020B0503020204020204" pitchFamily="34" charset="-122"/>
              </a:endParaRPr>
            </a:p>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利用</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2" name="六边形 21"/>
            <p:cNvSpPr/>
            <p:nvPr/>
          </p:nvSpPr>
          <p:spPr>
            <a:xfrm>
              <a:off x="7822247" y="3483767"/>
              <a:ext cx="2366775" cy="1422062"/>
            </a:xfrm>
            <a:prstGeom prst="hexagon">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bg1"/>
                  </a:solidFill>
                  <a:latin typeface="微软雅黑" panose="020B0503020204020204" pitchFamily="34" charset="-122"/>
                  <a:ea typeface="微软雅黑" panose="020B0503020204020204" pitchFamily="34" charset="-122"/>
                </a:rPr>
                <a:t>节水</a:t>
              </a:r>
              <a:endParaRPr lang="en-US" altLang="zh-CN" sz="28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2800" b="1" dirty="0" smtClean="0">
                  <a:solidFill>
                    <a:schemeClr val="bg1"/>
                  </a:solidFill>
                  <a:latin typeface="微软雅黑" panose="020B0503020204020204" pitchFamily="34" charset="-122"/>
                  <a:ea typeface="微软雅黑" panose="020B0503020204020204" pitchFamily="34" charset="-122"/>
                </a:rPr>
                <a:t>优先</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p:split orient="vert"/>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zh-CN" altLang="en-US" dirty="0" smtClean="0"/>
              <a:t>节水</a:t>
            </a:r>
            <a:r>
              <a:rPr lang="zh-CN" altLang="en-US" dirty="0"/>
              <a:t>器具</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7371" y="1482650"/>
            <a:ext cx="10304463" cy="466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1"/>
          </p:nvPr>
        </p:nvSpPr>
        <p:spPr/>
        <p:txBody>
          <a:bodyPr/>
          <a:lstStyle/>
          <a:p>
            <a:r>
              <a:rPr lang="zh-CN" altLang="en-US" dirty="0"/>
              <a:t>节水机关建设好的措施</a:t>
            </a:r>
            <a:r>
              <a:rPr lang="zh-CN" altLang="en-US" dirty="0" smtClean="0"/>
              <a:t>做法</a:t>
            </a:r>
            <a:r>
              <a:rPr lang="zh-CN" altLang="en-US" dirty="0"/>
              <a:t>之办公楼</a:t>
            </a:r>
          </a:p>
          <a:p>
            <a:endParaRPr lang="zh-CN" altLang="en-US" dirty="0"/>
          </a:p>
        </p:txBody>
      </p:sp>
      <p:sp>
        <p:nvSpPr>
          <p:cNvPr id="29" name="TextBox 16"/>
          <p:cNvSpPr txBox="1">
            <a:spLocks noChangeArrowheads="1"/>
          </p:cNvSpPr>
          <p:nvPr/>
        </p:nvSpPr>
        <p:spPr bwMode="auto">
          <a:xfrm>
            <a:off x="1200976" y="1718695"/>
            <a:ext cx="9962324" cy="4235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342900" indent="-342900" fontAlgn="base">
              <a:lnSpc>
                <a:spcPct val="180000"/>
              </a:lnSpc>
              <a:spcBef>
                <a:spcPts val="1200"/>
              </a:spcBef>
              <a:spcAft>
                <a:spcPct val="0"/>
              </a:spcAft>
              <a:buFont typeface="Wingdings" panose="05000000000000000000" pitchFamily="2" charset="2"/>
              <a:buChar char="n"/>
            </a:pPr>
            <a:r>
              <a:rPr lang="zh-CN" altLang="en-US" sz="2400" b="1" dirty="0">
                <a:latin typeface="微软雅黑" panose="020B0503020204020204" pitchFamily="34" charset="-122"/>
              </a:rPr>
              <a:t>计量监控。由于卫生间用水器具使用频繁，在卫生间等用水频繁的地点要安装远程智能水表，如有跑冒滴漏能及时反应在监控平台上，及时预警。</a:t>
            </a:r>
          </a:p>
          <a:p>
            <a:pPr marL="342900" indent="-342900" fontAlgn="base">
              <a:lnSpc>
                <a:spcPct val="180000"/>
              </a:lnSpc>
              <a:spcBef>
                <a:spcPts val="1200"/>
              </a:spcBef>
              <a:spcAft>
                <a:spcPct val="0"/>
              </a:spcAft>
              <a:buFont typeface="Wingdings" panose="05000000000000000000" pitchFamily="2" charset="2"/>
              <a:buChar char="n"/>
            </a:pPr>
            <a:r>
              <a:rPr lang="zh-CN" altLang="en-US" sz="2400" b="1" dirty="0" smtClean="0">
                <a:latin typeface="微软雅黑" panose="020B0503020204020204" pitchFamily="34" charset="-122"/>
              </a:rPr>
              <a:t>节水</a:t>
            </a:r>
            <a:r>
              <a:rPr lang="zh-CN" altLang="en-US" sz="2400" b="1" dirty="0">
                <a:latin typeface="微软雅黑" panose="020B0503020204020204" pitchFamily="34" charset="-122"/>
              </a:rPr>
              <a:t>标语。在卫生器具旁、墙壁、台阶等处可张贴节水标语，例如“你节水的样子真美”“流水不腐亦不复”等</a:t>
            </a:r>
            <a:r>
              <a:rPr lang="zh-CN" altLang="en-US" sz="2400" b="1" dirty="0" smtClean="0">
                <a:latin typeface="微软雅黑" panose="020B0503020204020204" pitchFamily="34" charset="-122"/>
              </a:rPr>
              <a:t>。使</a:t>
            </a:r>
            <a:r>
              <a:rPr lang="zh-CN" altLang="en-US" sz="2400" b="1" dirty="0">
                <a:latin typeface="微软雅黑" panose="020B0503020204020204" pitchFamily="34" charset="-122"/>
              </a:rPr>
              <a:t>用印有节水标语的笔记本、文件袋、公文包、信封、便签纸和卫生间门帘等</a:t>
            </a:r>
            <a:r>
              <a:rPr lang="zh-CN" altLang="en-US" sz="2400" b="1" dirty="0" smtClean="0">
                <a:latin typeface="微软雅黑" panose="020B0503020204020204" pitchFamily="34" charset="-122"/>
              </a:rPr>
              <a:t>。</a:t>
            </a:r>
            <a:endParaRPr lang="zh-CN" altLang="en-US" sz="2400" b="1" dirty="0">
              <a:latin typeface="微软雅黑" panose="020B0503020204020204" pitchFamily="34" charset="-122"/>
            </a:endParaRPr>
          </a:p>
        </p:txBody>
      </p:sp>
    </p:spTree>
  </p:cSld>
  <p:clrMapOvr>
    <a:masterClrMapping/>
  </p:clrMapOvr>
  <p:transition>
    <p:split orient="vert"/>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1"/>
          </p:nvPr>
        </p:nvSpPr>
        <p:spPr/>
        <p:txBody>
          <a:bodyPr/>
          <a:lstStyle/>
          <a:p>
            <a:r>
              <a:rPr lang="zh-CN" altLang="en-US" dirty="0"/>
              <a:t>节水机关建设好的措施</a:t>
            </a:r>
            <a:r>
              <a:rPr lang="zh-CN" altLang="en-US" dirty="0" smtClean="0"/>
              <a:t>做法</a:t>
            </a:r>
            <a:r>
              <a:rPr lang="zh-CN" altLang="en-US" dirty="0"/>
              <a:t>之办公楼</a:t>
            </a:r>
          </a:p>
          <a:p>
            <a:endParaRPr lang="zh-CN" altLang="en-US" dirty="0"/>
          </a:p>
        </p:txBody>
      </p:sp>
      <p:sp>
        <p:nvSpPr>
          <p:cNvPr id="29" name="TextBox 16"/>
          <p:cNvSpPr txBox="1">
            <a:spLocks noChangeArrowheads="1"/>
          </p:cNvSpPr>
          <p:nvPr/>
        </p:nvSpPr>
        <p:spPr bwMode="auto">
          <a:xfrm>
            <a:off x="1200976" y="1718695"/>
            <a:ext cx="9962324" cy="429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342900" indent="-342900" fontAlgn="base">
              <a:lnSpc>
                <a:spcPct val="180000"/>
              </a:lnSpc>
              <a:spcBef>
                <a:spcPts val="1200"/>
              </a:spcBef>
              <a:spcAft>
                <a:spcPct val="0"/>
              </a:spcAft>
              <a:buFont typeface="Wingdings" panose="05000000000000000000" pitchFamily="2" charset="2"/>
              <a:buChar char="n"/>
            </a:pPr>
            <a:r>
              <a:rPr lang="zh-CN" altLang="en-US" sz="2400" b="1" dirty="0" smtClean="0">
                <a:latin typeface="微软雅黑" panose="020B0503020204020204" pitchFamily="34" charset="-122"/>
              </a:rPr>
              <a:t>节水</a:t>
            </a:r>
            <a:r>
              <a:rPr lang="zh-CN" altLang="en-US" sz="2400" b="1" dirty="0">
                <a:latin typeface="微软雅黑" panose="020B0503020204020204" pitchFamily="34" charset="-122"/>
              </a:rPr>
              <a:t>器具科普。水龙头、大便器、小便器、净水机等处张贴二维码，进行节水器具说明和科普宣传，还可以通过扫描二维码实现设备报修。</a:t>
            </a:r>
          </a:p>
          <a:p>
            <a:pPr marL="342900" indent="-342900" fontAlgn="base">
              <a:lnSpc>
                <a:spcPct val="180000"/>
              </a:lnSpc>
              <a:spcBef>
                <a:spcPts val="1200"/>
              </a:spcBef>
              <a:spcAft>
                <a:spcPct val="0"/>
              </a:spcAft>
              <a:buFont typeface="Wingdings" panose="05000000000000000000" pitchFamily="2" charset="2"/>
              <a:buChar char="n"/>
            </a:pPr>
            <a:r>
              <a:rPr lang="zh-CN" altLang="en-US" sz="2400" b="1" dirty="0" smtClean="0">
                <a:latin typeface="微软雅黑" panose="020B0503020204020204" pitchFamily="34" charset="-122"/>
              </a:rPr>
              <a:t>灰</a:t>
            </a:r>
            <a:r>
              <a:rPr lang="zh-CN" altLang="en-US" sz="2400" b="1" dirty="0">
                <a:latin typeface="微软雅黑" panose="020B0503020204020204" pitchFamily="34" charset="-122"/>
              </a:rPr>
              <a:t>水利用。卫生间洗手池、淋浴废水可以收集回用，可以采用上层简单收集过滤，用于下层冲厕。</a:t>
            </a:r>
          </a:p>
          <a:p>
            <a:pPr marL="342900" indent="-342900" fontAlgn="base">
              <a:lnSpc>
                <a:spcPct val="180000"/>
              </a:lnSpc>
              <a:spcBef>
                <a:spcPts val="1200"/>
              </a:spcBef>
              <a:spcAft>
                <a:spcPct val="0"/>
              </a:spcAft>
              <a:buFont typeface="Wingdings" panose="05000000000000000000" pitchFamily="2" charset="2"/>
              <a:buChar char="n"/>
            </a:pPr>
            <a:r>
              <a:rPr lang="zh-CN" altLang="en-US" sz="2400" b="1" dirty="0" smtClean="0">
                <a:latin typeface="微软雅黑" panose="020B0503020204020204" pitchFamily="34" charset="-122"/>
              </a:rPr>
              <a:t>剩</a:t>
            </a:r>
            <a:r>
              <a:rPr lang="zh-CN" altLang="en-US" sz="2400" b="1" dirty="0">
                <a:latin typeface="微软雅黑" panose="020B0503020204020204" pitchFamily="34" charset="-122"/>
              </a:rPr>
              <a:t>水收集。在开水房、卫生间等处放置茶水、剩水等废水收集桶，从细节和点滴处体现节水，做到节水。</a:t>
            </a:r>
          </a:p>
        </p:txBody>
      </p:sp>
    </p:spTree>
  </p:cSld>
  <p:clrMapOvr>
    <a:masterClrMapping/>
  </p:clrMapOvr>
  <p:transition>
    <p:split orient="vert"/>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9" descr="https://timgsa.baidu.com/timg?image&amp;quality=80&amp;size=b9999_10000&amp;sec=1556701691539&amp;di=af21dad4346820d7b0a25b7e11f90f9e&amp;imgtype=0&amp;src=http%3A%2F%2Fcms-bucket.nosdn.127.net%2Fcatchpic%2Fd%2Fd3%2Fd36d29599185aeab0eca09dafeb27eac.jpeg%3FimageView%26thumbnail%3D550x0"/>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r="17832"/>
          <a:stretch>
            <a:fillRect/>
          </a:stretch>
        </p:blipFill>
        <p:spPr bwMode="auto">
          <a:xfrm>
            <a:off x="6662027" y="3185136"/>
            <a:ext cx="5529973" cy="3690000"/>
          </a:xfrm>
          <a:prstGeom prst="rect">
            <a:avLst/>
          </a:prstGeom>
          <a:noFill/>
          <a:extLst>
            <a:ext uri="{909E8E84-426E-40DD-AFC4-6F175D3DCCD1}">
              <a14:hiddenFill xmlns:a14="http://schemas.microsoft.com/office/drawing/2010/main">
                <a:solidFill>
                  <a:srgbClr val="FFFFFF"/>
                </a:solidFill>
              </a14:hiddenFill>
            </a:ext>
          </a:extLst>
        </p:spPr>
      </p:pic>
      <p:grpSp>
        <p:nvGrpSpPr>
          <p:cNvPr id="33" name="组合 32"/>
          <p:cNvGrpSpPr/>
          <p:nvPr/>
        </p:nvGrpSpPr>
        <p:grpSpPr>
          <a:xfrm>
            <a:off x="4031617" y="3216981"/>
            <a:ext cx="7860047" cy="3691074"/>
            <a:chOff x="-8257" y="2450979"/>
            <a:chExt cx="9429312" cy="4466100"/>
          </a:xfrm>
        </p:grpSpPr>
        <p:sp>
          <p:nvSpPr>
            <p:cNvPr id="34" name="流程图: 数据 27"/>
            <p:cNvSpPr/>
            <p:nvPr/>
          </p:nvSpPr>
          <p:spPr>
            <a:xfrm>
              <a:off x="213201" y="2450979"/>
              <a:ext cx="9207854" cy="4428000"/>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8 w 10008"/>
                <a:gd name="connsiteY0-2" fmla="*/ 10000 h 10000"/>
                <a:gd name="connsiteX1-3" fmla="*/ 0 w 10008"/>
                <a:gd name="connsiteY1-4" fmla="*/ 26 h 10000"/>
                <a:gd name="connsiteX2-5" fmla="*/ 10008 w 10008"/>
                <a:gd name="connsiteY2-6" fmla="*/ 0 h 10000"/>
                <a:gd name="connsiteX3-7" fmla="*/ 8008 w 10008"/>
                <a:gd name="connsiteY3-8" fmla="*/ 10000 h 10000"/>
                <a:gd name="connsiteX4-9" fmla="*/ 8 w 10008"/>
                <a:gd name="connsiteY4-10" fmla="*/ 10000 h 10000"/>
                <a:gd name="connsiteX0-11" fmla="*/ 8 w 10008"/>
                <a:gd name="connsiteY0-12" fmla="*/ 10000 h 10000"/>
                <a:gd name="connsiteX1-13" fmla="*/ 0 w 10008"/>
                <a:gd name="connsiteY1-14" fmla="*/ 26 h 10000"/>
                <a:gd name="connsiteX2-15" fmla="*/ 10008 w 10008"/>
                <a:gd name="connsiteY2-16" fmla="*/ 0 h 10000"/>
                <a:gd name="connsiteX3-17" fmla="*/ 7171 w 10008"/>
                <a:gd name="connsiteY3-18" fmla="*/ 10000 h 10000"/>
                <a:gd name="connsiteX4-19" fmla="*/ 8 w 10008"/>
                <a:gd name="connsiteY4-20" fmla="*/ 10000 h 10000"/>
                <a:gd name="connsiteX0-21" fmla="*/ 8 w 10008"/>
                <a:gd name="connsiteY0-22" fmla="*/ 10000 h 10000"/>
                <a:gd name="connsiteX1-23" fmla="*/ 0 w 10008"/>
                <a:gd name="connsiteY1-24" fmla="*/ 26 h 10000"/>
                <a:gd name="connsiteX2-25" fmla="*/ 10008 w 10008"/>
                <a:gd name="connsiteY2-26" fmla="*/ 0 h 10000"/>
                <a:gd name="connsiteX3-27" fmla="*/ 7171 w 10008"/>
                <a:gd name="connsiteY3-28" fmla="*/ 10000 h 10000"/>
                <a:gd name="connsiteX4-29" fmla="*/ 8 w 10008"/>
                <a:gd name="connsiteY4-30" fmla="*/ 10000 h 10000"/>
                <a:gd name="connsiteX0-31" fmla="*/ 8 w 10008"/>
                <a:gd name="connsiteY0-32" fmla="*/ 10000 h 10000"/>
                <a:gd name="connsiteX1-33" fmla="*/ 0 w 10008"/>
                <a:gd name="connsiteY1-34" fmla="*/ 26 h 10000"/>
                <a:gd name="connsiteX2-35" fmla="*/ 10008 w 10008"/>
                <a:gd name="connsiteY2-36" fmla="*/ 0 h 10000"/>
                <a:gd name="connsiteX3-37" fmla="*/ 7171 w 10008"/>
                <a:gd name="connsiteY3-38" fmla="*/ 10000 h 10000"/>
                <a:gd name="connsiteX4-39" fmla="*/ 8 w 10008"/>
                <a:gd name="connsiteY4-40" fmla="*/ 10000 h 10000"/>
                <a:gd name="connsiteX0-41" fmla="*/ 8 w 10008"/>
                <a:gd name="connsiteY0-42" fmla="*/ 10000 h 10000"/>
                <a:gd name="connsiteX1-43" fmla="*/ 0 w 10008"/>
                <a:gd name="connsiteY1-44" fmla="*/ 26 h 10000"/>
                <a:gd name="connsiteX2-45" fmla="*/ 10008 w 10008"/>
                <a:gd name="connsiteY2-46" fmla="*/ 0 h 10000"/>
                <a:gd name="connsiteX3-47" fmla="*/ 7171 w 10008"/>
                <a:gd name="connsiteY3-48" fmla="*/ 10000 h 10000"/>
                <a:gd name="connsiteX4-49" fmla="*/ 8 w 10008"/>
                <a:gd name="connsiteY4-50" fmla="*/ 10000 h 10000"/>
                <a:gd name="connsiteX0-51" fmla="*/ 8 w 11155"/>
                <a:gd name="connsiteY0-52" fmla="*/ 10000 h 10000"/>
                <a:gd name="connsiteX1-53" fmla="*/ 0 w 11155"/>
                <a:gd name="connsiteY1-54" fmla="*/ 26 h 10000"/>
                <a:gd name="connsiteX2-55" fmla="*/ 11155 w 11155"/>
                <a:gd name="connsiteY2-56" fmla="*/ 0 h 10000"/>
                <a:gd name="connsiteX3-57" fmla="*/ 7171 w 11155"/>
                <a:gd name="connsiteY3-58" fmla="*/ 10000 h 10000"/>
                <a:gd name="connsiteX4-59" fmla="*/ 8 w 11155"/>
                <a:gd name="connsiteY4-60" fmla="*/ 10000 h 10000"/>
                <a:gd name="connsiteX0-61" fmla="*/ 8 w 11155"/>
                <a:gd name="connsiteY0-62" fmla="*/ 10000 h 10000"/>
                <a:gd name="connsiteX1-63" fmla="*/ 0 w 11155"/>
                <a:gd name="connsiteY1-64" fmla="*/ 26 h 10000"/>
                <a:gd name="connsiteX2-65" fmla="*/ 11155 w 11155"/>
                <a:gd name="connsiteY2-66" fmla="*/ 0 h 10000"/>
                <a:gd name="connsiteX3-67" fmla="*/ 7171 w 11155"/>
                <a:gd name="connsiteY3-68" fmla="*/ 10000 h 10000"/>
                <a:gd name="connsiteX4-69" fmla="*/ 8 w 11155"/>
                <a:gd name="connsiteY4-70" fmla="*/ 10000 h 10000"/>
                <a:gd name="connsiteX0-71" fmla="*/ 8 w 11155"/>
                <a:gd name="connsiteY0-72" fmla="*/ 10000 h 10000"/>
                <a:gd name="connsiteX1-73" fmla="*/ 0 w 11155"/>
                <a:gd name="connsiteY1-74" fmla="*/ 26 h 10000"/>
                <a:gd name="connsiteX2-75" fmla="*/ 11155 w 11155"/>
                <a:gd name="connsiteY2-76" fmla="*/ 0 h 10000"/>
                <a:gd name="connsiteX3-77" fmla="*/ 6490 w 11155"/>
                <a:gd name="connsiteY3-78" fmla="*/ 10000 h 10000"/>
                <a:gd name="connsiteX4-79" fmla="*/ 8 w 11155"/>
                <a:gd name="connsiteY4-80" fmla="*/ 10000 h 10000"/>
                <a:gd name="connsiteX0-81" fmla="*/ 8 w 11155"/>
                <a:gd name="connsiteY0-82" fmla="*/ 10000 h 10000"/>
                <a:gd name="connsiteX1-83" fmla="*/ 0 w 11155"/>
                <a:gd name="connsiteY1-84" fmla="*/ 26 h 10000"/>
                <a:gd name="connsiteX2-85" fmla="*/ 11155 w 11155"/>
                <a:gd name="connsiteY2-86" fmla="*/ 0 h 10000"/>
                <a:gd name="connsiteX3-87" fmla="*/ 6490 w 11155"/>
                <a:gd name="connsiteY3-88" fmla="*/ 10000 h 10000"/>
                <a:gd name="connsiteX4-89" fmla="*/ 8 w 11155"/>
                <a:gd name="connsiteY4-90" fmla="*/ 10000 h 10000"/>
                <a:gd name="connsiteX0-91" fmla="*/ 8 w 12108"/>
                <a:gd name="connsiteY0-92" fmla="*/ 10033 h 10033"/>
                <a:gd name="connsiteX1-93" fmla="*/ 0 w 12108"/>
                <a:gd name="connsiteY1-94" fmla="*/ 59 h 10033"/>
                <a:gd name="connsiteX2-95" fmla="*/ 12108 w 12108"/>
                <a:gd name="connsiteY2-96" fmla="*/ 0 h 10033"/>
                <a:gd name="connsiteX3-97" fmla="*/ 6490 w 12108"/>
                <a:gd name="connsiteY3-98" fmla="*/ 10033 h 10033"/>
                <a:gd name="connsiteX4-99" fmla="*/ 8 w 12108"/>
                <a:gd name="connsiteY4-100" fmla="*/ 10033 h 10033"/>
                <a:gd name="connsiteX0-101" fmla="*/ 8 w 12108"/>
                <a:gd name="connsiteY0-102" fmla="*/ 10033 h 10033"/>
                <a:gd name="connsiteX1-103" fmla="*/ 0 w 12108"/>
                <a:gd name="connsiteY1-104" fmla="*/ 59 h 10033"/>
                <a:gd name="connsiteX2-105" fmla="*/ 12108 w 12108"/>
                <a:gd name="connsiteY2-106" fmla="*/ 0 h 10033"/>
                <a:gd name="connsiteX3-107" fmla="*/ 6490 w 12108"/>
                <a:gd name="connsiteY3-108" fmla="*/ 10033 h 10033"/>
                <a:gd name="connsiteX4-109" fmla="*/ 8 w 12108"/>
                <a:gd name="connsiteY4-110" fmla="*/ 10033 h 10033"/>
                <a:gd name="connsiteX0-111" fmla="*/ 8 w 12108"/>
                <a:gd name="connsiteY0-112" fmla="*/ 10033 h 10033"/>
                <a:gd name="connsiteX1-113" fmla="*/ 0 w 12108"/>
                <a:gd name="connsiteY1-114" fmla="*/ 59 h 10033"/>
                <a:gd name="connsiteX2-115" fmla="*/ 12108 w 12108"/>
                <a:gd name="connsiteY2-116" fmla="*/ 0 h 10033"/>
                <a:gd name="connsiteX3-117" fmla="*/ 6077 w 12108"/>
                <a:gd name="connsiteY3-118" fmla="*/ 10033 h 10033"/>
                <a:gd name="connsiteX4-119" fmla="*/ 8 w 12108"/>
                <a:gd name="connsiteY4-120" fmla="*/ 10033 h 10033"/>
                <a:gd name="connsiteX0-121" fmla="*/ 8 w 12108"/>
                <a:gd name="connsiteY0-122" fmla="*/ 10033 h 10033"/>
                <a:gd name="connsiteX1-123" fmla="*/ 0 w 12108"/>
                <a:gd name="connsiteY1-124" fmla="*/ 59 h 10033"/>
                <a:gd name="connsiteX2-125" fmla="*/ 12108 w 12108"/>
                <a:gd name="connsiteY2-126" fmla="*/ 0 h 10033"/>
                <a:gd name="connsiteX3-127" fmla="*/ 6077 w 12108"/>
                <a:gd name="connsiteY3-128" fmla="*/ 10033 h 10033"/>
                <a:gd name="connsiteX4-129" fmla="*/ 8 w 12108"/>
                <a:gd name="connsiteY4-130" fmla="*/ 10033 h 10033"/>
                <a:gd name="connsiteX0-131" fmla="*/ 8 w 12779"/>
                <a:gd name="connsiteY0-132" fmla="*/ 10033 h 10033"/>
                <a:gd name="connsiteX1-133" fmla="*/ 0 w 12779"/>
                <a:gd name="connsiteY1-134" fmla="*/ 59 h 10033"/>
                <a:gd name="connsiteX2-135" fmla="*/ 12779 w 12779"/>
                <a:gd name="connsiteY2-136" fmla="*/ 0 h 10033"/>
                <a:gd name="connsiteX3-137" fmla="*/ 6077 w 12779"/>
                <a:gd name="connsiteY3-138" fmla="*/ 10033 h 10033"/>
                <a:gd name="connsiteX4-139" fmla="*/ 8 w 12779"/>
                <a:gd name="connsiteY4-140" fmla="*/ 10033 h 10033"/>
                <a:gd name="connsiteX0-141" fmla="*/ 8 w 12779"/>
                <a:gd name="connsiteY0-142" fmla="*/ 10033 h 10033"/>
                <a:gd name="connsiteX1-143" fmla="*/ 0 w 12779"/>
                <a:gd name="connsiteY1-144" fmla="*/ 59 h 10033"/>
                <a:gd name="connsiteX2-145" fmla="*/ 12779 w 12779"/>
                <a:gd name="connsiteY2-146" fmla="*/ 0 h 10033"/>
                <a:gd name="connsiteX3-147" fmla="*/ 6077 w 12779"/>
                <a:gd name="connsiteY3-148" fmla="*/ 10033 h 10033"/>
                <a:gd name="connsiteX4-149" fmla="*/ 8 w 12779"/>
                <a:gd name="connsiteY4-150" fmla="*/ 10033 h 10033"/>
                <a:gd name="connsiteX0-151" fmla="*/ 8 w 12779"/>
                <a:gd name="connsiteY0-152" fmla="*/ 10033 h 10033"/>
                <a:gd name="connsiteX1-153" fmla="*/ 0 w 12779"/>
                <a:gd name="connsiteY1-154" fmla="*/ 59 h 10033"/>
                <a:gd name="connsiteX2-155" fmla="*/ 12779 w 12779"/>
                <a:gd name="connsiteY2-156" fmla="*/ 0 h 10033"/>
                <a:gd name="connsiteX3-157" fmla="*/ 6077 w 12779"/>
                <a:gd name="connsiteY3-158" fmla="*/ 10033 h 10033"/>
                <a:gd name="connsiteX4-159" fmla="*/ 8 w 12779"/>
                <a:gd name="connsiteY4-160" fmla="*/ 10033 h 10033"/>
                <a:gd name="connsiteX0-161" fmla="*/ 8 w 13605"/>
                <a:gd name="connsiteY0-162" fmla="*/ 10033 h 10033"/>
                <a:gd name="connsiteX1-163" fmla="*/ 0 w 13605"/>
                <a:gd name="connsiteY1-164" fmla="*/ 59 h 10033"/>
                <a:gd name="connsiteX2-165" fmla="*/ 13605 w 13605"/>
                <a:gd name="connsiteY2-166" fmla="*/ 0 h 10033"/>
                <a:gd name="connsiteX3-167" fmla="*/ 6077 w 13605"/>
                <a:gd name="connsiteY3-168" fmla="*/ 10033 h 10033"/>
                <a:gd name="connsiteX4-169" fmla="*/ 8 w 13605"/>
                <a:gd name="connsiteY4-170" fmla="*/ 10033 h 10033"/>
                <a:gd name="connsiteX0-171" fmla="*/ 8 w 13605"/>
                <a:gd name="connsiteY0-172" fmla="*/ 10033 h 10033"/>
                <a:gd name="connsiteX1-173" fmla="*/ 0 w 13605"/>
                <a:gd name="connsiteY1-174" fmla="*/ 59 h 10033"/>
                <a:gd name="connsiteX2-175" fmla="*/ 13605 w 13605"/>
                <a:gd name="connsiteY2-176" fmla="*/ 0 h 10033"/>
                <a:gd name="connsiteX3-177" fmla="*/ 6077 w 13605"/>
                <a:gd name="connsiteY3-178" fmla="*/ 10033 h 10033"/>
                <a:gd name="connsiteX4-179" fmla="*/ 8 w 13605"/>
                <a:gd name="connsiteY4-180" fmla="*/ 10033 h 10033"/>
                <a:gd name="connsiteX0-181" fmla="*/ 8 w 13605"/>
                <a:gd name="connsiteY0-182" fmla="*/ 10033 h 10033"/>
                <a:gd name="connsiteX1-183" fmla="*/ 0 w 13605"/>
                <a:gd name="connsiteY1-184" fmla="*/ 59 h 10033"/>
                <a:gd name="connsiteX2-185" fmla="*/ 13605 w 13605"/>
                <a:gd name="connsiteY2-186" fmla="*/ 0 h 10033"/>
                <a:gd name="connsiteX3-187" fmla="*/ 6077 w 13605"/>
                <a:gd name="connsiteY3-188" fmla="*/ 10033 h 10033"/>
                <a:gd name="connsiteX4-189" fmla="*/ 8 w 13605"/>
                <a:gd name="connsiteY4-190" fmla="*/ 10033 h 100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605" h="10033">
                  <a:moveTo>
                    <a:pt x="8" y="10033"/>
                  </a:moveTo>
                  <a:cubicBezTo>
                    <a:pt x="5" y="6708"/>
                    <a:pt x="3" y="3384"/>
                    <a:pt x="0" y="59"/>
                  </a:cubicBezTo>
                  <a:lnTo>
                    <a:pt x="13605" y="0"/>
                  </a:lnTo>
                  <a:cubicBezTo>
                    <a:pt x="9471" y="21"/>
                    <a:pt x="11237" y="9885"/>
                    <a:pt x="6077" y="10033"/>
                  </a:cubicBezTo>
                  <a:lnTo>
                    <a:pt x="8" y="10033"/>
                  </a:lnTo>
                  <a:close/>
                </a:path>
              </a:pathLst>
            </a:custGeom>
            <a:gradFill flip="none" rotWithShape="1">
              <a:gsLst>
                <a:gs pos="79000">
                  <a:srgbClr val="FFFFFF">
                    <a:alpha val="23000"/>
                  </a:srgbClr>
                </a:gs>
                <a:gs pos="59000">
                  <a:schemeClr val="bg1">
                    <a:lumMod val="0"/>
                    <a:lumOff val="100000"/>
                  </a:schemeClr>
                </a:gs>
                <a:gs pos="98000">
                  <a:schemeClr val="bg1">
                    <a:alpha val="0"/>
                    <a:lumMod val="0"/>
                    <a:lumOff val="100000"/>
                  </a:schemeClr>
                </a:gs>
              </a:gsLst>
              <a:lin ang="28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0</a:t>
              </a:r>
              <a:endParaRPr lang="zh-CN" altLang="en-US" dirty="0"/>
            </a:p>
          </p:txBody>
        </p:sp>
        <p:sp>
          <p:nvSpPr>
            <p:cNvPr id="35" name="流程图: 数据 27"/>
            <p:cNvSpPr/>
            <p:nvPr/>
          </p:nvSpPr>
          <p:spPr>
            <a:xfrm>
              <a:off x="-8257" y="2489079"/>
              <a:ext cx="9207854" cy="4428000"/>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8 w 10008"/>
                <a:gd name="connsiteY0-2" fmla="*/ 10000 h 10000"/>
                <a:gd name="connsiteX1-3" fmla="*/ 0 w 10008"/>
                <a:gd name="connsiteY1-4" fmla="*/ 26 h 10000"/>
                <a:gd name="connsiteX2-5" fmla="*/ 10008 w 10008"/>
                <a:gd name="connsiteY2-6" fmla="*/ 0 h 10000"/>
                <a:gd name="connsiteX3-7" fmla="*/ 8008 w 10008"/>
                <a:gd name="connsiteY3-8" fmla="*/ 10000 h 10000"/>
                <a:gd name="connsiteX4-9" fmla="*/ 8 w 10008"/>
                <a:gd name="connsiteY4-10" fmla="*/ 10000 h 10000"/>
                <a:gd name="connsiteX0-11" fmla="*/ 8 w 10008"/>
                <a:gd name="connsiteY0-12" fmla="*/ 10000 h 10000"/>
                <a:gd name="connsiteX1-13" fmla="*/ 0 w 10008"/>
                <a:gd name="connsiteY1-14" fmla="*/ 26 h 10000"/>
                <a:gd name="connsiteX2-15" fmla="*/ 10008 w 10008"/>
                <a:gd name="connsiteY2-16" fmla="*/ 0 h 10000"/>
                <a:gd name="connsiteX3-17" fmla="*/ 7171 w 10008"/>
                <a:gd name="connsiteY3-18" fmla="*/ 10000 h 10000"/>
                <a:gd name="connsiteX4-19" fmla="*/ 8 w 10008"/>
                <a:gd name="connsiteY4-20" fmla="*/ 10000 h 10000"/>
                <a:gd name="connsiteX0-21" fmla="*/ 8 w 10008"/>
                <a:gd name="connsiteY0-22" fmla="*/ 10000 h 10000"/>
                <a:gd name="connsiteX1-23" fmla="*/ 0 w 10008"/>
                <a:gd name="connsiteY1-24" fmla="*/ 26 h 10000"/>
                <a:gd name="connsiteX2-25" fmla="*/ 10008 w 10008"/>
                <a:gd name="connsiteY2-26" fmla="*/ 0 h 10000"/>
                <a:gd name="connsiteX3-27" fmla="*/ 7171 w 10008"/>
                <a:gd name="connsiteY3-28" fmla="*/ 10000 h 10000"/>
                <a:gd name="connsiteX4-29" fmla="*/ 8 w 10008"/>
                <a:gd name="connsiteY4-30" fmla="*/ 10000 h 10000"/>
                <a:gd name="connsiteX0-31" fmla="*/ 8 w 10008"/>
                <a:gd name="connsiteY0-32" fmla="*/ 10000 h 10000"/>
                <a:gd name="connsiteX1-33" fmla="*/ 0 w 10008"/>
                <a:gd name="connsiteY1-34" fmla="*/ 26 h 10000"/>
                <a:gd name="connsiteX2-35" fmla="*/ 10008 w 10008"/>
                <a:gd name="connsiteY2-36" fmla="*/ 0 h 10000"/>
                <a:gd name="connsiteX3-37" fmla="*/ 7171 w 10008"/>
                <a:gd name="connsiteY3-38" fmla="*/ 10000 h 10000"/>
                <a:gd name="connsiteX4-39" fmla="*/ 8 w 10008"/>
                <a:gd name="connsiteY4-40" fmla="*/ 10000 h 10000"/>
                <a:gd name="connsiteX0-41" fmla="*/ 8 w 10008"/>
                <a:gd name="connsiteY0-42" fmla="*/ 10000 h 10000"/>
                <a:gd name="connsiteX1-43" fmla="*/ 0 w 10008"/>
                <a:gd name="connsiteY1-44" fmla="*/ 26 h 10000"/>
                <a:gd name="connsiteX2-45" fmla="*/ 10008 w 10008"/>
                <a:gd name="connsiteY2-46" fmla="*/ 0 h 10000"/>
                <a:gd name="connsiteX3-47" fmla="*/ 7171 w 10008"/>
                <a:gd name="connsiteY3-48" fmla="*/ 10000 h 10000"/>
                <a:gd name="connsiteX4-49" fmla="*/ 8 w 10008"/>
                <a:gd name="connsiteY4-50" fmla="*/ 10000 h 10000"/>
                <a:gd name="connsiteX0-51" fmla="*/ 8 w 11155"/>
                <a:gd name="connsiteY0-52" fmla="*/ 10000 h 10000"/>
                <a:gd name="connsiteX1-53" fmla="*/ 0 w 11155"/>
                <a:gd name="connsiteY1-54" fmla="*/ 26 h 10000"/>
                <a:gd name="connsiteX2-55" fmla="*/ 11155 w 11155"/>
                <a:gd name="connsiteY2-56" fmla="*/ 0 h 10000"/>
                <a:gd name="connsiteX3-57" fmla="*/ 7171 w 11155"/>
                <a:gd name="connsiteY3-58" fmla="*/ 10000 h 10000"/>
                <a:gd name="connsiteX4-59" fmla="*/ 8 w 11155"/>
                <a:gd name="connsiteY4-60" fmla="*/ 10000 h 10000"/>
                <a:gd name="connsiteX0-61" fmla="*/ 8 w 11155"/>
                <a:gd name="connsiteY0-62" fmla="*/ 10000 h 10000"/>
                <a:gd name="connsiteX1-63" fmla="*/ 0 w 11155"/>
                <a:gd name="connsiteY1-64" fmla="*/ 26 h 10000"/>
                <a:gd name="connsiteX2-65" fmla="*/ 11155 w 11155"/>
                <a:gd name="connsiteY2-66" fmla="*/ 0 h 10000"/>
                <a:gd name="connsiteX3-67" fmla="*/ 7171 w 11155"/>
                <a:gd name="connsiteY3-68" fmla="*/ 10000 h 10000"/>
                <a:gd name="connsiteX4-69" fmla="*/ 8 w 11155"/>
                <a:gd name="connsiteY4-70" fmla="*/ 10000 h 10000"/>
                <a:gd name="connsiteX0-71" fmla="*/ 8 w 11155"/>
                <a:gd name="connsiteY0-72" fmla="*/ 10000 h 10000"/>
                <a:gd name="connsiteX1-73" fmla="*/ 0 w 11155"/>
                <a:gd name="connsiteY1-74" fmla="*/ 26 h 10000"/>
                <a:gd name="connsiteX2-75" fmla="*/ 11155 w 11155"/>
                <a:gd name="connsiteY2-76" fmla="*/ 0 h 10000"/>
                <a:gd name="connsiteX3-77" fmla="*/ 6490 w 11155"/>
                <a:gd name="connsiteY3-78" fmla="*/ 10000 h 10000"/>
                <a:gd name="connsiteX4-79" fmla="*/ 8 w 11155"/>
                <a:gd name="connsiteY4-80" fmla="*/ 10000 h 10000"/>
                <a:gd name="connsiteX0-81" fmla="*/ 8 w 11155"/>
                <a:gd name="connsiteY0-82" fmla="*/ 10000 h 10000"/>
                <a:gd name="connsiteX1-83" fmla="*/ 0 w 11155"/>
                <a:gd name="connsiteY1-84" fmla="*/ 26 h 10000"/>
                <a:gd name="connsiteX2-85" fmla="*/ 11155 w 11155"/>
                <a:gd name="connsiteY2-86" fmla="*/ 0 h 10000"/>
                <a:gd name="connsiteX3-87" fmla="*/ 6490 w 11155"/>
                <a:gd name="connsiteY3-88" fmla="*/ 10000 h 10000"/>
                <a:gd name="connsiteX4-89" fmla="*/ 8 w 11155"/>
                <a:gd name="connsiteY4-90" fmla="*/ 10000 h 10000"/>
                <a:gd name="connsiteX0-91" fmla="*/ 8 w 12108"/>
                <a:gd name="connsiteY0-92" fmla="*/ 10033 h 10033"/>
                <a:gd name="connsiteX1-93" fmla="*/ 0 w 12108"/>
                <a:gd name="connsiteY1-94" fmla="*/ 59 h 10033"/>
                <a:gd name="connsiteX2-95" fmla="*/ 12108 w 12108"/>
                <a:gd name="connsiteY2-96" fmla="*/ 0 h 10033"/>
                <a:gd name="connsiteX3-97" fmla="*/ 6490 w 12108"/>
                <a:gd name="connsiteY3-98" fmla="*/ 10033 h 10033"/>
                <a:gd name="connsiteX4-99" fmla="*/ 8 w 12108"/>
                <a:gd name="connsiteY4-100" fmla="*/ 10033 h 10033"/>
                <a:gd name="connsiteX0-101" fmla="*/ 8 w 12108"/>
                <a:gd name="connsiteY0-102" fmla="*/ 10033 h 10033"/>
                <a:gd name="connsiteX1-103" fmla="*/ 0 w 12108"/>
                <a:gd name="connsiteY1-104" fmla="*/ 59 h 10033"/>
                <a:gd name="connsiteX2-105" fmla="*/ 12108 w 12108"/>
                <a:gd name="connsiteY2-106" fmla="*/ 0 h 10033"/>
                <a:gd name="connsiteX3-107" fmla="*/ 6490 w 12108"/>
                <a:gd name="connsiteY3-108" fmla="*/ 10033 h 10033"/>
                <a:gd name="connsiteX4-109" fmla="*/ 8 w 12108"/>
                <a:gd name="connsiteY4-110" fmla="*/ 10033 h 10033"/>
                <a:gd name="connsiteX0-111" fmla="*/ 8 w 12108"/>
                <a:gd name="connsiteY0-112" fmla="*/ 10033 h 10033"/>
                <a:gd name="connsiteX1-113" fmla="*/ 0 w 12108"/>
                <a:gd name="connsiteY1-114" fmla="*/ 59 h 10033"/>
                <a:gd name="connsiteX2-115" fmla="*/ 12108 w 12108"/>
                <a:gd name="connsiteY2-116" fmla="*/ 0 h 10033"/>
                <a:gd name="connsiteX3-117" fmla="*/ 6077 w 12108"/>
                <a:gd name="connsiteY3-118" fmla="*/ 10033 h 10033"/>
                <a:gd name="connsiteX4-119" fmla="*/ 8 w 12108"/>
                <a:gd name="connsiteY4-120" fmla="*/ 10033 h 10033"/>
                <a:gd name="connsiteX0-121" fmla="*/ 8 w 12108"/>
                <a:gd name="connsiteY0-122" fmla="*/ 10033 h 10033"/>
                <a:gd name="connsiteX1-123" fmla="*/ 0 w 12108"/>
                <a:gd name="connsiteY1-124" fmla="*/ 59 h 10033"/>
                <a:gd name="connsiteX2-125" fmla="*/ 12108 w 12108"/>
                <a:gd name="connsiteY2-126" fmla="*/ 0 h 10033"/>
                <a:gd name="connsiteX3-127" fmla="*/ 6077 w 12108"/>
                <a:gd name="connsiteY3-128" fmla="*/ 10033 h 10033"/>
                <a:gd name="connsiteX4-129" fmla="*/ 8 w 12108"/>
                <a:gd name="connsiteY4-130" fmla="*/ 10033 h 10033"/>
                <a:gd name="connsiteX0-131" fmla="*/ 8 w 12779"/>
                <a:gd name="connsiteY0-132" fmla="*/ 10033 h 10033"/>
                <a:gd name="connsiteX1-133" fmla="*/ 0 w 12779"/>
                <a:gd name="connsiteY1-134" fmla="*/ 59 h 10033"/>
                <a:gd name="connsiteX2-135" fmla="*/ 12779 w 12779"/>
                <a:gd name="connsiteY2-136" fmla="*/ 0 h 10033"/>
                <a:gd name="connsiteX3-137" fmla="*/ 6077 w 12779"/>
                <a:gd name="connsiteY3-138" fmla="*/ 10033 h 10033"/>
                <a:gd name="connsiteX4-139" fmla="*/ 8 w 12779"/>
                <a:gd name="connsiteY4-140" fmla="*/ 10033 h 10033"/>
                <a:gd name="connsiteX0-141" fmla="*/ 8 w 12779"/>
                <a:gd name="connsiteY0-142" fmla="*/ 10033 h 10033"/>
                <a:gd name="connsiteX1-143" fmla="*/ 0 w 12779"/>
                <a:gd name="connsiteY1-144" fmla="*/ 59 h 10033"/>
                <a:gd name="connsiteX2-145" fmla="*/ 12779 w 12779"/>
                <a:gd name="connsiteY2-146" fmla="*/ 0 h 10033"/>
                <a:gd name="connsiteX3-147" fmla="*/ 6077 w 12779"/>
                <a:gd name="connsiteY3-148" fmla="*/ 10033 h 10033"/>
                <a:gd name="connsiteX4-149" fmla="*/ 8 w 12779"/>
                <a:gd name="connsiteY4-150" fmla="*/ 10033 h 10033"/>
                <a:gd name="connsiteX0-151" fmla="*/ 8 w 12779"/>
                <a:gd name="connsiteY0-152" fmla="*/ 10033 h 10033"/>
                <a:gd name="connsiteX1-153" fmla="*/ 0 w 12779"/>
                <a:gd name="connsiteY1-154" fmla="*/ 59 h 10033"/>
                <a:gd name="connsiteX2-155" fmla="*/ 12779 w 12779"/>
                <a:gd name="connsiteY2-156" fmla="*/ 0 h 10033"/>
                <a:gd name="connsiteX3-157" fmla="*/ 6077 w 12779"/>
                <a:gd name="connsiteY3-158" fmla="*/ 10033 h 10033"/>
                <a:gd name="connsiteX4-159" fmla="*/ 8 w 12779"/>
                <a:gd name="connsiteY4-160" fmla="*/ 10033 h 10033"/>
                <a:gd name="connsiteX0-161" fmla="*/ 8 w 13605"/>
                <a:gd name="connsiteY0-162" fmla="*/ 10033 h 10033"/>
                <a:gd name="connsiteX1-163" fmla="*/ 0 w 13605"/>
                <a:gd name="connsiteY1-164" fmla="*/ 59 h 10033"/>
                <a:gd name="connsiteX2-165" fmla="*/ 13605 w 13605"/>
                <a:gd name="connsiteY2-166" fmla="*/ 0 h 10033"/>
                <a:gd name="connsiteX3-167" fmla="*/ 6077 w 13605"/>
                <a:gd name="connsiteY3-168" fmla="*/ 10033 h 10033"/>
                <a:gd name="connsiteX4-169" fmla="*/ 8 w 13605"/>
                <a:gd name="connsiteY4-170" fmla="*/ 10033 h 10033"/>
                <a:gd name="connsiteX0-171" fmla="*/ 8 w 13605"/>
                <a:gd name="connsiteY0-172" fmla="*/ 10033 h 10033"/>
                <a:gd name="connsiteX1-173" fmla="*/ 0 w 13605"/>
                <a:gd name="connsiteY1-174" fmla="*/ 59 h 10033"/>
                <a:gd name="connsiteX2-175" fmla="*/ 13605 w 13605"/>
                <a:gd name="connsiteY2-176" fmla="*/ 0 h 10033"/>
                <a:gd name="connsiteX3-177" fmla="*/ 6077 w 13605"/>
                <a:gd name="connsiteY3-178" fmla="*/ 10033 h 10033"/>
                <a:gd name="connsiteX4-179" fmla="*/ 8 w 13605"/>
                <a:gd name="connsiteY4-180" fmla="*/ 10033 h 10033"/>
                <a:gd name="connsiteX0-181" fmla="*/ 8 w 13605"/>
                <a:gd name="connsiteY0-182" fmla="*/ 10033 h 10033"/>
                <a:gd name="connsiteX1-183" fmla="*/ 0 w 13605"/>
                <a:gd name="connsiteY1-184" fmla="*/ 59 h 10033"/>
                <a:gd name="connsiteX2-185" fmla="*/ 13605 w 13605"/>
                <a:gd name="connsiteY2-186" fmla="*/ 0 h 10033"/>
                <a:gd name="connsiteX3-187" fmla="*/ 6077 w 13605"/>
                <a:gd name="connsiteY3-188" fmla="*/ 10033 h 10033"/>
                <a:gd name="connsiteX4-189" fmla="*/ 8 w 13605"/>
                <a:gd name="connsiteY4-190" fmla="*/ 10033 h 100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605" h="10033">
                  <a:moveTo>
                    <a:pt x="8" y="10033"/>
                  </a:moveTo>
                  <a:cubicBezTo>
                    <a:pt x="5" y="6708"/>
                    <a:pt x="3" y="3384"/>
                    <a:pt x="0" y="59"/>
                  </a:cubicBezTo>
                  <a:lnTo>
                    <a:pt x="13605" y="0"/>
                  </a:lnTo>
                  <a:cubicBezTo>
                    <a:pt x="9471" y="21"/>
                    <a:pt x="11237" y="9885"/>
                    <a:pt x="6077" y="10033"/>
                  </a:cubicBezTo>
                  <a:lnTo>
                    <a:pt x="8" y="10033"/>
                  </a:lnTo>
                  <a:close/>
                </a:path>
              </a:pathLst>
            </a:custGeom>
            <a:gradFill flip="none" rotWithShape="1">
              <a:gsLst>
                <a:gs pos="79000">
                  <a:srgbClr val="FFFFFF">
                    <a:alpha val="23000"/>
                  </a:srgbClr>
                </a:gs>
                <a:gs pos="59000">
                  <a:schemeClr val="bg1">
                    <a:lumMod val="0"/>
                    <a:lumOff val="100000"/>
                  </a:schemeClr>
                </a:gs>
                <a:gs pos="98000">
                  <a:schemeClr val="bg1">
                    <a:alpha val="0"/>
                    <a:lumMod val="0"/>
                    <a:lumOff val="100000"/>
                  </a:schemeClr>
                </a:gs>
              </a:gsLst>
              <a:lin ang="28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0</a:t>
              </a:r>
              <a:endParaRPr lang="zh-CN" altLang="en-US" dirty="0"/>
            </a:p>
          </p:txBody>
        </p:sp>
      </p:grpSp>
      <p:sp>
        <p:nvSpPr>
          <p:cNvPr id="4" name="文本占位符 3"/>
          <p:cNvSpPr>
            <a:spLocks noGrp="1"/>
          </p:cNvSpPr>
          <p:nvPr>
            <p:ph type="body" sz="quarter" idx="11"/>
          </p:nvPr>
        </p:nvSpPr>
        <p:spPr/>
        <p:txBody>
          <a:bodyPr/>
          <a:lstStyle/>
          <a:p>
            <a:r>
              <a:rPr lang="zh-CN" altLang="en-US" dirty="0"/>
              <a:t>节水机关建设好的措施做法</a:t>
            </a:r>
            <a:r>
              <a:rPr lang="zh-CN" altLang="en-US" dirty="0" smtClean="0"/>
              <a:t>之</a:t>
            </a:r>
            <a:r>
              <a:rPr lang="zh-CN" altLang="en-US" dirty="0"/>
              <a:t>食堂</a:t>
            </a:r>
          </a:p>
        </p:txBody>
      </p:sp>
      <p:sp>
        <p:nvSpPr>
          <p:cNvPr id="11" name="矩形 10"/>
          <p:cNvSpPr/>
          <p:nvPr/>
        </p:nvSpPr>
        <p:spPr>
          <a:xfrm>
            <a:off x="473316" y="4673453"/>
            <a:ext cx="2827083" cy="707886"/>
          </a:xfrm>
          <a:prstGeom prst="rect">
            <a:avLst/>
          </a:prstGeom>
        </p:spPr>
        <p:txBody>
          <a:bodyPr wrap="square">
            <a:spAutoFit/>
          </a:bodyPr>
          <a:lstStyle/>
          <a:p>
            <a:pPr marR="0" algn="ctr">
              <a:spcBef>
                <a:spcPts val="0"/>
              </a:spcBef>
              <a:spcAft>
                <a:spcPts val="1200"/>
              </a:spcAft>
              <a:buClr>
                <a:srgbClr val="FF0000"/>
              </a:buClr>
            </a:pPr>
            <a:r>
              <a:rPr lang="en-US" altLang="zh-CN" sz="4000" b="1" dirty="0" smtClean="0">
                <a:solidFill>
                  <a:schemeClr val="accent2"/>
                </a:solidFill>
                <a:latin typeface="微软雅黑" panose="020B0503020204020204" pitchFamily="34" charset="-122"/>
                <a:ea typeface="微软雅黑" panose="020B0503020204020204" pitchFamily="34" charset="-122"/>
              </a:rPr>
              <a:t>[</a:t>
            </a:r>
            <a:r>
              <a:rPr lang="zh-CN" altLang="en-US" sz="4000" b="1" dirty="0" smtClean="0">
                <a:solidFill>
                  <a:schemeClr val="accent2"/>
                </a:solidFill>
                <a:latin typeface="微软雅黑" panose="020B0503020204020204" pitchFamily="34" charset="-122"/>
                <a:ea typeface="微软雅黑" panose="020B0503020204020204" pitchFamily="34" charset="-122"/>
              </a:rPr>
              <a:t>食堂餐厅</a:t>
            </a:r>
            <a:r>
              <a:rPr lang="en-US" altLang="zh-CN" sz="4000" b="1" dirty="0" smtClean="0">
                <a:solidFill>
                  <a:schemeClr val="accent2"/>
                </a:solidFill>
                <a:latin typeface="微软雅黑" panose="020B0503020204020204" pitchFamily="34" charset="-122"/>
                <a:ea typeface="微软雅黑" panose="020B0503020204020204" pitchFamily="34" charset="-122"/>
              </a:rPr>
              <a:t>]</a:t>
            </a:r>
            <a:endParaRPr lang="en-US" altLang="zh-CN" sz="2800" dirty="0">
              <a:solidFill>
                <a:schemeClr val="accent2"/>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3556000" y="2235200"/>
            <a:ext cx="0" cy="4622800"/>
          </a:xfrm>
          <a:prstGeom prst="line">
            <a:avLst/>
          </a:prstGeom>
          <a:ln w="28575">
            <a:solidFill>
              <a:schemeClr val="accent2">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12" name="矩形 11"/>
          <p:cNvSpPr/>
          <p:nvPr/>
        </p:nvSpPr>
        <p:spPr>
          <a:xfrm>
            <a:off x="0" y="6598543"/>
            <a:ext cx="3556000" cy="2594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100" name="Picture 4" descr="https://timgsa.baidu.com/timg?image&amp;quality=80&amp;size=b9999_10000&amp;sec=1556700046008&amp;di=9983ff753831e96189d5cb5cfda61fd7&amp;imgtype=0&amp;src=http%3A%2F%2Fpic.51yuansu.com%2Fpic2%2Fcover%2F00%2F32%2F15%2F5810e0cf66730_610.jpg"/>
          <p:cNvPicPr>
            <a:picLocks noChangeAspect="1" noChangeArrowheads="1"/>
          </p:cNvPicPr>
          <p:nvPr/>
        </p:nvPicPr>
        <p:blipFill rotWithShape="1">
          <a:blip r:embed="rId5" cstate="print">
            <a:duotone>
              <a:schemeClr val="accent6">
                <a:shade val="45000"/>
                <a:satMod val="135000"/>
              </a:schemeClr>
              <a:prstClr val="white"/>
            </a:duotone>
            <a:extLst>
              <a:ext uri="{BEBA8EAE-BF5A-486C-A8C5-ECC9F3942E4B}">
                <a14:imgProps xmlns:a14="http://schemas.microsoft.com/office/drawing/2010/main">
                  <a14:imgLayer r:embed="rId6">
                    <a14:imgEffect>
                      <a14:backgroundRemoval t="16016" b="84180" l="0" r="100000">
                        <a14:foregroundMark x1="7813" y1="25000" x2="7813" y2="35352"/>
                        <a14:foregroundMark x1="41602" y1="31836" x2="35938" y2="37891"/>
                        <a14:foregroundMark x1="46289" y1="37500" x2="42773" y2="40820"/>
                        <a14:foregroundMark x1="40430" y1="46680" x2="40430" y2="48438"/>
                        <a14:foregroundMark x1="97266" y1="25977" x2="91211" y2="31836"/>
                      </a14:backgroundRemoval>
                    </a14:imgEffect>
                  </a14:imgLayer>
                </a14:imgProps>
              </a:ext>
              <a:ext uri="{28A0092B-C50C-407E-A947-70E740481C1C}">
                <a14:useLocalDpi xmlns:a14="http://schemas.microsoft.com/office/drawing/2010/main" val="0"/>
              </a:ext>
            </a:extLst>
          </a:blip>
          <a:srcRect t="14836" b="15150"/>
          <a:stretch>
            <a:fillRect/>
          </a:stretch>
        </p:blipFill>
        <p:spPr bwMode="auto">
          <a:xfrm>
            <a:off x="723662" y="2876501"/>
            <a:ext cx="2108676" cy="1476387"/>
          </a:xfrm>
          <a:prstGeom prst="rect">
            <a:avLst/>
          </a:prstGeom>
          <a:noFill/>
          <a:extLst>
            <a:ext uri="{909E8E84-426E-40DD-AFC4-6F175D3DCCD1}">
              <a14:hiddenFill xmlns:a14="http://schemas.microsoft.com/office/drawing/2010/main">
                <a:solidFill>
                  <a:srgbClr val="FFFFFF"/>
                </a:solidFill>
              </a14:hiddenFill>
            </a:ext>
          </a:extLst>
        </p:spPr>
      </p:pic>
      <p:grpSp>
        <p:nvGrpSpPr>
          <p:cNvPr id="2" name="组合 1"/>
          <p:cNvGrpSpPr/>
          <p:nvPr/>
        </p:nvGrpSpPr>
        <p:grpSpPr>
          <a:xfrm>
            <a:off x="3730172" y="2876501"/>
            <a:ext cx="5785417" cy="3333663"/>
            <a:chOff x="4593805" y="2852154"/>
            <a:chExt cx="6139023" cy="3279551"/>
          </a:xfrm>
        </p:grpSpPr>
        <p:sp>
          <p:nvSpPr>
            <p:cNvPr id="21" name="菱形 20"/>
            <p:cNvSpPr/>
            <p:nvPr/>
          </p:nvSpPr>
          <p:spPr>
            <a:xfrm>
              <a:off x="4593805" y="3719406"/>
              <a:ext cx="2910132" cy="1500733"/>
            </a:xfrm>
            <a:prstGeom prst="diamond">
              <a:avLst/>
            </a:prstGeom>
            <a:solidFill>
              <a:srgbClr val="E9EFFB"/>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张贴</a:t>
              </a:r>
              <a:r>
                <a:rPr lang="zh-CN" altLang="en-US" sz="2000" b="1" dirty="0" smtClean="0">
                  <a:solidFill>
                    <a:schemeClr val="accent1"/>
                  </a:solidFill>
                  <a:latin typeface="微软雅黑" panose="020B0503020204020204" pitchFamily="34" charset="-122"/>
                  <a:ea typeface="微软雅黑" panose="020B0503020204020204" pitchFamily="34" charset="-122"/>
                </a:rPr>
                <a:t>节水标语</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3" name="菱形 22"/>
            <p:cNvSpPr/>
            <p:nvPr/>
          </p:nvSpPr>
          <p:spPr>
            <a:xfrm>
              <a:off x="6412006" y="2852154"/>
              <a:ext cx="2648320" cy="1500733"/>
            </a:xfrm>
            <a:prstGeom prst="diamond">
              <a:avLst/>
            </a:prstGeom>
            <a:solidFill>
              <a:srgbClr val="E9EFFB"/>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使用节水器具</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4" name="菱形 23"/>
            <p:cNvSpPr/>
            <p:nvPr/>
          </p:nvSpPr>
          <p:spPr>
            <a:xfrm>
              <a:off x="6412006" y="4630972"/>
              <a:ext cx="2648320" cy="1500733"/>
            </a:xfrm>
            <a:prstGeom prst="diamond">
              <a:avLst/>
            </a:prstGeom>
            <a:solidFill>
              <a:srgbClr val="E9EFFB"/>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安装智能水表</a:t>
              </a:r>
            </a:p>
          </p:txBody>
        </p:sp>
        <p:sp>
          <p:nvSpPr>
            <p:cNvPr id="25" name="菱形 24"/>
            <p:cNvSpPr/>
            <p:nvPr/>
          </p:nvSpPr>
          <p:spPr>
            <a:xfrm>
              <a:off x="8084508" y="3709575"/>
              <a:ext cx="2648320" cy="1500733"/>
            </a:xfrm>
            <a:prstGeom prst="diamond">
              <a:avLst/>
            </a:prstGeom>
            <a:solidFill>
              <a:srgbClr val="E9EFFB"/>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加强一水多用</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8" name="菱形 27"/>
            <p:cNvSpPr/>
            <p:nvPr/>
          </p:nvSpPr>
          <p:spPr>
            <a:xfrm>
              <a:off x="6691111" y="3877567"/>
              <a:ext cx="2090110" cy="1184410"/>
            </a:xfrm>
            <a:prstGeom prst="diamond">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bg1"/>
                  </a:solidFill>
                  <a:latin typeface="微软雅黑" panose="020B0503020204020204" pitchFamily="34" charset="-122"/>
                  <a:ea typeface="微软雅黑" panose="020B0503020204020204" pitchFamily="34" charset="-122"/>
                </a:rPr>
                <a:t>节水优先</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p:split orient="vert"/>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1"/>
          </p:nvPr>
        </p:nvSpPr>
        <p:spPr/>
        <p:txBody>
          <a:bodyPr/>
          <a:lstStyle/>
          <a:p>
            <a:r>
              <a:rPr lang="zh-CN" altLang="en-US" dirty="0"/>
              <a:t>节水机关建设好的措施</a:t>
            </a:r>
            <a:r>
              <a:rPr lang="zh-CN" altLang="en-US" dirty="0" smtClean="0"/>
              <a:t>做法之食堂</a:t>
            </a:r>
            <a:endParaRPr lang="zh-CN" altLang="en-US" dirty="0"/>
          </a:p>
        </p:txBody>
      </p:sp>
      <p:sp>
        <p:nvSpPr>
          <p:cNvPr id="29" name="TextBox 16"/>
          <p:cNvSpPr txBox="1">
            <a:spLocks noChangeArrowheads="1"/>
          </p:cNvSpPr>
          <p:nvPr/>
        </p:nvSpPr>
        <p:spPr bwMode="auto">
          <a:xfrm>
            <a:off x="1200976" y="1718695"/>
            <a:ext cx="9962324" cy="4766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342900" indent="-342900" fontAlgn="base">
              <a:lnSpc>
                <a:spcPct val="150000"/>
              </a:lnSpc>
              <a:spcBef>
                <a:spcPts val="600"/>
              </a:spcBef>
              <a:spcAft>
                <a:spcPct val="0"/>
              </a:spcAft>
              <a:buFont typeface="Wingdings" panose="05000000000000000000" pitchFamily="2" charset="2"/>
              <a:buChar char="n"/>
            </a:pPr>
            <a:r>
              <a:rPr lang="zh-CN" altLang="en-US" sz="2400" b="1" dirty="0" smtClean="0">
                <a:latin typeface="微软雅黑" panose="020B0503020204020204" pitchFamily="34" charset="-122"/>
              </a:rPr>
              <a:t>推荐</a:t>
            </a:r>
            <a:r>
              <a:rPr lang="zh-CN" altLang="en-US" sz="2400" b="1" dirty="0">
                <a:latin typeface="微软雅黑" panose="020B0503020204020204" pitchFamily="34" charset="-122"/>
              </a:rPr>
              <a:t>使用节水型洗菜机和节水型洗碗机。</a:t>
            </a:r>
          </a:p>
          <a:p>
            <a:pPr marL="342900" indent="-342900" fontAlgn="base">
              <a:lnSpc>
                <a:spcPct val="150000"/>
              </a:lnSpc>
              <a:spcBef>
                <a:spcPts val="600"/>
              </a:spcBef>
              <a:spcAft>
                <a:spcPct val="0"/>
              </a:spcAft>
              <a:buFont typeface="Wingdings" panose="05000000000000000000" pitchFamily="2" charset="2"/>
              <a:buChar char="n"/>
            </a:pPr>
            <a:r>
              <a:rPr lang="zh-CN" altLang="en-US" sz="2400" b="1" dirty="0" smtClean="0">
                <a:latin typeface="微软雅黑" panose="020B0503020204020204" pitchFamily="34" charset="-122"/>
              </a:rPr>
              <a:t>在</a:t>
            </a:r>
            <a:r>
              <a:rPr lang="zh-CN" altLang="en-US" sz="2400" b="1" dirty="0">
                <a:latin typeface="微软雅黑" panose="020B0503020204020204" pitchFamily="34" charset="-122"/>
              </a:rPr>
              <a:t>洗碗机和洗菜机等处安装智能水表，加强计量监控。</a:t>
            </a:r>
          </a:p>
          <a:p>
            <a:pPr marL="342900" indent="-342900" fontAlgn="base">
              <a:lnSpc>
                <a:spcPct val="150000"/>
              </a:lnSpc>
              <a:spcBef>
                <a:spcPts val="600"/>
              </a:spcBef>
              <a:spcAft>
                <a:spcPct val="0"/>
              </a:spcAft>
              <a:buFont typeface="Wingdings" panose="05000000000000000000" pitchFamily="2" charset="2"/>
              <a:buChar char="n"/>
            </a:pPr>
            <a:r>
              <a:rPr lang="zh-CN" altLang="en-US" sz="2400" b="1" dirty="0" smtClean="0">
                <a:latin typeface="微软雅黑" panose="020B0503020204020204" pitchFamily="34" charset="-122"/>
              </a:rPr>
              <a:t>淘米</a:t>
            </a:r>
            <a:r>
              <a:rPr lang="zh-CN" altLang="en-US" sz="2400" b="1" dirty="0">
                <a:latin typeface="微软雅黑" panose="020B0503020204020204" pitchFamily="34" charset="-122"/>
              </a:rPr>
              <a:t>水、洗菜水可以多次循环利用。淘米水可以用来洗菜，洗菜水等厨房漂洗用水可用来冲洗地面等。</a:t>
            </a:r>
          </a:p>
          <a:p>
            <a:pPr marL="342900" indent="-342900" fontAlgn="base">
              <a:lnSpc>
                <a:spcPct val="150000"/>
              </a:lnSpc>
              <a:spcBef>
                <a:spcPts val="600"/>
              </a:spcBef>
              <a:spcAft>
                <a:spcPct val="0"/>
              </a:spcAft>
              <a:buFont typeface="Wingdings" panose="05000000000000000000" pitchFamily="2" charset="2"/>
              <a:buChar char="n"/>
            </a:pPr>
            <a:r>
              <a:rPr lang="zh-CN" altLang="en-US" sz="2400" b="1" dirty="0" smtClean="0">
                <a:latin typeface="微软雅黑" panose="020B0503020204020204" pitchFamily="34" charset="-122"/>
              </a:rPr>
              <a:t>在</a:t>
            </a:r>
            <a:r>
              <a:rPr lang="zh-CN" altLang="en-US" sz="2400" b="1" dirty="0">
                <a:latin typeface="微软雅黑" panose="020B0503020204020204" pitchFamily="34" charset="-122"/>
              </a:rPr>
              <a:t>用水器具旁张贴节水标识或标语。例如“请不要过水洗菜”“请不要过水化冰”“节水和节约粮食一样重要”等。</a:t>
            </a:r>
          </a:p>
          <a:p>
            <a:pPr marL="342900" indent="-342900" fontAlgn="base">
              <a:lnSpc>
                <a:spcPct val="150000"/>
              </a:lnSpc>
              <a:spcBef>
                <a:spcPts val="600"/>
              </a:spcBef>
              <a:spcAft>
                <a:spcPct val="0"/>
              </a:spcAft>
              <a:buFont typeface="Wingdings" panose="05000000000000000000" pitchFamily="2" charset="2"/>
              <a:buChar char="n"/>
            </a:pPr>
            <a:r>
              <a:rPr lang="zh-CN" altLang="en-US" sz="2400" b="1" dirty="0" smtClean="0">
                <a:latin typeface="微软雅黑" panose="020B0503020204020204" pitchFamily="34" charset="-122"/>
              </a:rPr>
              <a:t>安排</a:t>
            </a:r>
            <a:r>
              <a:rPr lang="zh-CN" altLang="en-US" sz="2400" b="1" dirty="0">
                <a:latin typeface="微软雅黑" panose="020B0503020204020204" pitchFamily="34" charset="-122"/>
              </a:rPr>
              <a:t>管理人员，定期检查食堂内的用水设施，发现有跑、冒、漏的现象及设施损坏的情况及时报修。</a:t>
            </a:r>
          </a:p>
        </p:txBody>
      </p:sp>
    </p:spTree>
  </p:cSld>
  <p:clrMapOvr>
    <a:masterClrMapping/>
  </p:clrMapOvr>
  <p:transition>
    <p:split orient="vert"/>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1"/>
          </p:nvPr>
        </p:nvSpPr>
        <p:spPr/>
        <p:txBody>
          <a:bodyPr/>
          <a:lstStyle/>
          <a:p>
            <a:r>
              <a:rPr lang="zh-CN" altLang="en-US" dirty="0"/>
              <a:t>节水机关建设好的措施</a:t>
            </a:r>
            <a:r>
              <a:rPr lang="zh-CN" altLang="en-US" dirty="0" smtClean="0"/>
              <a:t>做法之会议室</a:t>
            </a:r>
            <a:endParaRPr lang="zh-CN" altLang="en-US" dirty="0"/>
          </a:p>
        </p:txBody>
      </p:sp>
      <p:sp>
        <p:nvSpPr>
          <p:cNvPr id="11" name="矩形 10"/>
          <p:cNvSpPr/>
          <p:nvPr/>
        </p:nvSpPr>
        <p:spPr>
          <a:xfrm>
            <a:off x="473316" y="4673453"/>
            <a:ext cx="2827083" cy="707886"/>
          </a:xfrm>
          <a:prstGeom prst="rect">
            <a:avLst/>
          </a:prstGeom>
        </p:spPr>
        <p:txBody>
          <a:bodyPr wrap="square">
            <a:spAutoFit/>
          </a:bodyPr>
          <a:lstStyle/>
          <a:p>
            <a:pPr marR="0" algn="ctr">
              <a:spcBef>
                <a:spcPts val="0"/>
              </a:spcBef>
              <a:spcAft>
                <a:spcPts val="1200"/>
              </a:spcAft>
              <a:buClr>
                <a:srgbClr val="FF0000"/>
              </a:buClr>
            </a:pPr>
            <a:r>
              <a:rPr lang="en-US" altLang="zh-CN" sz="4000" b="1" dirty="0" smtClean="0">
                <a:solidFill>
                  <a:schemeClr val="accent2"/>
                </a:solidFill>
                <a:latin typeface="微软雅黑" panose="020B0503020204020204" pitchFamily="34" charset="-122"/>
                <a:ea typeface="微软雅黑" panose="020B0503020204020204" pitchFamily="34" charset="-122"/>
              </a:rPr>
              <a:t>[</a:t>
            </a:r>
            <a:r>
              <a:rPr lang="zh-CN" altLang="en-US" sz="4000" b="1" dirty="0" smtClean="0">
                <a:solidFill>
                  <a:schemeClr val="accent2"/>
                </a:solidFill>
                <a:latin typeface="微软雅黑" panose="020B0503020204020204" pitchFamily="34" charset="-122"/>
                <a:ea typeface="微软雅黑" panose="020B0503020204020204" pitchFamily="34" charset="-122"/>
              </a:rPr>
              <a:t>会议室</a:t>
            </a:r>
            <a:r>
              <a:rPr lang="en-US" altLang="zh-CN" sz="4000" b="1" dirty="0" smtClean="0">
                <a:solidFill>
                  <a:schemeClr val="accent2"/>
                </a:solidFill>
                <a:latin typeface="微软雅黑" panose="020B0503020204020204" pitchFamily="34" charset="-122"/>
                <a:ea typeface="微软雅黑" panose="020B0503020204020204" pitchFamily="34" charset="-122"/>
              </a:rPr>
              <a:t>]</a:t>
            </a:r>
            <a:endParaRPr lang="en-US" altLang="zh-CN" sz="2800" dirty="0">
              <a:solidFill>
                <a:schemeClr val="accent2"/>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3556000" y="2235200"/>
            <a:ext cx="0" cy="4622800"/>
          </a:xfrm>
          <a:prstGeom prst="line">
            <a:avLst/>
          </a:prstGeom>
          <a:ln w="28575">
            <a:solidFill>
              <a:schemeClr val="accent2">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12" name="矩形 11"/>
          <p:cNvSpPr/>
          <p:nvPr/>
        </p:nvSpPr>
        <p:spPr>
          <a:xfrm>
            <a:off x="0" y="6598543"/>
            <a:ext cx="3556000" cy="2594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106" name="Picture 10"/>
          <p:cNvPicPr>
            <a:picLocks noChangeAspect="1" noChangeArrowheads="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backgroundRemoval t="0" b="100000" l="0" r="100000">
                        <a14:foregroundMark x1="72857" y1="30405" x2="87143" y2="32432"/>
                        <a14:foregroundMark x1="75000" y1="86486" x2="85000" y2="85135"/>
                        <a14:foregroundMark x1="76429" y1="66216" x2="76429" y2="66216"/>
                        <a14:foregroundMark x1="38571" y1="64865" x2="40714" y2="60811"/>
                        <a14:foregroundMark x1="40000" y1="12838" x2="42143" y2="7432"/>
                        <a14:foregroundMark x1="76429" y1="8108" x2="77143" y2="12838"/>
                      </a14:backgroundRemoval>
                    </a14:imgEffect>
                  </a14:imgLayer>
                </a14:imgProps>
              </a:ext>
              <a:ext uri="{28A0092B-C50C-407E-A947-70E740481C1C}">
                <a14:useLocalDpi xmlns:a14="http://schemas.microsoft.com/office/drawing/2010/main" val="0"/>
              </a:ext>
            </a:extLst>
          </a:blip>
          <a:srcRect/>
          <a:stretch>
            <a:fillRect/>
          </a:stretch>
        </p:blipFill>
        <p:spPr bwMode="auto">
          <a:xfrm>
            <a:off x="889000" y="2628901"/>
            <a:ext cx="1778000" cy="18819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 name="矩形 38"/>
          <p:cNvSpPr/>
          <p:nvPr/>
        </p:nvSpPr>
        <p:spPr>
          <a:xfrm>
            <a:off x="3556000" y="6598543"/>
            <a:ext cx="8636000" cy="2594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076699" y="2465680"/>
            <a:ext cx="7705725" cy="3489545"/>
          </a:xfrm>
          <a:prstGeom prst="rect">
            <a:avLst/>
          </a:prstGeom>
        </p:spPr>
        <p:txBody>
          <a:bodyPr wrap="square">
            <a:spAutoFit/>
          </a:bodyPr>
          <a:lstStyle/>
          <a:p>
            <a:pPr marL="342265" algn="just">
              <a:lnSpc>
                <a:spcPct val="150000"/>
              </a:lnSpc>
              <a:spcAft>
                <a:spcPts val="1800"/>
              </a:spcAft>
            </a:pPr>
            <a:r>
              <a:rPr lang="en-US" altLang="zh-CN" sz="2400" b="1" kern="100" dirty="0">
                <a:solidFill>
                  <a:srgbClr val="0066FF"/>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2400" b="1" kern="100" dirty="0">
                <a:solidFill>
                  <a:srgbClr val="0066FF"/>
                </a:solidFill>
                <a:latin typeface="微软雅黑" panose="020B0503020204020204" pitchFamily="34" charset="-122"/>
                <a:ea typeface="微软雅黑" panose="020B0503020204020204" pitchFamily="34" charset="-122"/>
                <a:cs typeface="Times New Roman" panose="02020603050405020304" pitchFamily="18" charset="0"/>
              </a:rPr>
              <a:t>、会议桌签。</a:t>
            </a:r>
            <a:r>
              <a:rPr lang="zh-CN" altLang="en-US" sz="2400" b="1" kern="100" dirty="0">
                <a:latin typeface="微软雅黑" panose="020B0503020204020204" pitchFamily="34" charset="-122"/>
                <a:ea typeface="微软雅黑" panose="020B0503020204020204" pitchFamily="34" charset="-122"/>
                <a:cs typeface="Times New Roman" panose="02020603050405020304" pitchFamily="18" charset="0"/>
              </a:rPr>
              <a:t>在会议室将节水标语写在桌签上。</a:t>
            </a:r>
          </a:p>
          <a:p>
            <a:pPr marL="342265" algn="just">
              <a:lnSpc>
                <a:spcPct val="150000"/>
              </a:lnSpc>
              <a:spcAft>
                <a:spcPts val="1800"/>
              </a:spcAft>
            </a:pPr>
            <a:r>
              <a:rPr lang="en-US" altLang="zh-CN" sz="2400" b="1" kern="100" dirty="0">
                <a:solidFill>
                  <a:srgbClr val="0066FF"/>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2400" b="1" kern="100" dirty="0">
                <a:solidFill>
                  <a:srgbClr val="0066FF"/>
                </a:solidFill>
                <a:latin typeface="微软雅黑" panose="020B0503020204020204" pitchFamily="34" charset="-122"/>
                <a:ea typeface="微软雅黑" panose="020B0503020204020204" pitchFamily="34" charset="-122"/>
                <a:cs typeface="Times New Roman" panose="02020603050405020304" pitchFamily="18" charset="0"/>
              </a:rPr>
              <a:t>、会议水杯。</a:t>
            </a:r>
            <a:r>
              <a:rPr lang="zh-CN" altLang="en-US" sz="2400" b="1" kern="100" dirty="0">
                <a:latin typeface="微软雅黑" panose="020B0503020204020204" pitchFamily="34" charset="-122"/>
                <a:ea typeface="微软雅黑" panose="020B0503020204020204" pitchFamily="34" charset="-122"/>
                <a:cs typeface="Times New Roman" panose="02020603050405020304" pitchFamily="18" charset="0"/>
              </a:rPr>
              <a:t>会议的水杯可以印上节水标志或标语。</a:t>
            </a:r>
          </a:p>
          <a:p>
            <a:pPr marL="342265" algn="just">
              <a:lnSpc>
                <a:spcPct val="150000"/>
              </a:lnSpc>
              <a:spcAft>
                <a:spcPts val="1800"/>
              </a:spcAft>
            </a:pPr>
            <a:r>
              <a:rPr lang="en-US" altLang="zh-CN" sz="2400" b="1" kern="100" dirty="0">
                <a:solidFill>
                  <a:srgbClr val="0066FF"/>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2400" b="1" kern="100" dirty="0">
                <a:solidFill>
                  <a:srgbClr val="0066FF"/>
                </a:solidFill>
                <a:latin typeface="微软雅黑" panose="020B0503020204020204" pitchFamily="34" charset="-122"/>
                <a:ea typeface="微软雅黑" panose="020B0503020204020204" pitchFamily="34" charset="-122"/>
                <a:cs typeface="Times New Roman" panose="02020603050405020304" pitchFamily="18" charset="0"/>
              </a:rPr>
              <a:t>、会议室墙壁。</a:t>
            </a:r>
            <a:r>
              <a:rPr lang="zh-CN" altLang="en-US" sz="2400" b="1" kern="100" dirty="0">
                <a:latin typeface="微软雅黑" panose="020B0503020204020204" pitchFamily="34" charset="-122"/>
                <a:ea typeface="微软雅黑" panose="020B0503020204020204" pitchFamily="34" charset="-122"/>
                <a:cs typeface="Times New Roman" panose="02020603050405020304" pitchFamily="18" charset="0"/>
              </a:rPr>
              <a:t>可以张贴节水的海报。</a:t>
            </a:r>
          </a:p>
          <a:p>
            <a:pPr marL="342265" algn="just">
              <a:lnSpc>
                <a:spcPct val="150000"/>
              </a:lnSpc>
              <a:spcAft>
                <a:spcPts val="1800"/>
              </a:spcAft>
            </a:pPr>
            <a:r>
              <a:rPr lang="en-US" altLang="zh-CN" sz="2400" b="1" kern="100" dirty="0">
                <a:solidFill>
                  <a:srgbClr val="0066FF"/>
                </a:solidFill>
                <a:latin typeface="微软雅黑" panose="020B0503020204020204" pitchFamily="34" charset="-122"/>
                <a:ea typeface="微软雅黑" panose="020B0503020204020204" pitchFamily="34" charset="-122"/>
                <a:cs typeface="Times New Roman" panose="02020603050405020304" pitchFamily="18" charset="0"/>
              </a:rPr>
              <a:t>4</a:t>
            </a:r>
            <a:r>
              <a:rPr lang="zh-CN" altLang="en-US" sz="2400" b="1" kern="100" dirty="0">
                <a:solidFill>
                  <a:srgbClr val="0066FF"/>
                </a:solidFill>
                <a:latin typeface="微软雅黑" panose="020B0503020204020204" pitchFamily="34" charset="-122"/>
                <a:ea typeface="微软雅黑" panose="020B0503020204020204" pitchFamily="34" charset="-122"/>
                <a:cs typeface="Times New Roman" panose="02020603050405020304" pitchFamily="18" charset="0"/>
              </a:rPr>
              <a:t>、会议用矿泉水。</a:t>
            </a:r>
            <a:r>
              <a:rPr lang="zh-CN" altLang="en-US" sz="2400" b="1" kern="100" dirty="0">
                <a:latin typeface="微软雅黑" panose="020B0503020204020204" pitchFamily="34" charset="-122"/>
                <a:ea typeface="微软雅黑" panose="020B0503020204020204" pitchFamily="34" charset="-122"/>
                <a:cs typeface="Times New Roman" panose="02020603050405020304" pitchFamily="18" charset="0"/>
              </a:rPr>
              <a:t>会场使用的矿泉水张贴“请带走喝剩的水。”“喝不完请带走”等类似节水温馨提示。</a:t>
            </a:r>
            <a:endParaRPr lang="en-US" altLang="zh-CN" sz="2400"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ransition>
    <p:split orient="vert"/>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9525" y="1217068"/>
            <a:ext cx="12192000" cy="2117"/>
          </a:xfrm>
          <a:prstGeom prst="line">
            <a:avLst/>
          </a:prstGeom>
        </p:spPr>
        <p:style>
          <a:lnRef idx="3">
            <a:schemeClr val="accent5"/>
          </a:lnRef>
          <a:fillRef idx="0">
            <a:schemeClr val="accent5"/>
          </a:fillRef>
          <a:effectRef idx="2">
            <a:schemeClr val="accent5"/>
          </a:effectRef>
          <a:fontRef idx="minor">
            <a:schemeClr val="tx1"/>
          </a:fontRef>
        </p:style>
      </p:cxnSp>
      <p:sp>
        <p:nvSpPr>
          <p:cNvPr id="3" name="文本占位符 2"/>
          <p:cNvSpPr>
            <a:spLocks noGrp="1"/>
          </p:cNvSpPr>
          <p:nvPr>
            <p:ph type="body" sz="quarter" idx="11"/>
          </p:nvPr>
        </p:nvSpPr>
        <p:spPr/>
        <p:txBody>
          <a:bodyPr/>
          <a:lstStyle/>
          <a:p>
            <a:r>
              <a:rPr lang="zh-CN" altLang="en-US" dirty="0" smtClean="0"/>
              <a:t>文创产品</a:t>
            </a:r>
            <a:endParaRPr lang="zh-CN" altLang="en-US" dirty="0"/>
          </a:p>
        </p:txBody>
      </p:sp>
      <p:pic>
        <p:nvPicPr>
          <p:cNvPr id="10" name="图片 9"/>
          <p:cNvPicPr/>
          <p:nvPr/>
        </p:nvPicPr>
        <p:blipFill rotWithShape="1">
          <a:blip r:embed="rId3" cstate="print">
            <a:extLst>
              <a:ext uri="{28A0092B-C50C-407E-A947-70E740481C1C}">
                <a14:useLocalDpi xmlns:a14="http://schemas.microsoft.com/office/drawing/2010/main" val="0"/>
              </a:ext>
            </a:extLst>
          </a:blip>
          <a:srcRect t="14771" b="5648"/>
          <a:stretch>
            <a:fillRect/>
          </a:stretch>
        </p:blipFill>
        <p:spPr bwMode="auto">
          <a:xfrm>
            <a:off x="1000760" y="1453831"/>
            <a:ext cx="2160000" cy="2340000"/>
          </a:xfrm>
          <a:prstGeom prst="rect">
            <a:avLst/>
          </a:prstGeom>
          <a:ln>
            <a:noFill/>
          </a:ln>
        </p:spPr>
      </p:pic>
      <p:pic>
        <p:nvPicPr>
          <p:cNvPr id="11" name="图片 10" descr="C:\Users\lenovo\Desktop\微信图片_20190717150940.jpg"/>
          <p:cNvPicPr/>
          <p:nvPr/>
        </p:nvPicPr>
        <p:blipFill rotWithShape="1">
          <a:blip r:embed="rId4" cstate="print">
            <a:extLst>
              <a:ext uri="{28A0092B-C50C-407E-A947-70E740481C1C}">
                <a14:useLocalDpi xmlns:a14="http://schemas.microsoft.com/office/drawing/2010/main" val="0"/>
              </a:ext>
            </a:extLst>
          </a:blip>
          <a:srcRect l="21815" t="20530" r="20241" b="37887"/>
          <a:stretch>
            <a:fillRect/>
          </a:stretch>
        </p:blipFill>
        <p:spPr bwMode="auto">
          <a:xfrm>
            <a:off x="3667760" y="1453830"/>
            <a:ext cx="2160000" cy="2340000"/>
          </a:xfrm>
          <a:prstGeom prst="rect">
            <a:avLst/>
          </a:prstGeom>
          <a:noFill/>
          <a:ln>
            <a:noFill/>
          </a:ln>
        </p:spPr>
      </p:pic>
      <p:pic>
        <p:nvPicPr>
          <p:cNvPr id="15" name="图片 14"/>
          <p:cNvPicPr/>
          <p:nvPr/>
        </p:nvPicPr>
        <p:blipFill>
          <a:blip r:embed="rId5" cstate="print">
            <a:extLst>
              <a:ext uri="{28A0092B-C50C-407E-A947-70E740481C1C}">
                <a14:useLocalDpi xmlns:a14="http://schemas.microsoft.com/office/drawing/2010/main" val="0"/>
              </a:ext>
            </a:extLst>
          </a:blip>
          <a:stretch>
            <a:fillRect/>
          </a:stretch>
        </p:blipFill>
        <p:spPr>
          <a:xfrm>
            <a:off x="1000760" y="3989386"/>
            <a:ext cx="2160000" cy="2376000"/>
          </a:xfrm>
          <a:prstGeom prst="rect">
            <a:avLst/>
          </a:prstGeom>
        </p:spPr>
      </p:pic>
      <p:pic>
        <p:nvPicPr>
          <p:cNvPr id="16" name="图片 15"/>
          <p:cNvPicPr/>
          <p:nvPr/>
        </p:nvPicPr>
        <p:blipFill>
          <a:blip r:embed="rId6" cstate="print">
            <a:extLst>
              <a:ext uri="{28A0092B-C50C-407E-A947-70E740481C1C}">
                <a14:useLocalDpi xmlns:a14="http://schemas.microsoft.com/office/drawing/2010/main" val="0"/>
              </a:ext>
            </a:extLst>
          </a:blip>
          <a:stretch>
            <a:fillRect/>
          </a:stretch>
        </p:blipFill>
        <p:spPr>
          <a:xfrm>
            <a:off x="3667760" y="3989386"/>
            <a:ext cx="2159635" cy="2340000"/>
          </a:xfrm>
          <a:prstGeom prst="rect">
            <a:avLst/>
          </a:prstGeom>
        </p:spPr>
      </p:pic>
      <p:pic>
        <p:nvPicPr>
          <p:cNvPr id="17" name="图片 16" descr="C:\Users\lenovo\Desktop\微信图片_20190717150949.jpg"/>
          <p:cNvPicPr/>
          <p:nvPr/>
        </p:nvPicPr>
        <p:blipFill rotWithShape="1">
          <a:blip r:embed="rId7" cstate="print">
            <a:extLst>
              <a:ext uri="{28A0092B-C50C-407E-A947-70E740481C1C}">
                <a14:useLocalDpi xmlns:a14="http://schemas.microsoft.com/office/drawing/2010/main" val="0"/>
              </a:ext>
            </a:extLst>
          </a:blip>
          <a:srcRect l="3611" t="29555" r="15694" b="31078"/>
          <a:stretch>
            <a:fillRect/>
          </a:stretch>
        </p:blipFill>
        <p:spPr bwMode="auto">
          <a:xfrm>
            <a:off x="6228080" y="4328160"/>
            <a:ext cx="2764790" cy="1798320"/>
          </a:xfrm>
          <a:prstGeom prst="rect">
            <a:avLst/>
          </a:prstGeom>
          <a:noFill/>
          <a:ln>
            <a:noFill/>
          </a:ln>
        </p:spPr>
      </p:pic>
      <p:pic>
        <p:nvPicPr>
          <p:cNvPr id="18" name="图片 17" descr="C:\Users\lenovo\Desktop\微信图片_20190717150924.jpg"/>
          <p:cNvPicPr/>
          <p:nvPr/>
        </p:nvPicPr>
        <p:blipFill rotWithShape="1">
          <a:blip r:embed="rId8" cstate="print">
            <a:extLst>
              <a:ext uri="{28A0092B-C50C-407E-A947-70E740481C1C}">
                <a14:useLocalDpi xmlns:a14="http://schemas.microsoft.com/office/drawing/2010/main" val="0"/>
              </a:ext>
            </a:extLst>
          </a:blip>
          <a:srcRect/>
          <a:stretch>
            <a:fillRect/>
          </a:stretch>
        </p:blipFill>
        <p:spPr bwMode="auto">
          <a:xfrm>
            <a:off x="9343755" y="4015861"/>
            <a:ext cx="1856740" cy="2340000"/>
          </a:xfrm>
          <a:prstGeom prst="rect">
            <a:avLst/>
          </a:prstGeom>
          <a:noFill/>
          <a:ln>
            <a:noFill/>
          </a:ln>
        </p:spPr>
      </p:pic>
      <p:pic>
        <p:nvPicPr>
          <p:cNvPr id="19" name="图片 18"/>
          <p:cNvPicPr/>
          <p:nvPr/>
        </p:nvPicPr>
        <p:blipFill rotWithShape="1">
          <a:blip r:embed="rId9" cstate="print">
            <a:extLst>
              <a:ext uri="{28A0092B-C50C-407E-A947-70E740481C1C}">
                <a14:useLocalDpi xmlns:a14="http://schemas.microsoft.com/office/drawing/2010/main" val="0"/>
              </a:ext>
            </a:extLst>
          </a:blip>
          <a:srcRect l="11291" t="367" r="23924" b="10056"/>
          <a:stretch>
            <a:fillRect/>
          </a:stretch>
        </p:blipFill>
        <p:spPr bwMode="auto">
          <a:xfrm>
            <a:off x="6334760" y="1483994"/>
            <a:ext cx="2160000" cy="2339975"/>
          </a:xfrm>
          <a:prstGeom prst="rect">
            <a:avLst/>
          </a:prstGeom>
          <a:ln>
            <a:noFill/>
          </a:ln>
        </p:spPr>
      </p:pic>
      <p:pic>
        <p:nvPicPr>
          <p:cNvPr id="20" name="图片 19" descr="C:\Users\lenovo\Desktop\微信图片_20190717152732.jpg"/>
          <p:cNvPicPr/>
          <p:nvPr/>
        </p:nvPicPr>
        <p:blipFill rotWithShape="1">
          <a:blip r:embed="rId10" cstate="print">
            <a:extLst>
              <a:ext uri="{28A0092B-C50C-407E-A947-70E740481C1C}">
                <a14:useLocalDpi xmlns:a14="http://schemas.microsoft.com/office/drawing/2010/main" val="0"/>
              </a:ext>
            </a:extLst>
          </a:blip>
          <a:srcRect l="12361" t="3538" r="5139" b="19393"/>
          <a:stretch>
            <a:fillRect/>
          </a:stretch>
        </p:blipFill>
        <p:spPr bwMode="auto">
          <a:xfrm>
            <a:off x="9021445" y="1464945"/>
            <a:ext cx="2160000" cy="2339975"/>
          </a:xfrm>
          <a:prstGeom prst="rect">
            <a:avLst/>
          </a:prstGeom>
          <a:noFill/>
          <a:ln>
            <a:noFill/>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t="53603" r="19347" b="12973"/>
          <a:stretch>
            <a:fillRect/>
          </a:stretch>
        </p:blipFill>
        <p:spPr bwMode="auto">
          <a:xfrm>
            <a:off x="0" y="3991866"/>
            <a:ext cx="12203429" cy="28897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6" descr="C:\Users\X220\Desktop\未标题-4.png"/>
          <p:cNvPicPr>
            <a:picLocks noChangeAspect="1" noChangeArrowheads="1"/>
          </p:cNvPicPr>
          <p:nvPr/>
        </p:nvPicPr>
        <p:blipFill rotWithShape="1">
          <a:blip r:embed="rId5">
            <a:extLst>
              <a:ext uri="{28A0092B-C50C-407E-A947-70E740481C1C}">
                <a14:useLocalDpi xmlns:a14="http://schemas.microsoft.com/office/drawing/2010/main" val="0"/>
              </a:ext>
            </a:extLst>
          </a:blip>
          <a:srcRect t="36116" b="38725"/>
          <a:stretch>
            <a:fillRect/>
          </a:stretch>
        </p:blipFill>
        <p:spPr bwMode="auto">
          <a:xfrm>
            <a:off x="2792" y="3987554"/>
            <a:ext cx="12198712" cy="1713140"/>
          </a:xfrm>
          <a:prstGeom prst="rect">
            <a:avLst/>
          </a:prstGeom>
          <a:noFill/>
          <a:extLst>
            <a:ext uri="{909E8E84-426E-40DD-AFC4-6F175D3DCCD1}">
              <a14:hiddenFill xmlns:a14="http://schemas.microsoft.com/office/drawing/2010/main">
                <a:solidFill>
                  <a:srgbClr val="FFFFFF"/>
                </a:solidFill>
              </a14:hiddenFill>
            </a:ext>
          </a:extLst>
        </p:spPr>
      </p:pic>
      <p:pic>
        <p:nvPicPr>
          <p:cNvPr id="2" name="图片 1"/>
          <p:cNvPicPr>
            <a:picLocks noChangeAspect="1"/>
          </p:cNvPicPr>
          <p:nvPr/>
        </p:nvPicPr>
        <p:blipFill>
          <a:blip r:embed="rId6">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911423" y="2124945"/>
            <a:ext cx="1599547" cy="1599547"/>
          </a:xfrm>
          <a:prstGeom prst="rect">
            <a:avLst/>
          </a:prstGeom>
        </p:spPr>
      </p:pic>
      <p:sp>
        <p:nvSpPr>
          <p:cNvPr id="3" name="文本占位符 2"/>
          <p:cNvSpPr>
            <a:spLocks noGrp="1"/>
          </p:cNvSpPr>
          <p:nvPr>
            <p:ph type="body" sz="quarter" idx="11"/>
          </p:nvPr>
        </p:nvSpPr>
        <p:spPr/>
        <p:txBody>
          <a:bodyPr/>
          <a:lstStyle/>
          <a:p>
            <a:r>
              <a:rPr lang="zh-CN" altLang="en-US" dirty="0"/>
              <a:t>节水机关建设好的措施</a:t>
            </a:r>
            <a:r>
              <a:rPr lang="zh-CN" altLang="en-US" dirty="0" smtClean="0"/>
              <a:t>做法之室外</a:t>
            </a:r>
            <a:endParaRPr lang="zh-CN" altLang="en-US" dirty="0"/>
          </a:p>
        </p:txBody>
      </p:sp>
      <p:sp>
        <p:nvSpPr>
          <p:cNvPr id="19" name="矩形 18"/>
          <p:cNvSpPr/>
          <p:nvPr/>
        </p:nvSpPr>
        <p:spPr>
          <a:xfrm>
            <a:off x="473316" y="3728804"/>
            <a:ext cx="2545656" cy="707886"/>
          </a:xfrm>
          <a:prstGeom prst="rect">
            <a:avLst/>
          </a:prstGeom>
        </p:spPr>
        <p:txBody>
          <a:bodyPr wrap="square">
            <a:spAutoFit/>
          </a:bodyPr>
          <a:lstStyle/>
          <a:p>
            <a:pPr marR="0" algn="ctr">
              <a:spcBef>
                <a:spcPts val="0"/>
              </a:spcBef>
              <a:spcAft>
                <a:spcPts val="1200"/>
              </a:spcAft>
              <a:buClr>
                <a:srgbClr val="FF0000"/>
              </a:buClr>
            </a:pPr>
            <a:r>
              <a:rPr lang="en-US" altLang="zh-CN" sz="4000" b="1" dirty="0" smtClean="0">
                <a:solidFill>
                  <a:schemeClr val="accent2"/>
                </a:solidFill>
                <a:latin typeface="微软雅黑" panose="020B0503020204020204" pitchFamily="34" charset="-122"/>
                <a:ea typeface="微软雅黑" panose="020B0503020204020204" pitchFamily="34" charset="-122"/>
              </a:rPr>
              <a:t>[</a:t>
            </a:r>
            <a:r>
              <a:rPr lang="zh-CN" altLang="en-US" sz="4000" b="1" dirty="0" smtClean="0">
                <a:solidFill>
                  <a:schemeClr val="accent2"/>
                </a:solidFill>
                <a:latin typeface="微软雅黑" panose="020B0503020204020204" pitchFamily="34" charset="-122"/>
                <a:ea typeface="微软雅黑" panose="020B0503020204020204" pitchFamily="34" charset="-122"/>
              </a:rPr>
              <a:t>室外</a:t>
            </a:r>
            <a:r>
              <a:rPr lang="en-US" altLang="zh-CN" sz="4000" b="1" dirty="0" smtClean="0">
                <a:solidFill>
                  <a:schemeClr val="accent2"/>
                </a:solidFill>
                <a:latin typeface="微软雅黑" panose="020B0503020204020204" pitchFamily="34" charset="-122"/>
                <a:ea typeface="微软雅黑" panose="020B0503020204020204" pitchFamily="34" charset="-122"/>
              </a:rPr>
              <a:t>]</a:t>
            </a:r>
            <a:endParaRPr lang="en-US" altLang="zh-CN" sz="2800" dirty="0">
              <a:solidFill>
                <a:schemeClr val="accent2"/>
              </a:solidFill>
              <a:latin typeface="微软雅黑" panose="020B0503020204020204" pitchFamily="34" charset="-122"/>
              <a:ea typeface="微软雅黑" panose="020B0503020204020204" pitchFamily="34" charset="-122"/>
            </a:endParaRPr>
          </a:p>
        </p:txBody>
      </p:sp>
      <p:sp>
        <p:nvSpPr>
          <p:cNvPr id="21" name="五边形 20"/>
          <p:cNvSpPr/>
          <p:nvPr/>
        </p:nvSpPr>
        <p:spPr>
          <a:xfrm>
            <a:off x="3383171" y="1995839"/>
            <a:ext cx="1783914" cy="2721304"/>
          </a:xfrm>
          <a:prstGeom prst="homePlate">
            <a:avLst/>
          </a:prstGeom>
          <a:solidFill>
            <a:schemeClr val="accent2">
              <a:lumMod val="40000"/>
              <a:lumOff val="6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zh-CN" altLang="en-US" sz="3200" b="1" dirty="0" smtClean="0">
                <a:latin typeface="微软雅黑" panose="020B0503020204020204" pitchFamily="34" charset="-122"/>
                <a:ea typeface="微软雅黑" panose="020B0503020204020204" pitchFamily="34" charset="-122"/>
              </a:rPr>
              <a:t>节水灌溉</a:t>
            </a:r>
            <a:endParaRPr lang="zh-CN" altLang="en-US" sz="3200" b="1" dirty="0">
              <a:latin typeface="微软雅黑" panose="020B0503020204020204" pitchFamily="34" charset="-122"/>
              <a:ea typeface="微软雅黑" panose="020B0503020204020204" pitchFamily="34" charset="-122"/>
            </a:endParaRPr>
          </a:p>
        </p:txBody>
      </p:sp>
      <p:sp>
        <p:nvSpPr>
          <p:cNvPr id="22" name="五边形 21"/>
          <p:cNvSpPr/>
          <p:nvPr/>
        </p:nvSpPr>
        <p:spPr>
          <a:xfrm>
            <a:off x="5577485" y="1995884"/>
            <a:ext cx="1781258" cy="2721304"/>
          </a:xfrm>
          <a:prstGeom prst="homePlate">
            <a:avLst/>
          </a:prstGeom>
          <a:solidFill>
            <a:schemeClr val="accent2">
              <a:lumMod val="40000"/>
              <a:lumOff val="6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zh-CN" altLang="en-US" sz="3200" b="1" dirty="0" smtClean="0">
                <a:latin typeface="微软雅黑" panose="020B0503020204020204" pitchFamily="34" charset="-122"/>
                <a:ea typeface="微软雅黑" panose="020B0503020204020204" pitchFamily="34" charset="-122"/>
              </a:rPr>
              <a:t>室外科普宣传</a:t>
            </a:r>
            <a:endParaRPr lang="zh-CN" altLang="en-US" sz="3200" b="1" dirty="0">
              <a:latin typeface="微软雅黑" panose="020B0503020204020204" pitchFamily="34" charset="-122"/>
              <a:ea typeface="微软雅黑" panose="020B0503020204020204" pitchFamily="34" charset="-122"/>
            </a:endParaRPr>
          </a:p>
        </p:txBody>
      </p:sp>
      <p:sp>
        <p:nvSpPr>
          <p:cNvPr id="23" name="五边形 22"/>
          <p:cNvSpPr/>
          <p:nvPr/>
        </p:nvSpPr>
        <p:spPr>
          <a:xfrm>
            <a:off x="7772401" y="1995838"/>
            <a:ext cx="1807027" cy="2721304"/>
          </a:xfrm>
          <a:prstGeom prst="homePlate">
            <a:avLst/>
          </a:prstGeom>
          <a:solidFill>
            <a:schemeClr val="accent2">
              <a:lumMod val="40000"/>
              <a:lumOff val="6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zh-CN" altLang="en-US" sz="3200" b="1" dirty="0" smtClean="0">
                <a:latin typeface="微软雅黑" panose="020B0503020204020204" pitchFamily="34" charset="-122"/>
                <a:ea typeface="微软雅黑" panose="020B0503020204020204" pitchFamily="34" charset="-122"/>
              </a:rPr>
              <a:t>非常规水利用</a:t>
            </a:r>
            <a:endParaRPr lang="zh-CN" altLang="en-US" sz="32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911424" y="1209581"/>
            <a:ext cx="7536160" cy="2831540"/>
          </a:xfrm>
          <a:prstGeom prst="rect">
            <a:avLst/>
          </a:prstGeom>
        </p:spPr>
        <p:txBody>
          <a:bodyPr wrap="square" lIns="121917" tIns="60958" rIns="121917" bIns="60958">
            <a:spAutoFit/>
          </a:bodyPr>
          <a:lstStyle/>
          <a:p>
            <a:pPr algn="just">
              <a:lnSpc>
                <a:spcPct val="150000"/>
              </a:lnSpc>
              <a:spcAft>
                <a:spcPts val="800"/>
              </a:spcAft>
            </a:pPr>
            <a:r>
              <a:rPr lang="en-US" altLang="zh-CN" sz="32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32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32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室外绿化</a:t>
            </a:r>
            <a:endParaRPr lang="en-US" altLang="zh-CN" sz="32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indent="-381000" algn="just">
              <a:lnSpc>
                <a:spcPct val="150000"/>
              </a:lnSpc>
              <a:spcAft>
                <a:spcPts val="800"/>
              </a:spcAft>
              <a:buFont typeface="Wingdings" panose="05000000000000000000" pitchFamily="2" charset="2"/>
              <a:buChar char="n"/>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使用节水灌溉技术，杜绝大水漫灌；</a:t>
            </a:r>
            <a:endPar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indent="-381000" algn="just">
              <a:lnSpc>
                <a:spcPct val="150000"/>
              </a:lnSpc>
              <a:spcAft>
                <a:spcPts val="800"/>
              </a:spcAft>
              <a:buFont typeface="Wingdings" panose="05000000000000000000" pitchFamily="2" charset="2"/>
              <a:buChar char="n"/>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使用雨水、中水等非常规水源；</a:t>
            </a:r>
            <a:endPar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indent="-381000" algn="just">
              <a:lnSpc>
                <a:spcPct val="150000"/>
              </a:lnSpc>
              <a:spcAft>
                <a:spcPts val="800"/>
              </a:spcAft>
              <a:buFont typeface="Wingdings" panose="05000000000000000000" pitchFamily="2" charset="2"/>
              <a:buChar char="n"/>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可以在相关设备处树立设备简介或二维码等。</a:t>
            </a:r>
            <a:endPar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占位符 1"/>
          <p:cNvSpPr>
            <a:spLocks noGrp="1"/>
          </p:cNvSpPr>
          <p:nvPr>
            <p:ph type="body" sz="quarter" idx="11"/>
          </p:nvPr>
        </p:nvSpPr>
        <p:spPr/>
        <p:txBody>
          <a:bodyPr/>
          <a:lstStyle/>
          <a:p>
            <a:r>
              <a:rPr lang="zh-CN" altLang="en-US" dirty="0"/>
              <a:t>节水机关建设好的措施</a:t>
            </a:r>
            <a:r>
              <a:rPr lang="zh-CN" altLang="en-US" dirty="0" smtClean="0"/>
              <a:t>做法之室外</a:t>
            </a:r>
            <a:endParaRPr lang="zh-CN" altLang="en-US" dirty="0"/>
          </a:p>
        </p:txBody>
      </p:sp>
      <p:sp>
        <p:nvSpPr>
          <p:cNvPr id="6" name="矩形 5"/>
          <p:cNvSpPr/>
          <p:nvPr/>
        </p:nvSpPr>
        <p:spPr>
          <a:xfrm>
            <a:off x="911424" y="3981807"/>
            <a:ext cx="10945216" cy="2728948"/>
          </a:xfrm>
          <a:prstGeom prst="rect">
            <a:avLst/>
          </a:prstGeom>
        </p:spPr>
        <p:txBody>
          <a:bodyPr wrap="square" lIns="121917" tIns="60958" rIns="121917" bIns="60958">
            <a:spAutoFit/>
          </a:bodyPr>
          <a:lstStyle/>
          <a:p>
            <a:pPr algn="just">
              <a:lnSpc>
                <a:spcPct val="150000"/>
              </a:lnSpc>
              <a:spcAft>
                <a:spcPts val="800"/>
              </a:spcAft>
            </a:pPr>
            <a:r>
              <a:rPr lang="en-US" altLang="zh-CN" sz="32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32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32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室外科普宣传</a:t>
            </a:r>
            <a:endParaRPr lang="en-US" altLang="zh-CN" sz="32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indent="-381000" algn="just">
              <a:lnSpc>
                <a:spcPct val="150000"/>
              </a:lnSpc>
              <a:spcAft>
                <a:spcPts val="800"/>
              </a:spcAft>
              <a:buFont typeface="Wingdings" panose="05000000000000000000" pitchFamily="2" charset="2"/>
              <a:buChar char="n"/>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在</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室外集雨、节水灌溉等设备处粘贴二维码或设备说明</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标牌；</a:t>
            </a:r>
            <a:endParaRPr lang="en-US" altLang="zh-CN"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indent="-381000" algn="just">
              <a:lnSpc>
                <a:spcPct val="150000"/>
              </a:lnSpc>
              <a:spcAft>
                <a:spcPts val="800"/>
              </a:spcAft>
              <a:buFont typeface="Wingdings" panose="05000000000000000000" pitchFamily="2" charset="2"/>
              <a:buChar char="n"/>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在办公区的绿地</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、景观、停车场、人行道等处安置节水科普宣传栏，节水小常识牌，张贴节水宣传海报等，营造浓厚节水</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氛围</a:t>
            </a:r>
            <a:endParaRPr lang="en-US" altLang="zh-CN"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594364" y="1479759"/>
            <a:ext cx="11233248" cy="4216535"/>
          </a:xfrm>
          <a:prstGeom prst="rect">
            <a:avLst/>
          </a:prstGeom>
        </p:spPr>
        <p:txBody>
          <a:bodyPr wrap="square" lIns="121917" tIns="60958" rIns="121917" bIns="60958">
            <a:spAutoFit/>
          </a:bodyPr>
          <a:lstStyle/>
          <a:p>
            <a:pPr marL="455930" algn="just">
              <a:lnSpc>
                <a:spcPct val="175000"/>
              </a:lnSpc>
            </a:pPr>
            <a:r>
              <a:rPr lang="en-US" altLang="zh-CN" sz="32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32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32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雨水收集利用</a:t>
            </a:r>
            <a:endParaRPr lang="en-US" altLang="zh-CN" sz="32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836930" indent="-381000" algn="just">
              <a:lnSpc>
                <a:spcPct val="175000"/>
              </a:lnSpc>
              <a:buFont typeface="Wingdings" panose="05000000000000000000" pitchFamily="2" charset="2"/>
              <a:buChar char="n"/>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本着</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不搞大规模土建工程的原则，</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可以采用将</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屋面雨水管直接接入室外放置的雨水收集桶中等形式</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836930" indent="-381000" algn="just">
              <a:lnSpc>
                <a:spcPct val="175000"/>
              </a:lnSpc>
              <a:buFont typeface="Wingdings" panose="05000000000000000000" pitchFamily="2" charset="2"/>
              <a:buChar char="n"/>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对于</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地面雨水，结合透水路面、植草沟的建设，可建设地下雨水集蓄池</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836930" indent="-381000" algn="just">
              <a:lnSpc>
                <a:spcPct val="175000"/>
              </a:lnSpc>
              <a:buFont typeface="Wingdings" panose="05000000000000000000" pitchFamily="2" charset="2"/>
              <a:buChar char="n"/>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雨水</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利用要因地制宜，目的</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不在于</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工艺复杂、设备先进，而在于方便施工、易于维护、节省占地、方便</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利用。</a:t>
            </a:r>
            <a:endParaRPr lang="en-US" altLang="zh-CN"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占位符 1"/>
          <p:cNvSpPr>
            <a:spLocks noGrp="1"/>
          </p:cNvSpPr>
          <p:nvPr>
            <p:ph type="body" sz="quarter" idx="11"/>
          </p:nvPr>
        </p:nvSpPr>
        <p:spPr/>
        <p:txBody>
          <a:bodyPr/>
          <a:lstStyle/>
          <a:p>
            <a:r>
              <a:rPr lang="zh-CN" altLang="en-US" dirty="0"/>
              <a:t>节水机关建设好的措施</a:t>
            </a:r>
            <a:r>
              <a:rPr lang="zh-CN" altLang="en-US" dirty="0" smtClean="0"/>
              <a:t>做法之室外</a:t>
            </a:r>
            <a:endParaRPr lang="zh-CN" alt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623392" y="1508787"/>
            <a:ext cx="11233248" cy="4390942"/>
          </a:xfrm>
          <a:prstGeom prst="rect">
            <a:avLst/>
          </a:prstGeom>
        </p:spPr>
        <p:txBody>
          <a:bodyPr wrap="square" lIns="121917" tIns="60958" rIns="121917" bIns="60958">
            <a:spAutoFit/>
          </a:bodyPr>
          <a:lstStyle/>
          <a:p>
            <a:pPr indent="457200" algn="just">
              <a:lnSpc>
                <a:spcPct val="150000"/>
              </a:lnSpc>
              <a:spcAft>
                <a:spcPts val="800"/>
              </a:spcAft>
            </a:pPr>
            <a:r>
              <a:rPr lang="zh-CN" altLang="en-US" sz="3200" b="1" kern="100" dirty="0">
                <a:solidFill>
                  <a:srgbClr val="EE0000"/>
                </a:solidFill>
                <a:latin typeface="微软雅黑" panose="020B0503020204020204" pitchFamily="34" charset="-122"/>
                <a:ea typeface="微软雅黑" panose="020B0503020204020204" pitchFamily="34" charset="-122"/>
                <a:cs typeface="Times New Roman" panose="02020603050405020304" pitchFamily="18" charset="0"/>
              </a:rPr>
              <a:t>集中展示区</a:t>
            </a:r>
            <a:r>
              <a:rPr lang="zh-CN" altLang="en-US" sz="3200" b="1" kern="100" dirty="0" smtClean="0">
                <a:solidFill>
                  <a:srgbClr val="EE0000"/>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3200" b="1" kern="100" dirty="0" smtClean="0">
              <a:solidFill>
                <a:srgbClr val="EE0000"/>
              </a:solidFill>
              <a:latin typeface="微软雅黑" panose="020B0503020204020204" pitchFamily="34" charset="-122"/>
              <a:ea typeface="微软雅黑" panose="020B0503020204020204" pitchFamily="34" charset="-122"/>
              <a:cs typeface="Times New Roman" panose="02020603050405020304" pitchFamily="18" charset="0"/>
            </a:endParaRPr>
          </a:p>
          <a:p>
            <a:pPr indent="457200" algn="just">
              <a:lnSpc>
                <a:spcPct val="150000"/>
              </a:lnSpc>
              <a:spcAft>
                <a:spcPts val="800"/>
              </a:spcAft>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各地</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可根据实际情况确定是否需要设置集中展示区。</a:t>
            </a:r>
            <a:endPar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455930" algn="just">
              <a:lnSpc>
                <a:spcPct val="150000"/>
              </a:lnSpc>
            </a:pPr>
            <a:r>
              <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、与节水信息化监控平台结合。展示区可与节水信息化平台相结合。通过可视化的平台，实现对主要用水点的实时监控，体现用水精细化管理。</a:t>
            </a:r>
            <a:endPar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455930" algn="just">
              <a:lnSpc>
                <a:spcPct val="150000"/>
              </a:lnSpc>
            </a:pPr>
            <a:r>
              <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、展示区可设置节水器具。在展示区可设置节水型卫生器具、智能水表、节水型洗菜机、灌溉设备等，通过对比节水与非节水设备的出水情况，给参观者以亲身体验。</a:t>
            </a:r>
            <a:endParaRPr lang="en-US" altLang="zh-CN"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占位符 1"/>
          <p:cNvSpPr>
            <a:spLocks noGrp="1"/>
          </p:cNvSpPr>
          <p:nvPr>
            <p:ph type="body" sz="quarter" idx="11"/>
          </p:nvPr>
        </p:nvSpPr>
        <p:spPr/>
        <p:txBody>
          <a:bodyPr/>
          <a:lstStyle/>
          <a:p>
            <a:r>
              <a:rPr lang="zh-CN" altLang="en-US" dirty="0"/>
              <a:t>节水机关建设好的措施</a:t>
            </a:r>
            <a:r>
              <a:rPr lang="zh-CN" altLang="en-US" dirty="0" smtClean="0"/>
              <a:t>做法之集中展示区</a:t>
            </a:r>
            <a:endParaRPr lang="zh-CN" alt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31371" y="1971027"/>
            <a:ext cx="10945216" cy="3443374"/>
          </a:xfrm>
          <a:prstGeom prst="rect">
            <a:avLst/>
          </a:prstGeom>
        </p:spPr>
        <p:txBody>
          <a:bodyPr wrap="square" lIns="121917" tIns="60958" rIns="121917" bIns="60958">
            <a:spAutoFit/>
          </a:bodyPr>
          <a:lstStyle/>
          <a:p>
            <a:pPr marL="455930" algn="just">
              <a:lnSpc>
                <a:spcPct val="150000"/>
              </a:lnSpc>
              <a:spcAft>
                <a:spcPts val="1600"/>
              </a:spcAft>
            </a:pPr>
            <a:r>
              <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、节水科普及文创产品展示。</a:t>
            </a:r>
            <a:endPar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836930" indent="-381000" algn="just">
              <a:lnSpc>
                <a:spcPct val="150000"/>
              </a:lnSpc>
              <a:spcAft>
                <a:spcPts val="1600"/>
              </a:spcAft>
              <a:buFont typeface="Wingdings" panose="05000000000000000000" pitchFamily="2" charset="2"/>
              <a:buChar char="n"/>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集中</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展示节水机关建设的经验做法、实践活动、讲座培训</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等；</a:t>
            </a:r>
            <a:endParaRPr lang="en-US" altLang="zh-CN"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836930" indent="-381000" algn="just">
              <a:lnSpc>
                <a:spcPct val="150000"/>
              </a:lnSpc>
              <a:spcAft>
                <a:spcPts val="1600"/>
              </a:spcAft>
              <a:buFont typeface="Wingdings" panose="05000000000000000000" pitchFamily="2" charset="2"/>
              <a:buChar char="n"/>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展示</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各类节水文创产品如手机壳、水杯、门帘、布袋、雨伞</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等；</a:t>
            </a:r>
            <a:endParaRPr lang="en-US" altLang="zh-CN"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836930" indent="-381000" algn="just">
              <a:lnSpc>
                <a:spcPct val="150000"/>
              </a:lnSpc>
              <a:spcAft>
                <a:spcPts val="1600"/>
              </a:spcAft>
              <a:buFont typeface="Wingdings" panose="05000000000000000000" pitchFamily="2" charset="2"/>
              <a:buChar char="n"/>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展示</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节水制度建设、法律法规、实时政策等文件、节水知识科普读物、国内先进的节水技术、节水器具以及节水的小技巧、小发明等</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占位符 1"/>
          <p:cNvSpPr>
            <a:spLocks noGrp="1"/>
          </p:cNvSpPr>
          <p:nvPr>
            <p:ph type="body" sz="quarter" idx="11"/>
          </p:nvPr>
        </p:nvSpPr>
        <p:spPr/>
        <p:txBody>
          <a:bodyPr/>
          <a:lstStyle/>
          <a:p>
            <a:r>
              <a:rPr lang="zh-CN" altLang="en-US" dirty="0"/>
              <a:t>节水机关建设好的措施做法之集中展示区</a:t>
            </a:r>
          </a:p>
          <a:p>
            <a:endParaRPr lang="zh-CN" alt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zh-CN" altLang="en-US" dirty="0" smtClean="0"/>
              <a:t>第四部分</a:t>
            </a:r>
            <a:endParaRPr lang="zh-CN" altLang="en-US" dirty="0"/>
          </a:p>
        </p:txBody>
      </p:sp>
      <p:sp>
        <p:nvSpPr>
          <p:cNvPr id="3" name="文本占位符 2"/>
          <p:cNvSpPr>
            <a:spLocks noGrp="1"/>
          </p:cNvSpPr>
          <p:nvPr>
            <p:ph type="body" sz="quarter" idx="12"/>
          </p:nvPr>
        </p:nvSpPr>
        <p:spPr/>
        <p:txBody>
          <a:bodyPr/>
          <a:lstStyle/>
          <a:p>
            <a:r>
              <a:rPr lang="zh-CN" altLang="en-US" dirty="0"/>
              <a:t>节水</a:t>
            </a:r>
            <a:r>
              <a:rPr lang="zh-CN" altLang="en-US" dirty="0" smtClean="0"/>
              <a:t>机关</a:t>
            </a:r>
            <a:r>
              <a:rPr lang="zh-CN" altLang="en-US" dirty="0"/>
              <a:t>验收</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1386924856"/>
              </p:ext>
            </p:extLst>
          </p:nvPr>
        </p:nvGraphicFramePr>
        <p:xfrm>
          <a:off x="335361" y="1422400"/>
          <a:ext cx="11488372" cy="4780392"/>
        </p:xfrm>
        <a:graphic>
          <a:graphicData uri="http://schemas.openxmlformats.org/drawingml/2006/table">
            <a:tbl>
              <a:tblPr firstRow="1" bandRow="1">
                <a:tableStyleId>{5940675A-B579-460E-94D1-54222C63F5DA}</a:tableStyleId>
              </a:tblPr>
              <a:tblGrid>
                <a:gridCol w="4575604"/>
                <a:gridCol w="3936437"/>
                <a:gridCol w="2976331"/>
              </a:tblGrid>
              <a:tr h="806952">
                <a:tc gridSpan="3">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2800" b="1" dirty="0" smtClean="0">
                          <a:latin typeface="微软雅黑" panose="020B0503020204020204" pitchFamily="34" charset="-122"/>
                          <a:ea typeface="微软雅黑" panose="020B0503020204020204" pitchFamily="34" charset="-122"/>
                        </a:rPr>
                        <a:t>《</a:t>
                      </a:r>
                      <a:r>
                        <a:rPr lang="zh-CN" altLang="en-US" sz="2800" b="1" dirty="0" smtClean="0">
                          <a:latin typeface="微软雅黑" panose="020B0503020204020204" pitchFamily="34" charset="-122"/>
                          <a:ea typeface="微软雅黑" panose="020B0503020204020204" pitchFamily="34" charset="-122"/>
                        </a:rPr>
                        <a:t>漳卫南局节水机关建设标准</a:t>
                      </a:r>
                      <a:r>
                        <a:rPr lang="en-US" altLang="zh-CN" sz="2800" b="1" dirty="0" smtClean="0">
                          <a:latin typeface="微软雅黑" panose="020B0503020204020204" pitchFamily="34" charset="-122"/>
                          <a:ea typeface="微软雅黑" panose="020B0503020204020204" pitchFamily="34" charset="-122"/>
                        </a:rPr>
                        <a:t>》</a:t>
                      </a:r>
                      <a:r>
                        <a:rPr lang="zh-CN" altLang="en-US" sz="2800" b="1" dirty="0" smtClean="0">
                          <a:solidFill>
                            <a:srgbClr val="EE0000"/>
                          </a:solidFill>
                          <a:latin typeface="微软雅黑" panose="020B0503020204020204" pitchFamily="34" charset="-122"/>
                          <a:ea typeface="微软雅黑" panose="020B0503020204020204" pitchFamily="34" charset="-122"/>
                        </a:rPr>
                        <a:t>（总分</a:t>
                      </a:r>
                      <a:r>
                        <a:rPr lang="en-US" altLang="zh-CN" sz="2800" b="1" dirty="0" smtClean="0">
                          <a:solidFill>
                            <a:srgbClr val="EE0000"/>
                          </a:solidFill>
                          <a:latin typeface="微软雅黑" panose="020B0503020204020204" pitchFamily="34" charset="-122"/>
                          <a:ea typeface="微软雅黑" panose="020B0503020204020204" pitchFamily="34" charset="-122"/>
                        </a:rPr>
                        <a:t>105</a:t>
                      </a:r>
                      <a:r>
                        <a:rPr lang="zh-CN" altLang="en-US" sz="2800" b="1" dirty="0" smtClean="0">
                          <a:solidFill>
                            <a:srgbClr val="EE0000"/>
                          </a:solidFill>
                          <a:latin typeface="微软雅黑" panose="020B0503020204020204" pitchFamily="34" charset="-122"/>
                          <a:ea typeface="微软雅黑" panose="020B0503020204020204" pitchFamily="34" charset="-122"/>
                        </a:rPr>
                        <a:t>分）</a:t>
                      </a:r>
                      <a:endParaRPr lang="zh-CN" altLang="en-US" sz="2800" b="1" dirty="0">
                        <a:solidFill>
                          <a:srgbClr val="EE0000"/>
                        </a:solidFill>
                        <a:latin typeface="微软雅黑" panose="020B0503020204020204" pitchFamily="34" charset="-122"/>
                        <a:ea typeface="微软雅黑" panose="020B0503020204020204" pitchFamily="34" charset="-122"/>
                      </a:endParaRPr>
                    </a:p>
                  </a:txBody>
                  <a:tcPr marL="121920" marR="121920" marT="60960" marB="60960" anchor="ctr">
                    <a:solidFill>
                      <a:schemeClr val="bg1"/>
                    </a:solidFill>
                  </a:tcPr>
                </a:tc>
                <a:tc hMerge="1">
                  <a:txBody>
                    <a:bodyPr/>
                    <a:lstStyle/>
                    <a:p>
                      <a:endParaRPr lang="zh-CN"/>
                    </a:p>
                  </a:txBody>
                  <a:tcPr/>
                </a:tc>
                <a:tc hMerge="1">
                  <a:txBody>
                    <a:bodyPr/>
                    <a:lstStyle/>
                    <a:p>
                      <a:endParaRPr lang="zh-CN"/>
                    </a:p>
                  </a:txBody>
                  <a:tcPr anchor="ctr">
                    <a:solidFill>
                      <a:schemeClr val="bg2">
                        <a:lumMod val="75000"/>
                      </a:schemeClr>
                    </a:solidFill>
                  </a:tcPr>
                </a:tc>
              </a:tr>
              <a:tr h="624000">
                <a:tc>
                  <a:txBody>
                    <a:bodyPr/>
                    <a:lstStyle/>
                    <a:p>
                      <a:pPr algn="l"/>
                      <a:r>
                        <a:rPr lang="zh-CN" altLang="en-US" sz="2400" b="1" dirty="0" smtClean="0">
                          <a:latin typeface="微软雅黑" panose="020B0503020204020204" pitchFamily="34" charset="-122"/>
                          <a:ea typeface="微软雅黑" panose="020B0503020204020204" pitchFamily="34" charset="-122"/>
                        </a:rPr>
                        <a:t>节水技术指标</a:t>
                      </a:r>
                      <a:r>
                        <a:rPr lang="zh-CN" altLang="en-US" sz="2400" b="1" dirty="0" smtClean="0">
                          <a:solidFill>
                            <a:srgbClr val="EE0000"/>
                          </a:solidFill>
                          <a:latin typeface="微软雅黑" panose="020B0503020204020204" pitchFamily="34" charset="-122"/>
                          <a:ea typeface="微软雅黑" panose="020B0503020204020204" pitchFamily="34" charset="-122"/>
                        </a:rPr>
                        <a:t>（</a:t>
                      </a:r>
                      <a:r>
                        <a:rPr lang="en-US" altLang="zh-CN" sz="2400" b="1" dirty="0" smtClean="0">
                          <a:solidFill>
                            <a:srgbClr val="EE0000"/>
                          </a:solidFill>
                          <a:latin typeface="微软雅黑" panose="020B0503020204020204" pitchFamily="34" charset="-122"/>
                          <a:ea typeface="微软雅黑" panose="020B0503020204020204" pitchFamily="34" charset="-122"/>
                        </a:rPr>
                        <a:t>45</a:t>
                      </a:r>
                      <a:r>
                        <a:rPr lang="zh-CN" altLang="en-US" sz="2400" b="1" dirty="0" smtClean="0">
                          <a:solidFill>
                            <a:srgbClr val="EE0000"/>
                          </a:solidFill>
                          <a:latin typeface="微软雅黑" panose="020B0503020204020204" pitchFamily="34" charset="-122"/>
                          <a:ea typeface="微软雅黑" panose="020B0503020204020204" pitchFamily="34" charset="-122"/>
                        </a:rPr>
                        <a:t>分）</a:t>
                      </a:r>
                      <a:endParaRPr lang="zh-CN" altLang="en-US" sz="2400" b="1" dirty="0">
                        <a:solidFill>
                          <a:srgbClr val="EE0000"/>
                        </a:solidFill>
                        <a:latin typeface="微软雅黑" panose="020B0503020204020204" pitchFamily="34" charset="-122"/>
                        <a:ea typeface="微软雅黑" panose="020B0503020204020204" pitchFamily="34" charset="-122"/>
                      </a:endParaRPr>
                    </a:p>
                  </a:txBody>
                  <a:tcPr marL="121920" marR="121920" marT="60960" marB="60960" anchor="ctr">
                    <a:solidFill>
                      <a:schemeClr val="bg1"/>
                    </a:solidFill>
                  </a:tcPr>
                </a:tc>
                <a:tc>
                  <a:txBody>
                    <a:bodyPr/>
                    <a:lstStyle/>
                    <a:p>
                      <a:pPr algn="l"/>
                      <a:r>
                        <a:rPr lang="zh-CN" altLang="en-US" sz="2400" b="1" dirty="0" smtClean="0">
                          <a:latin typeface="微软雅黑" panose="020B0503020204020204" pitchFamily="34" charset="-122"/>
                          <a:ea typeface="微软雅黑" panose="020B0503020204020204" pitchFamily="34" charset="-122"/>
                        </a:rPr>
                        <a:t>节水管理指标</a:t>
                      </a:r>
                      <a:r>
                        <a:rPr lang="zh-CN" altLang="en-US" sz="2400" b="1" kern="1200" dirty="0" smtClean="0">
                          <a:solidFill>
                            <a:srgbClr val="EE0000"/>
                          </a:solidFill>
                          <a:latin typeface="微软雅黑" panose="020B0503020204020204" pitchFamily="34" charset="-122"/>
                          <a:ea typeface="微软雅黑" panose="020B0503020204020204" pitchFamily="34" charset="-122"/>
                          <a:cs typeface="+mn-cs"/>
                        </a:rPr>
                        <a:t>（</a:t>
                      </a:r>
                      <a:r>
                        <a:rPr lang="en-US" altLang="zh-CN" sz="2400" b="1" kern="1200" dirty="0" smtClean="0">
                          <a:solidFill>
                            <a:srgbClr val="EE0000"/>
                          </a:solidFill>
                          <a:latin typeface="微软雅黑" panose="020B0503020204020204" pitchFamily="34" charset="-122"/>
                          <a:ea typeface="微软雅黑" panose="020B0503020204020204" pitchFamily="34" charset="-122"/>
                          <a:cs typeface="+mn-cs"/>
                        </a:rPr>
                        <a:t>55</a:t>
                      </a:r>
                      <a:r>
                        <a:rPr lang="zh-CN" altLang="en-US" sz="2400" b="1" kern="1200" dirty="0" smtClean="0">
                          <a:solidFill>
                            <a:srgbClr val="EE0000"/>
                          </a:solidFill>
                          <a:latin typeface="微软雅黑" panose="020B0503020204020204" pitchFamily="34" charset="-122"/>
                          <a:ea typeface="微软雅黑" panose="020B0503020204020204" pitchFamily="34" charset="-122"/>
                          <a:cs typeface="+mn-cs"/>
                        </a:rPr>
                        <a:t>分）</a:t>
                      </a:r>
                      <a:endParaRPr lang="zh-CN" altLang="en-US" sz="2400" b="1" kern="1200" dirty="0">
                        <a:solidFill>
                          <a:srgbClr val="EE0000"/>
                        </a:solidFill>
                        <a:latin typeface="微软雅黑" panose="020B0503020204020204" pitchFamily="34" charset="-122"/>
                        <a:ea typeface="微软雅黑" panose="020B0503020204020204" pitchFamily="34" charset="-122"/>
                        <a:cs typeface="+mn-cs"/>
                      </a:endParaRPr>
                    </a:p>
                  </a:txBody>
                  <a:tcPr marL="121920" marR="121920" marT="60960" marB="60960" anchor="ctr">
                    <a:solidFill>
                      <a:schemeClr val="bg1"/>
                    </a:solidFill>
                  </a:tcPr>
                </a:tc>
                <a:tc>
                  <a:txBody>
                    <a:bodyPr/>
                    <a:lstStyle/>
                    <a:p>
                      <a:pPr algn="l"/>
                      <a:r>
                        <a:rPr kumimoji="0" lang="zh-CN" altLang="en-US" sz="2400" b="1" kern="1200" dirty="0" smtClean="0">
                          <a:latin typeface="微软雅黑" panose="020B0503020204020204" pitchFamily="34" charset="-122"/>
                          <a:ea typeface="微软雅黑" panose="020B0503020204020204" pitchFamily="34" charset="-122"/>
                        </a:rPr>
                        <a:t>特色创新指标</a:t>
                      </a:r>
                      <a:r>
                        <a:rPr lang="zh-CN" altLang="en-US" sz="2400" b="1" kern="1200" dirty="0" smtClean="0">
                          <a:solidFill>
                            <a:srgbClr val="EE0000"/>
                          </a:solidFill>
                          <a:latin typeface="微软雅黑" panose="020B0503020204020204" pitchFamily="34" charset="-122"/>
                          <a:ea typeface="微软雅黑" panose="020B0503020204020204" pitchFamily="34" charset="-122"/>
                          <a:cs typeface="+mn-cs"/>
                        </a:rPr>
                        <a:t>（</a:t>
                      </a:r>
                      <a:r>
                        <a:rPr lang="en-US" altLang="zh-CN" sz="2400" b="1" kern="1200" dirty="0" smtClean="0">
                          <a:solidFill>
                            <a:srgbClr val="EE0000"/>
                          </a:solidFill>
                          <a:latin typeface="微软雅黑" panose="020B0503020204020204" pitchFamily="34" charset="-122"/>
                          <a:ea typeface="微软雅黑" panose="020B0503020204020204" pitchFamily="34" charset="-122"/>
                          <a:cs typeface="+mn-cs"/>
                        </a:rPr>
                        <a:t>5</a:t>
                      </a:r>
                      <a:r>
                        <a:rPr lang="zh-CN" altLang="en-US" sz="2400" b="1" kern="1200" dirty="0" smtClean="0">
                          <a:solidFill>
                            <a:srgbClr val="EE0000"/>
                          </a:solidFill>
                          <a:latin typeface="微软雅黑" panose="020B0503020204020204" pitchFamily="34" charset="-122"/>
                          <a:ea typeface="微软雅黑" panose="020B0503020204020204" pitchFamily="34" charset="-122"/>
                          <a:cs typeface="+mn-cs"/>
                        </a:rPr>
                        <a:t>分）</a:t>
                      </a:r>
                      <a:endParaRPr lang="zh-CN" altLang="en-US" sz="2400" b="1" kern="1200" dirty="0">
                        <a:solidFill>
                          <a:srgbClr val="EE0000"/>
                        </a:solidFill>
                        <a:latin typeface="微软雅黑" panose="020B0503020204020204" pitchFamily="34" charset="-122"/>
                        <a:ea typeface="微软雅黑" panose="020B0503020204020204" pitchFamily="34" charset="-122"/>
                        <a:cs typeface="+mn-cs"/>
                      </a:endParaRPr>
                    </a:p>
                  </a:txBody>
                  <a:tcPr marL="121920" marR="121920" marT="60960" marB="60960" anchor="ctr">
                    <a:solidFill>
                      <a:schemeClr val="bg1"/>
                    </a:solidFill>
                  </a:tcPr>
                </a:tc>
              </a:tr>
              <a:tr h="624000">
                <a:tc>
                  <a:txBody>
                    <a:bodyPr/>
                    <a:lstStyle/>
                    <a:p>
                      <a:pPr algn="l"/>
                      <a:r>
                        <a:rPr lang="en-US" altLang="zh-CN" sz="2400" dirty="0" smtClean="0">
                          <a:solidFill>
                            <a:srgbClr val="0070C0"/>
                          </a:solidFill>
                          <a:latin typeface="微软雅黑" panose="020B0503020204020204" pitchFamily="34" charset="-122"/>
                          <a:ea typeface="微软雅黑" panose="020B0503020204020204" pitchFamily="34" charset="-122"/>
                        </a:rPr>
                        <a:t>1</a:t>
                      </a:r>
                      <a:r>
                        <a:rPr lang="zh-CN" altLang="en-US" sz="2400" dirty="0" smtClean="0">
                          <a:solidFill>
                            <a:srgbClr val="0070C0"/>
                          </a:solidFill>
                          <a:latin typeface="微软雅黑" panose="020B0503020204020204" pitchFamily="34" charset="-122"/>
                          <a:ea typeface="微软雅黑" panose="020B0503020204020204" pitchFamily="34" charset="-122"/>
                        </a:rPr>
                        <a:t>、人均用水量（</a:t>
                      </a:r>
                      <a:r>
                        <a:rPr lang="en-US" altLang="zh-CN" sz="2400" dirty="0" smtClean="0">
                          <a:solidFill>
                            <a:srgbClr val="0070C0"/>
                          </a:solidFill>
                          <a:latin typeface="微软雅黑" panose="020B0503020204020204" pitchFamily="34" charset="-122"/>
                          <a:ea typeface="微软雅黑" panose="020B0503020204020204" pitchFamily="34" charset="-122"/>
                        </a:rPr>
                        <a:t>10</a:t>
                      </a:r>
                      <a:r>
                        <a:rPr lang="zh-CN" altLang="en-US" sz="2400" dirty="0" smtClean="0">
                          <a:solidFill>
                            <a:srgbClr val="0070C0"/>
                          </a:solidFill>
                          <a:latin typeface="微软雅黑" panose="020B0503020204020204" pitchFamily="34" charset="-122"/>
                          <a:ea typeface="微软雅黑" panose="020B0503020204020204" pitchFamily="34" charset="-122"/>
                        </a:rPr>
                        <a:t>分）</a:t>
                      </a:r>
                      <a:endParaRPr lang="zh-CN" altLang="en-US" sz="2400" b="0" dirty="0">
                        <a:solidFill>
                          <a:srgbClr val="0070C0"/>
                        </a:solidFill>
                        <a:latin typeface="微软雅黑" panose="020B0503020204020204" pitchFamily="34" charset="-122"/>
                        <a:ea typeface="微软雅黑" panose="020B0503020204020204" pitchFamily="34" charset="-122"/>
                      </a:endParaRPr>
                    </a:p>
                  </a:txBody>
                  <a:tcPr marL="121920" marR="121920" marT="60960" marB="60960" anchor="ctr">
                    <a:solidFill>
                      <a:schemeClr val="bg1"/>
                    </a:solidFill>
                  </a:tcPr>
                </a:tc>
                <a:tc>
                  <a:txBody>
                    <a:bodyPr/>
                    <a:lstStyle/>
                    <a:p>
                      <a:pPr algn="l"/>
                      <a:r>
                        <a:rPr lang="en-US" altLang="zh-CN" sz="2400" dirty="0" smtClean="0">
                          <a:solidFill>
                            <a:srgbClr val="0070C0"/>
                          </a:solidFill>
                          <a:latin typeface="微软雅黑" panose="020B0503020204020204" pitchFamily="34" charset="-122"/>
                          <a:ea typeface="微软雅黑" panose="020B0503020204020204" pitchFamily="34" charset="-122"/>
                        </a:rPr>
                        <a:t>1</a:t>
                      </a:r>
                      <a:r>
                        <a:rPr lang="zh-CN" altLang="en-US" sz="2400" dirty="0" smtClean="0">
                          <a:solidFill>
                            <a:srgbClr val="0070C0"/>
                          </a:solidFill>
                          <a:latin typeface="微软雅黑" panose="020B0503020204020204" pitchFamily="34" charset="-122"/>
                          <a:ea typeface="微软雅黑" panose="020B0503020204020204" pitchFamily="34" charset="-122"/>
                        </a:rPr>
                        <a:t>、规章制度（</a:t>
                      </a:r>
                      <a:r>
                        <a:rPr lang="en-US" altLang="zh-CN" sz="2400" dirty="0" smtClean="0">
                          <a:solidFill>
                            <a:srgbClr val="0070C0"/>
                          </a:solidFill>
                          <a:latin typeface="微软雅黑" panose="020B0503020204020204" pitchFamily="34" charset="-122"/>
                          <a:ea typeface="微软雅黑" panose="020B0503020204020204" pitchFamily="34" charset="-122"/>
                        </a:rPr>
                        <a:t>12</a:t>
                      </a:r>
                      <a:r>
                        <a:rPr lang="zh-CN" altLang="en-US" sz="2400" dirty="0" smtClean="0">
                          <a:solidFill>
                            <a:srgbClr val="0070C0"/>
                          </a:solidFill>
                          <a:latin typeface="微软雅黑" panose="020B0503020204020204" pitchFamily="34" charset="-122"/>
                          <a:ea typeface="微软雅黑" panose="020B0503020204020204" pitchFamily="34" charset="-122"/>
                        </a:rPr>
                        <a:t>分）</a:t>
                      </a:r>
                      <a:endParaRPr lang="zh-CN" altLang="en-US" sz="2400" b="0" dirty="0">
                        <a:solidFill>
                          <a:srgbClr val="0070C0"/>
                        </a:solidFill>
                        <a:latin typeface="微软雅黑" panose="020B0503020204020204" pitchFamily="34" charset="-122"/>
                        <a:ea typeface="微软雅黑" panose="020B0503020204020204" pitchFamily="34" charset="-122"/>
                      </a:endParaRPr>
                    </a:p>
                  </a:txBody>
                  <a:tcPr marL="121920" marR="121920" marT="60960" marB="60960" anchor="ctr">
                    <a:solidFill>
                      <a:schemeClr val="bg1"/>
                    </a:solidFill>
                  </a:tcPr>
                </a:tc>
                <a:tc rowSpan="5">
                  <a:txBody>
                    <a:bodyPr/>
                    <a:lstStyle/>
                    <a:p>
                      <a:pPr algn="l">
                        <a:lnSpc>
                          <a:spcPct val="150000"/>
                        </a:lnSpc>
                      </a:pPr>
                      <a:r>
                        <a:rPr lang="zh-CN" altLang="en-US" sz="2400" dirty="0" smtClean="0">
                          <a:latin typeface="微软雅黑" panose="020B0503020204020204" pitchFamily="34" charset="-122"/>
                          <a:ea typeface="微软雅黑" panose="020B0503020204020204" pitchFamily="34" charset="-122"/>
                        </a:rPr>
                        <a:t>对体现地方特色，取得显著成效的节水技术和管理等方面创新工作</a:t>
                      </a:r>
                      <a:endParaRPr lang="zh-CN" altLang="en-US" sz="2400" b="0" dirty="0">
                        <a:latin typeface="微软雅黑" panose="020B0503020204020204" pitchFamily="34" charset="-122"/>
                        <a:ea typeface="微软雅黑" panose="020B0503020204020204" pitchFamily="34" charset="-122"/>
                      </a:endParaRPr>
                    </a:p>
                  </a:txBody>
                  <a:tcPr marL="121920" marR="121920" marT="60960" marB="60960" anchor="ctr">
                    <a:solidFill>
                      <a:schemeClr val="bg1"/>
                    </a:solidFill>
                  </a:tcPr>
                </a:tc>
              </a:tr>
              <a:tr h="624000">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2400" dirty="0" smtClean="0">
                          <a:solidFill>
                            <a:srgbClr val="0070C0"/>
                          </a:solidFill>
                          <a:latin typeface="微软雅黑" panose="020B0503020204020204" pitchFamily="34" charset="-122"/>
                          <a:ea typeface="微软雅黑" panose="020B0503020204020204" pitchFamily="34" charset="-122"/>
                        </a:rPr>
                        <a:t>2</a:t>
                      </a:r>
                      <a:r>
                        <a:rPr lang="zh-CN" altLang="en-US" sz="2400" dirty="0" smtClean="0">
                          <a:solidFill>
                            <a:srgbClr val="0070C0"/>
                          </a:solidFill>
                          <a:latin typeface="微软雅黑" panose="020B0503020204020204" pitchFamily="34" charset="-122"/>
                          <a:ea typeface="微软雅黑" panose="020B0503020204020204" pitchFamily="34" charset="-122"/>
                        </a:rPr>
                        <a:t>、用水总量（</a:t>
                      </a:r>
                      <a:r>
                        <a:rPr lang="en-US" altLang="zh-CN" sz="2400" dirty="0" smtClean="0">
                          <a:solidFill>
                            <a:srgbClr val="0070C0"/>
                          </a:solidFill>
                          <a:latin typeface="微软雅黑" panose="020B0503020204020204" pitchFamily="34" charset="-122"/>
                          <a:ea typeface="微软雅黑" panose="020B0503020204020204" pitchFamily="34" charset="-122"/>
                        </a:rPr>
                        <a:t>10</a:t>
                      </a:r>
                      <a:r>
                        <a:rPr lang="zh-CN" altLang="en-US" sz="2400" dirty="0" smtClean="0">
                          <a:solidFill>
                            <a:srgbClr val="0070C0"/>
                          </a:solidFill>
                          <a:latin typeface="微软雅黑" panose="020B0503020204020204" pitchFamily="34" charset="-122"/>
                          <a:ea typeface="微软雅黑" panose="020B0503020204020204" pitchFamily="34" charset="-122"/>
                        </a:rPr>
                        <a:t>分）</a:t>
                      </a:r>
                      <a:endParaRPr lang="zh-CN" altLang="en-US" sz="2400" b="0" dirty="0">
                        <a:solidFill>
                          <a:srgbClr val="0070C0"/>
                        </a:solidFill>
                        <a:latin typeface="微软雅黑" panose="020B0503020204020204" pitchFamily="34" charset="-122"/>
                        <a:ea typeface="微软雅黑" panose="020B0503020204020204" pitchFamily="34" charset="-122"/>
                      </a:endParaRPr>
                    </a:p>
                  </a:txBody>
                  <a:tcPr marL="121920" marR="121920" marT="60960" marB="60960" anchor="ctr">
                    <a:solidFill>
                      <a:schemeClr val="bg1"/>
                    </a:solidFill>
                  </a:tcPr>
                </a:tc>
                <a:tc>
                  <a:txBody>
                    <a:bodyPr/>
                    <a:lstStyle/>
                    <a:p>
                      <a:pPr algn="l"/>
                      <a:r>
                        <a:rPr lang="en-US" altLang="zh-CN" sz="2400" dirty="0" smtClean="0">
                          <a:solidFill>
                            <a:srgbClr val="0070C0"/>
                          </a:solidFill>
                          <a:latin typeface="微软雅黑" panose="020B0503020204020204" pitchFamily="34" charset="-122"/>
                          <a:ea typeface="微软雅黑" panose="020B0503020204020204" pitchFamily="34" charset="-122"/>
                        </a:rPr>
                        <a:t>2</a:t>
                      </a:r>
                      <a:r>
                        <a:rPr lang="zh-CN" altLang="en-US" sz="2400" dirty="0" smtClean="0">
                          <a:solidFill>
                            <a:srgbClr val="0070C0"/>
                          </a:solidFill>
                          <a:latin typeface="微软雅黑" panose="020B0503020204020204" pitchFamily="34" charset="-122"/>
                          <a:ea typeface="微软雅黑" panose="020B0503020204020204" pitchFamily="34" charset="-122"/>
                        </a:rPr>
                        <a:t>、计量统计（</a:t>
                      </a:r>
                      <a:r>
                        <a:rPr lang="en-US" altLang="zh-CN" sz="2400" dirty="0" smtClean="0">
                          <a:solidFill>
                            <a:srgbClr val="0070C0"/>
                          </a:solidFill>
                          <a:latin typeface="微软雅黑" panose="020B0503020204020204" pitchFamily="34" charset="-122"/>
                          <a:ea typeface="微软雅黑" panose="020B0503020204020204" pitchFamily="34" charset="-122"/>
                        </a:rPr>
                        <a:t>9</a:t>
                      </a:r>
                      <a:r>
                        <a:rPr lang="zh-CN" altLang="en-US" sz="2400" dirty="0" smtClean="0">
                          <a:solidFill>
                            <a:srgbClr val="0070C0"/>
                          </a:solidFill>
                          <a:latin typeface="微软雅黑" panose="020B0503020204020204" pitchFamily="34" charset="-122"/>
                          <a:ea typeface="微软雅黑" panose="020B0503020204020204" pitchFamily="34" charset="-122"/>
                        </a:rPr>
                        <a:t>分）</a:t>
                      </a:r>
                      <a:endParaRPr lang="zh-CN" altLang="en-US" sz="2400" b="0" dirty="0">
                        <a:solidFill>
                          <a:srgbClr val="0070C0"/>
                        </a:solidFill>
                        <a:latin typeface="微软雅黑" panose="020B0503020204020204" pitchFamily="34" charset="-122"/>
                        <a:ea typeface="微软雅黑" panose="020B0503020204020204" pitchFamily="34" charset="-122"/>
                      </a:endParaRPr>
                    </a:p>
                  </a:txBody>
                  <a:tcPr marL="121920" marR="121920" marT="60960" marB="60960" anchor="ctr">
                    <a:solidFill>
                      <a:schemeClr val="bg1"/>
                    </a:solidFill>
                  </a:tcPr>
                </a:tc>
                <a:tc vMerge="1">
                  <a:txBody>
                    <a:bodyPr/>
                    <a:lstStyle/>
                    <a:p>
                      <a:endParaRPr lang="zh-CN"/>
                    </a:p>
                  </a:txBody>
                  <a:tcPr anchor="ctr">
                    <a:solidFill>
                      <a:schemeClr val="bg1">
                        <a:lumMod val="85000"/>
                      </a:schemeClr>
                    </a:solidFill>
                  </a:tcPr>
                </a:tc>
              </a:tr>
              <a:tr h="624000">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2400" dirty="0" smtClean="0">
                          <a:solidFill>
                            <a:srgbClr val="0070C0"/>
                          </a:solidFill>
                          <a:latin typeface="微软雅黑" panose="020B0503020204020204" pitchFamily="34" charset="-122"/>
                          <a:ea typeface="微软雅黑" panose="020B0503020204020204" pitchFamily="34" charset="-122"/>
                        </a:rPr>
                        <a:t>3</a:t>
                      </a:r>
                      <a:r>
                        <a:rPr lang="zh-CN" altLang="en-US" sz="2400" dirty="0" smtClean="0">
                          <a:solidFill>
                            <a:srgbClr val="0070C0"/>
                          </a:solidFill>
                          <a:latin typeface="微软雅黑" panose="020B0503020204020204" pitchFamily="34" charset="-122"/>
                          <a:ea typeface="微软雅黑" panose="020B0503020204020204" pitchFamily="34" charset="-122"/>
                        </a:rPr>
                        <a:t>、水计量率（</a:t>
                      </a:r>
                      <a:r>
                        <a:rPr lang="en-US" altLang="zh-CN" sz="2400" dirty="0" smtClean="0">
                          <a:solidFill>
                            <a:srgbClr val="0070C0"/>
                          </a:solidFill>
                          <a:latin typeface="微软雅黑" panose="020B0503020204020204" pitchFamily="34" charset="-122"/>
                          <a:ea typeface="微软雅黑" panose="020B0503020204020204" pitchFamily="34" charset="-122"/>
                        </a:rPr>
                        <a:t>10</a:t>
                      </a:r>
                      <a:r>
                        <a:rPr lang="zh-CN" altLang="en-US" sz="2400" dirty="0" smtClean="0">
                          <a:solidFill>
                            <a:srgbClr val="0070C0"/>
                          </a:solidFill>
                          <a:latin typeface="微软雅黑" panose="020B0503020204020204" pitchFamily="34" charset="-122"/>
                          <a:ea typeface="微软雅黑" panose="020B0503020204020204" pitchFamily="34" charset="-122"/>
                        </a:rPr>
                        <a:t>分）</a:t>
                      </a:r>
                      <a:endParaRPr lang="zh-CN" altLang="en-US" sz="2400" b="0" dirty="0">
                        <a:solidFill>
                          <a:srgbClr val="0070C0"/>
                        </a:solidFill>
                        <a:latin typeface="微软雅黑" panose="020B0503020204020204" pitchFamily="34" charset="-122"/>
                        <a:ea typeface="微软雅黑" panose="020B0503020204020204" pitchFamily="34" charset="-122"/>
                      </a:endParaRPr>
                    </a:p>
                  </a:txBody>
                  <a:tcPr marL="121920" marR="121920" marT="60960" marB="60960" anchor="ctr">
                    <a:solidFill>
                      <a:schemeClr val="bg1"/>
                    </a:solidFill>
                  </a:tcPr>
                </a:tc>
                <a:tc>
                  <a:txBody>
                    <a:bodyPr/>
                    <a:lstStyle/>
                    <a:p>
                      <a:pPr algn="l"/>
                      <a:r>
                        <a:rPr lang="en-US" altLang="zh-CN" sz="2400" dirty="0" smtClean="0">
                          <a:solidFill>
                            <a:srgbClr val="0070C0"/>
                          </a:solidFill>
                          <a:latin typeface="微软雅黑" panose="020B0503020204020204" pitchFamily="34" charset="-122"/>
                          <a:ea typeface="微软雅黑" panose="020B0503020204020204" pitchFamily="34" charset="-122"/>
                        </a:rPr>
                        <a:t>3</a:t>
                      </a:r>
                      <a:r>
                        <a:rPr lang="zh-CN" altLang="en-US" sz="2400" dirty="0" smtClean="0">
                          <a:solidFill>
                            <a:srgbClr val="0070C0"/>
                          </a:solidFill>
                          <a:latin typeface="微软雅黑" panose="020B0503020204020204" pitchFamily="34" charset="-122"/>
                          <a:ea typeface="微软雅黑" panose="020B0503020204020204" pitchFamily="34" charset="-122"/>
                        </a:rPr>
                        <a:t>、管理维护（</a:t>
                      </a:r>
                      <a:r>
                        <a:rPr lang="en-US" altLang="zh-CN" sz="2400" dirty="0" smtClean="0">
                          <a:solidFill>
                            <a:srgbClr val="0070C0"/>
                          </a:solidFill>
                          <a:latin typeface="微软雅黑" panose="020B0503020204020204" pitchFamily="34" charset="-122"/>
                          <a:ea typeface="微软雅黑" panose="020B0503020204020204" pitchFamily="34" charset="-122"/>
                        </a:rPr>
                        <a:t>12</a:t>
                      </a:r>
                      <a:r>
                        <a:rPr lang="zh-CN" altLang="en-US" sz="2400" dirty="0" smtClean="0">
                          <a:solidFill>
                            <a:srgbClr val="0070C0"/>
                          </a:solidFill>
                          <a:latin typeface="微软雅黑" panose="020B0503020204020204" pitchFamily="34" charset="-122"/>
                          <a:ea typeface="微软雅黑" panose="020B0503020204020204" pitchFamily="34" charset="-122"/>
                        </a:rPr>
                        <a:t>分）</a:t>
                      </a:r>
                      <a:endParaRPr lang="zh-CN" altLang="en-US" sz="2400" b="0" dirty="0">
                        <a:solidFill>
                          <a:srgbClr val="0070C0"/>
                        </a:solidFill>
                        <a:latin typeface="微软雅黑" panose="020B0503020204020204" pitchFamily="34" charset="-122"/>
                        <a:ea typeface="微软雅黑" panose="020B0503020204020204" pitchFamily="34" charset="-122"/>
                      </a:endParaRPr>
                    </a:p>
                  </a:txBody>
                  <a:tcPr marL="121920" marR="121920" marT="60960" marB="60960" anchor="ctr">
                    <a:solidFill>
                      <a:schemeClr val="bg1"/>
                    </a:solidFill>
                  </a:tcPr>
                </a:tc>
                <a:tc vMerge="1">
                  <a:txBody>
                    <a:bodyPr/>
                    <a:lstStyle/>
                    <a:p>
                      <a:endParaRPr lang="zh-CN"/>
                    </a:p>
                  </a:txBody>
                  <a:tcPr anchor="ctr">
                    <a:solidFill>
                      <a:schemeClr val="bg1">
                        <a:lumMod val="85000"/>
                      </a:schemeClr>
                    </a:solidFill>
                  </a:tcPr>
                </a:tc>
              </a:tr>
              <a:tr h="624000">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2400" dirty="0" smtClean="0">
                          <a:latin typeface="微软雅黑" panose="020B0503020204020204" pitchFamily="34" charset="-122"/>
                          <a:ea typeface="微软雅黑" panose="020B0503020204020204" pitchFamily="34" charset="-122"/>
                        </a:rPr>
                        <a:t>4</a:t>
                      </a:r>
                      <a:r>
                        <a:rPr lang="zh-CN" altLang="en-US" sz="2400" dirty="0" smtClean="0">
                          <a:latin typeface="微软雅黑" panose="020B0503020204020204" pitchFamily="34" charset="-122"/>
                          <a:ea typeface="微软雅黑" panose="020B0503020204020204" pitchFamily="34" charset="-122"/>
                        </a:rPr>
                        <a:t>、水龙头（包含花洒）更换和限流装置安装率（</a:t>
                      </a:r>
                      <a:r>
                        <a:rPr lang="en-US" altLang="zh-CN" sz="2400" dirty="0" smtClean="0">
                          <a:latin typeface="微软雅黑" panose="020B0503020204020204" pitchFamily="34" charset="-122"/>
                          <a:ea typeface="微软雅黑" panose="020B0503020204020204" pitchFamily="34" charset="-122"/>
                        </a:rPr>
                        <a:t>10</a:t>
                      </a:r>
                      <a:r>
                        <a:rPr lang="zh-CN" altLang="en-US" sz="2400" dirty="0" smtClean="0">
                          <a:latin typeface="微软雅黑" panose="020B0503020204020204" pitchFamily="34" charset="-122"/>
                          <a:ea typeface="微软雅黑" panose="020B0503020204020204" pitchFamily="34" charset="-122"/>
                        </a:rPr>
                        <a:t>分）</a:t>
                      </a:r>
                      <a:endParaRPr lang="zh-CN" altLang="en-US" sz="2400" b="0" dirty="0">
                        <a:latin typeface="微软雅黑" panose="020B0503020204020204" pitchFamily="34" charset="-122"/>
                        <a:ea typeface="微软雅黑" panose="020B0503020204020204" pitchFamily="34" charset="-122"/>
                      </a:endParaRPr>
                    </a:p>
                  </a:txBody>
                  <a:tcPr marL="121920" marR="121920" marT="60960" marB="60960" anchor="ctr">
                    <a:solidFill>
                      <a:schemeClr val="bg1"/>
                    </a:solidFill>
                  </a:tcPr>
                </a:tc>
                <a:tc>
                  <a:txBody>
                    <a:bodyPr/>
                    <a:lstStyle/>
                    <a:p>
                      <a:pPr algn="l"/>
                      <a:r>
                        <a:rPr lang="en-US" altLang="zh-CN" sz="2400" dirty="0" smtClean="0">
                          <a:latin typeface="微软雅黑" panose="020B0503020204020204" pitchFamily="34" charset="-122"/>
                          <a:ea typeface="微软雅黑" panose="020B0503020204020204" pitchFamily="34" charset="-122"/>
                        </a:rPr>
                        <a:t>4</a:t>
                      </a:r>
                      <a:r>
                        <a:rPr lang="zh-CN" altLang="en-US" sz="2400" dirty="0" smtClean="0">
                          <a:latin typeface="微软雅黑" panose="020B0503020204020204" pitchFamily="34" charset="-122"/>
                          <a:ea typeface="微软雅黑" panose="020B0503020204020204" pitchFamily="34" charset="-122"/>
                        </a:rPr>
                        <a:t>、非常规水源利用（</a:t>
                      </a:r>
                      <a:r>
                        <a:rPr lang="en-US" altLang="zh-CN" sz="2400" dirty="0" smtClean="0">
                          <a:latin typeface="微软雅黑" panose="020B0503020204020204" pitchFamily="34" charset="-122"/>
                          <a:ea typeface="微软雅黑" panose="020B0503020204020204" pitchFamily="34" charset="-122"/>
                        </a:rPr>
                        <a:t>2</a:t>
                      </a:r>
                      <a:r>
                        <a:rPr lang="zh-CN" altLang="en-US" sz="2400" dirty="0" smtClean="0">
                          <a:latin typeface="微软雅黑" panose="020B0503020204020204" pitchFamily="34" charset="-122"/>
                          <a:ea typeface="微软雅黑" panose="020B0503020204020204" pitchFamily="34" charset="-122"/>
                        </a:rPr>
                        <a:t>分）</a:t>
                      </a:r>
                      <a:endParaRPr lang="zh-CN" altLang="en-US" sz="2400" b="0" dirty="0">
                        <a:latin typeface="微软雅黑" panose="020B0503020204020204" pitchFamily="34" charset="-122"/>
                        <a:ea typeface="微软雅黑" panose="020B0503020204020204" pitchFamily="34" charset="-122"/>
                      </a:endParaRPr>
                    </a:p>
                  </a:txBody>
                  <a:tcPr marL="121920" marR="121920" marT="60960" marB="60960" anchor="ctr">
                    <a:solidFill>
                      <a:schemeClr val="bg1"/>
                    </a:solidFill>
                  </a:tcPr>
                </a:tc>
                <a:tc vMerge="1">
                  <a:txBody>
                    <a:bodyPr/>
                    <a:lstStyle/>
                    <a:p>
                      <a:endParaRPr lang="zh-CN"/>
                    </a:p>
                  </a:txBody>
                  <a:tcPr anchor="ctr">
                    <a:solidFill>
                      <a:schemeClr val="bg1">
                        <a:lumMod val="85000"/>
                      </a:schemeClr>
                    </a:solidFill>
                  </a:tcPr>
                </a:tc>
              </a:tr>
              <a:tr h="624000">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2400" dirty="0" smtClean="0">
                          <a:latin typeface="微软雅黑" panose="020B0503020204020204" pitchFamily="34" charset="-122"/>
                          <a:ea typeface="微软雅黑" panose="020B0503020204020204" pitchFamily="34" charset="-122"/>
                        </a:rPr>
                        <a:t>5</a:t>
                      </a:r>
                      <a:r>
                        <a:rPr lang="zh-CN" altLang="en-US" sz="2400" dirty="0" smtClean="0">
                          <a:latin typeface="微软雅黑" panose="020B0503020204020204" pitchFamily="34" charset="-122"/>
                          <a:ea typeface="微软雅黑" panose="020B0503020204020204" pitchFamily="34" charset="-122"/>
                        </a:rPr>
                        <a:t>、用水管网漏损率（</a:t>
                      </a:r>
                      <a:r>
                        <a:rPr lang="en-US" altLang="zh-CN" sz="2400" dirty="0" smtClean="0">
                          <a:latin typeface="微软雅黑" panose="020B0503020204020204" pitchFamily="34" charset="-122"/>
                          <a:ea typeface="微软雅黑" panose="020B0503020204020204" pitchFamily="34" charset="-122"/>
                        </a:rPr>
                        <a:t>5</a:t>
                      </a:r>
                      <a:r>
                        <a:rPr lang="zh-CN" altLang="en-US" sz="2400" dirty="0" smtClean="0">
                          <a:latin typeface="微软雅黑" panose="020B0503020204020204" pitchFamily="34" charset="-122"/>
                          <a:ea typeface="微软雅黑" panose="020B0503020204020204" pitchFamily="34" charset="-122"/>
                        </a:rPr>
                        <a:t>分）</a:t>
                      </a:r>
                      <a:endParaRPr lang="zh-CN" altLang="en-US" sz="2400" b="0" dirty="0">
                        <a:latin typeface="微软雅黑" panose="020B0503020204020204" pitchFamily="34" charset="-122"/>
                        <a:ea typeface="微软雅黑" panose="020B0503020204020204" pitchFamily="34" charset="-122"/>
                      </a:endParaRPr>
                    </a:p>
                  </a:txBody>
                  <a:tcPr marL="121920" marR="121920" marT="60960" marB="60960" anchor="ctr">
                    <a:solidFill>
                      <a:schemeClr val="bg1"/>
                    </a:solidFill>
                  </a:tcPr>
                </a:tc>
                <a:tc>
                  <a:txBody>
                    <a:bodyPr/>
                    <a:lstStyle/>
                    <a:p>
                      <a:pPr algn="l"/>
                      <a:r>
                        <a:rPr lang="en-US" altLang="zh-CN" sz="2400" dirty="0" smtClean="0">
                          <a:solidFill>
                            <a:srgbClr val="0070C0"/>
                          </a:solidFill>
                          <a:latin typeface="微软雅黑" panose="020B0503020204020204" pitchFamily="34" charset="-122"/>
                          <a:ea typeface="微软雅黑" panose="020B0503020204020204" pitchFamily="34" charset="-122"/>
                        </a:rPr>
                        <a:t>5</a:t>
                      </a:r>
                      <a:r>
                        <a:rPr lang="zh-CN" altLang="en-US" sz="2400" dirty="0" smtClean="0">
                          <a:solidFill>
                            <a:srgbClr val="0070C0"/>
                          </a:solidFill>
                          <a:latin typeface="微软雅黑" panose="020B0503020204020204" pitchFamily="34" charset="-122"/>
                          <a:ea typeface="微软雅黑" panose="020B0503020204020204" pitchFamily="34" charset="-122"/>
                        </a:rPr>
                        <a:t>、宣传教育（</a:t>
                      </a:r>
                      <a:r>
                        <a:rPr lang="en-US" altLang="zh-CN" sz="2400" dirty="0" smtClean="0">
                          <a:solidFill>
                            <a:srgbClr val="0070C0"/>
                          </a:solidFill>
                          <a:latin typeface="微软雅黑" panose="020B0503020204020204" pitchFamily="34" charset="-122"/>
                          <a:ea typeface="微软雅黑" panose="020B0503020204020204" pitchFamily="34" charset="-122"/>
                        </a:rPr>
                        <a:t>20</a:t>
                      </a:r>
                      <a:r>
                        <a:rPr lang="zh-CN" altLang="en-US" sz="2400" dirty="0" smtClean="0">
                          <a:solidFill>
                            <a:srgbClr val="0070C0"/>
                          </a:solidFill>
                          <a:latin typeface="微软雅黑" panose="020B0503020204020204" pitchFamily="34" charset="-122"/>
                          <a:ea typeface="微软雅黑" panose="020B0503020204020204" pitchFamily="34" charset="-122"/>
                        </a:rPr>
                        <a:t>分）</a:t>
                      </a:r>
                      <a:endParaRPr lang="zh-CN" altLang="en-US" sz="2400" b="0" dirty="0">
                        <a:solidFill>
                          <a:srgbClr val="0070C0"/>
                        </a:solidFill>
                        <a:latin typeface="微软雅黑" panose="020B0503020204020204" pitchFamily="34" charset="-122"/>
                        <a:ea typeface="微软雅黑" panose="020B0503020204020204" pitchFamily="34" charset="-122"/>
                      </a:endParaRPr>
                    </a:p>
                  </a:txBody>
                  <a:tcPr marL="121920" marR="121920" marT="60960" marB="60960" anchor="ctr">
                    <a:solidFill>
                      <a:schemeClr val="bg1"/>
                    </a:solidFill>
                  </a:tcPr>
                </a:tc>
                <a:tc vMerge="1">
                  <a:txBody>
                    <a:bodyPr/>
                    <a:lstStyle/>
                    <a:p>
                      <a:endParaRPr lang="zh-CN"/>
                    </a:p>
                  </a:txBody>
                  <a:tcPr anchor="ctr">
                    <a:solidFill>
                      <a:schemeClr val="bg1">
                        <a:lumMod val="85000"/>
                      </a:schemeClr>
                    </a:solidFill>
                  </a:tcPr>
                </a:tc>
              </a:tr>
            </a:tbl>
          </a:graphicData>
        </a:graphic>
      </p:graphicFrame>
      <p:sp>
        <p:nvSpPr>
          <p:cNvPr id="2" name="文本占位符 1"/>
          <p:cNvSpPr>
            <a:spLocks noGrp="1"/>
          </p:cNvSpPr>
          <p:nvPr>
            <p:ph type="body" sz="quarter" idx="11"/>
          </p:nvPr>
        </p:nvSpPr>
        <p:spPr/>
        <p:txBody>
          <a:bodyPr/>
          <a:lstStyle/>
          <a:p>
            <a:r>
              <a:rPr lang="zh-CN" altLang="en-US" dirty="0"/>
              <a:t>验收</a:t>
            </a:r>
            <a:r>
              <a:rPr lang="zh-CN" altLang="en-US" dirty="0" smtClean="0"/>
              <a:t>标准</a:t>
            </a:r>
            <a:endParaRPr lang="zh-CN" alt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31371" y="1412776"/>
            <a:ext cx="10945216" cy="774760"/>
          </a:xfrm>
          <a:prstGeom prst="rect">
            <a:avLst/>
          </a:prstGeom>
        </p:spPr>
        <p:txBody>
          <a:bodyPr wrap="square" lIns="121917" tIns="60958" rIns="121917" bIns="60958">
            <a:spAutoFit/>
          </a:bodyPr>
          <a:lstStyle/>
          <a:p>
            <a:pPr marL="191770" indent="457200" algn="just">
              <a:lnSpc>
                <a:spcPct val="150000"/>
              </a:lnSpc>
              <a:spcAft>
                <a:spcPts val="1600"/>
              </a:spcAft>
            </a:pPr>
            <a:r>
              <a:rPr lang="zh-CN" altLang="en-US" sz="3200" b="1" kern="100" dirty="0">
                <a:solidFill>
                  <a:srgbClr val="EE0000"/>
                </a:solidFill>
                <a:latin typeface="微软雅黑" panose="020B0503020204020204" pitchFamily="34" charset="-122"/>
                <a:ea typeface="微软雅黑" panose="020B0503020204020204" pitchFamily="34" charset="-122"/>
                <a:cs typeface="Times New Roman" panose="02020603050405020304" pitchFamily="18" charset="0"/>
              </a:rPr>
              <a:t>人均用水量</a:t>
            </a: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rPr>
              <a:t>（机关用水量</a:t>
            </a:r>
            <a:r>
              <a:rPr lang="en-US" altLang="zh-CN" kern="100" dirty="0" smtClean="0">
                <a:latin typeface="微软雅黑" panose="020B0503020204020204" pitchFamily="34" charset="-122"/>
                <a:ea typeface="微软雅黑" panose="020B0503020204020204" pitchFamily="34" charset="-122"/>
                <a:cs typeface="Times New Roman" panose="02020603050405020304" pitchFamily="18" charset="0"/>
              </a:rPr>
              <a:t>/</a:t>
            </a: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rPr>
              <a:t>机关人数）</a:t>
            </a:r>
            <a:r>
              <a:rPr lang="zh-CN" altLang="en-US" sz="32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           </a:t>
            </a:r>
          </a:p>
        </p:txBody>
      </p:sp>
      <p:sp>
        <p:nvSpPr>
          <p:cNvPr id="5" name="矩形 4"/>
          <p:cNvSpPr/>
          <p:nvPr/>
        </p:nvSpPr>
        <p:spPr>
          <a:xfrm>
            <a:off x="623392" y="2274551"/>
            <a:ext cx="10945216" cy="3200872"/>
          </a:xfrm>
          <a:prstGeom prst="rect">
            <a:avLst/>
          </a:prstGeom>
        </p:spPr>
        <p:txBody>
          <a:bodyPr wrap="square" lIns="121917" tIns="60958" rIns="121917" bIns="60958">
            <a:spAutoFit/>
          </a:bodyPr>
          <a:lstStyle/>
          <a:p>
            <a:pPr indent="457200" algn="just">
              <a:lnSpc>
                <a:spcPct val="150000"/>
              </a:lnSpc>
              <a:spcAft>
                <a:spcPts val="800"/>
              </a:spcAft>
            </a:pPr>
            <a:r>
              <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、机关用水量</a:t>
            </a:r>
            <a:endPar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861060" indent="-381000" algn="just">
              <a:lnSpc>
                <a:spcPct val="150000"/>
              </a:lnSpc>
              <a:spcAft>
                <a:spcPts val="800"/>
              </a:spcAft>
              <a:buFont typeface="Wingdings" panose="05000000000000000000" pitchFamily="2" charset="2"/>
              <a:buChar char="n"/>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定义：指统计周期内机关正常运行过程中从各种水源获取的水量，</a:t>
            </a:r>
            <a:r>
              <a:rPr lang="zh-CN" altLang="en-US" sz="2400" b="1" kern="100" dirty="0" smtClean="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不包括本单位利用的雨水、灰水等非常规水源</a:t>
            </a:r>
            <a:r>
              <a:rPr lang="zh-CN" altLang="en-US" sz="2400" kern="100" dirty="0" smtClean="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400" kern="100" dirty="0" smtClean="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a:p>
            <a:pPr marL="861060" indent="-381000" algn="just">
              <a:lnSpc>
                <a:spcPct val="150000"/>
              </a:lnSpc>
              <a:spcAft>
                <a:spcPts val="800"/>
              </a:spcAft>
              <a:buFont typeface="Wingdings" panose="05000000000000000000" pitchFamily="2" charset="2"/>
              <a:buChar char="n"/>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统计周期：节水机关建设任务完成后稳定运行</a:t>
            </a:r>
            <a:r>
              <a:rPr lang="zh-CN" altLang="en-US" sz="2400" b="1" kern="100" dirty="0" smtClean="0">
                <a:solidFill>
                  <a:srgbClr val="EE0000"/>
                </a:solidFill>
                <a:latin typeface="微软雅黑" panose="020B0503020204020204" pitchFamily="34" charset="-122"/>
                <a:ea typeface="微软雅黑" panose="020B0503020204020204" pitchFamily="34" charset="-122"/>
                <a:cs typeface="Times New Roman" panose="02020603050405020304" pitchFamily="18" charset="0"/>
              </a:rPr>
              <a:t>至少</a:t>
            </a:r>
            <a:r>
              <a:rPr lang="zh-CN" altLang="en-US" sz="2400" b="1" kern="100" dirty="0" smtClean="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一个月</a:t>
            </a:r>
            <a:r>
              <a:rPr lang="zh-CN" altLang="en-US" sz="2400" kern="100" dirty="0" smtClean="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a:t>
            </a:r>
          </a:p>
          <a:p>
            <a:pPr marL="861060" indent="-381000" algn="just">
              <a:lnSpc>
                <a:spcPct val="150000"/>
              </a:lnSpc>
              <a:spcAft>
                <a:spcPts val="800"/>
              </a:spcAft>
              <a:buFont typeface="Wingdings" panose="05000000000000000000" pitchFamily="2" charset="2"/>
              <a:buChar char="n"/>
            </a:pPr>
            <a:r>
              <a:rPr lang="en-US" altLang="zh-CN"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2020</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年</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用水量：</a:t>
            </a:r>
          </a:p>
        </p:txBody>
      </p:sp>
      <mc:AlternateContent xmlns:mc="http://schemas.openxmlformats.org/markup-compatibility/2006" xmlns:a14="http://schemas.microsoft.com/office/drawing/2010/main">
        <mc:Choice Requires="a14">
          <p:sp>
            <p:nvSpPr>
              <p:cNvPr id="3" name="TextBox 2"/>
              <p:cNvSpPr txBox="1"/>
              <p:nvPr/>
            </p:nvSpPr>
            <p:spPr>
              <a:xfrm>
                <a:off x="1224721" y="5475423"/>
                <a:ext cx="9742557" cy="900884"/>
              </a:xfrm>
              <a:prstGeom prst="rect">
                <a:avLst/>
              </a:prstGeom>
              <a:noFill/>
            </p:spPr>
            <p:txBody>
              <a:bodyPr wrap="square" lIns="121917" tIns="60958" rIns="121917" bIns="60958" rtlCol="0">
                <a:spAutoFit/>
              </a:bodyPr>
              <a:lstStyle/>
              <a:p>
                <a:pPr/>
                <a14:m>
                  <m:oMathPara xmlns:m="http://schemas.openxmlformats.org/officeDocument/2006/math">
                    <m:oMathParaPr>
                      <m:jc m:val="centerGroup"/>
                    </m:oMathParaPr>
                    <m:oMath xmlns:m="http://schemas.openxmlformats.org/officeDocument/2006/math">
                      <m:r>
                        <a:rPr lang="en-US" altLang="zh-CN" sz="2400" b="1" i="1" smtClean="0">
                          <a:solidFill>
                            <a:schemeClr val="accent2"/>
                          </a:solidFill>
                          <a:latin typeface="Cambria Math"/>
                        </a:rPr>
                        <m:t>𝟐𝟎𝟐𝟎</m:t>
                      </m:r>
                      <m:r>
                        <a:rPr lang="zh-CN" altLang="en-US" sz="2400" b="1" i="1" smtClean="0">
                          <a:solidFill>
                            <a:schemeClr val="accent2"/>
                          </a:solidFill>
                          <a:latin typeface="Cambria Math"/>
                        </a:rPr>
                        <m:t>年</m:t>
                      </m:r>
                      <m:r>
                        <a:rPr lang="zh-CN" altLang="en-US" sz="2400" b="1" i="1">
                          <a:solidFill>
                            <a:schemeClr val="accent2"/>
                          </a:solidFill>
                          <a:latin typeface="Cambria Math"/>
                        </a:rPr>
                        <m:t>用水量</m:t>
                      </m:r>
                      <m:r>
                        <a:rPr lang="en-US" altLang="zh-CN" sz="2400" b="1" i="1" smtClean="0">
                          <a:solidFill>
                            <a:schemeClr val="accent2"/>
                          </a:solidFill>
                          <a:latin typeface="Cambria Math"/>
                        </a:rPr>
                        <m:t>=</m:t>
                      </m:r>
                      <m:f>
                        <m:fPr>
                          <m:ctrlPr>
                            <a:rPr lang="en-US" altLang="zh-CN" sz="2400" b="1" i="1" smtClean="0">
                              <a:solidFill>
                                <a:schemeClr val="accent2"/>
                              </a:solidFill>
                              <a:latin typeface="Cambria Math"/>
                            </a:rPr>
                          </m:ctrlPr>
                        </m:fPr>
                        <m:num>
                          <m:r>
                            <a:rPr lang="en-US" altLang="zh-CN" sz="2400" b="1" i="1" smtClean="0">
                              <a:solidFill>
                                <a:schemeClr val="accent2"/>
                              </a:solidFill>
                              <a:latin typeface="Cambria Math"/>
                            </a:rPr>
                            <m:t>𝟐𝟎𝟐𝟎</m:t>
                          </m:r>
                          <m:r>
                            <a:rPr lang="zh-CN" altLang="en-US" sz="2400" b="1" i="1" smtClean="0">
                              <a:solidFill>
                                <a:schemeClr val="accent2"/>
                              </a:solidFill>
                              <a:latin typeface="Cambria Math"/>
                            </a:rPr>
                            <m:t>年</m:t>
                          </m:r>
                          <m:r>
                            <a:rPr lang="zh-CN" altLang="en-US" sz="2400" b="1" i="1">
                              <a:solidFill>
                                <a:schemeClr val="accent2"/>
                              </a:solidFill>
                              <a:latin typeface="Cambria Math"/>
                            </a:rPr>
                            <m:t>统计</m:t>
                          </m:r>
                          <m:r>
                            <a:rPr lang="zh-CN" altLang="en-US" sz="2400" b="1" i="1" smtClean="0">
                              <a:solidFill>
                                <a:schemeClr val="accent2"/>
                              </a:solidFill>
                              <a:latin typeface="Cambria Math"/>
                            </a:rPr>
                            <m:t>周期内的</m:t>
                          </m:r>
                          <m:r>
                            <a:rPr lang="zh-CN" altLang="en-US" sz="2400" b="1" i="1">
                              <a:solidFill>
                                <a:schemeClr val="accent2"/>
                              </a:solidFill>
                              <a:latin typeface="Cambria Math"/>
                            </a:rPr>
                            <m:t>用水量</m:t>
                          </m:r>
                        </m:num>
                        <m:den>
                          <m:r>
                            <a:rPr lang="zh-CN" altLang="en-US" sz="2400" b="1" i="1">
                              <a:solidFill>
                                <a:schemeClr val="accent2"/>
                              </a:solidFill>
                              <a:latin typeface="Cambria Math"/>
                            </a:rPr>
                            <m:t>上一年度相同</m:t>
                          </m:r>
                          <m:r>
                            <a:rPr lang="zh-CN" altLang="en-US" sz="2400" b="1" i="1" smtClean="0">
                              <a:solidFill>
                                <a:schemeClr val="accent2"/>
                              </a:solidFill>
                              <a:latin typeface="Cambria Math"/>
                            </a:rPr>
                            <m:t>周期内</m:t>
                          </m:r>
                          <m:r>
                            <a:rPr lang="zh-CN" altLang="en-US" sz="2400" b="1" i="1">
                              <a:solidFill>
                                <a:schemeClr val="accent2"/>
                              </a:solidFill>
                              <a:latin typeface="Cambria Math"/>
                            </a:rPr>
                            <m:t>用水</m:t>
                          </m:r>
                          <m:r>
                            <a:rPr lang="zh-CN" altLang="en-US" sz="2400" b="1" i="1" smtClean="0">
                              <a:solidFill>
                                <a:schemeClr val="accent2"/>
                              </a:solidFill>
                              <a:latin typeface="Cambria Math"/>
                            </a:rPr>
                            <m:t>量</m:t>
                          </m:r>
                        </m:den>
                      </m:f>
                      <m:r>
                        <a:rPr lang="en-US" altLang="zh-CN" sz="2400" b="1" i="1" smtClean="0">
                          <a:solidFill>
                            <a:schemeClr val="accent2"/>
                          </a:solidFill>
                          <a:latin typeface="Cambria Math"/>
                          <a:ea typeface="Cambria Math"/>
                        </a:rPr>
                        <m:t>×</m:t>
                      </m:r>
                      <m:r>
                        <a:rPr lang="zh-CN" altLang="en-US" sz="2400" b="1" i="1">
                          <a:solidFill>
                            <a:schemeClr val="accent2"/>
                          </a:solidFill>
                          <a:latin typeface="Cambria Math"/>
                        </a:rPr>
                        <m:t>上一</m:t>
                      </m:r>
                      <m:r>
                        <a:rPr lang="zh-CN" altLang="en-US" sz="2400" b="1" i="1" smtClean="0">
                          <a:solidFill>
                            <a:schemeClr val="accent2"/>
                          </a:solidFill>
                          <a:latin typeface="Cambria Math"/>
                        </a:rPr>
                        <m:t>年度总</m:t>
                      </m:r>
                      <m:r>
                        <a:rPr lang="zh-CN" altLang="en-US" sz="2400" b="1" i="1">
                          <a:solidFill>
                            <a:schemeClr val="accent2"/>
                          </a:solidFill>
                          <a:latin typeface="Cambria Math"/>
                        </a:rPr>
                        <m:t>用水量</m:t>
                      </m:r>
                    </m:oMath>
                  </m:oMathPara>
                </a14:m>
                <a:endParaRPr lang="zh-CN" altLang="en-US" sz="2400" b="1" dirty="0">
                  <a:solidFill>
                    <a:schemeClr val="accent2"/>
                  </a:solidFill>
                  <a:latin typeface="微软雅黑" panose="020B0503020204020204" pitchFamily="34" charset="-122"/>
                  <a:ea typeface="微软雅黑" panose="020B0503020204020204" pitchFamily="34" charset="-122"/>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1224721" y="5475423"/>
                <a:ext cx="9742557" cy="900884"/>
              </a:xfrm>
              <a:prstGeom prst="rect">
                <a:avLst/>
              </a:prstGeom>
              <a:blipFill rotWithShape="1">
                <a:blip r:embed="rId3"/>
                <a:stretch>
                  <a:fillRect/>
                </a:stretch>
              </a:blipFill>
            </p:spPr>
            <p:txBody>
              <a:bodyPr/>
              <a:lstStyle/>
              <a:p>
                <a:r>
                  <a:rPr lang="zh-CN" altLang="en-US">
                    <a:noFill/>
                  </a:rPr>
                  <a:t> </a:t>
                </a:r>
              </a:p>
            </p:txBody>
          </p:sp>
        </mc:Fallback>
      </mc:AlternateContent>
      <p:sp>
        <p:nvSpPr>
          <p:cNvPr id="2" name="文本占位符 1"/>
          <p:cNvSpPr>
            <a:spLocks noGrp="1"/>
          </p:cNvSpPr>
          <p:nvPr>
            <p:ph type="body" sz="quarter" idx="11"/>
          </p:nvPr>
        </p:nvSpPr>
        <p:spPr/>
        <p:txBody>
          <a:bodyPr/>
          <a:lstStyle/>
          <a:p>
            <a:r>
              <a:rPr lang="zh-CN" altLang="en-US" dirty="0"/>
              <a:t>重点指标</a:t>
            </a:r>
            <a:r>
              <a:rPr lang="zh-CN" altLang="en-US" dirty="0" smtClean="0"/>
              <a:t>说明</a:t>
            </a:r>
            <a:endParaRPr lang="zh-CN" alt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43339" y="1700809"/>
            <a:ext cx="11329259" cy="2510940"/>
          </a:xfrm>
          <a:prstGeom prst="rect">
            <a:avLst/>
          </a:prstGeom>
        </p:spPr>
        <p:txBody>
          <a:bodyPr wrap="square" lIns="121917" tIns="60958" rIns="121917" bIns="60958">
            <a:spAutoFit/>
          </a:bodyPr>
          <a:lstStyle/>
          <a:p>
            <a:pPr marL="822960" indent="342900" algn="just">
              <a:lnSpc>
                <a:spcPct val="150000"/>
              </a:lnSpc>
              <a:spcAft>
                <a:spcPts val="800"/>
              </a:spcAft>
              <a:buFont typeface="Wingdings" panose="05000000000000000000" pitchFamily="2" charset="2"/>
              <a:buChar char="n"/>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举例：</a:t>
            </a:r>
            <a:endPar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480060" indent="457200" algn="just">
              <a:lnSpc>
                <a:spcPct val="150000"/>
              </a:lnSpc>
              <a:spcAft>
                <a:spcPts val="800"/>
              </a:spcAft>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某单位节水机关</a:t>
            </a:r>
            <a:r>
              <a:rPr lang="en-US" altLang="zh-CN"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2020</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9</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月底建成，稳定运行一个月即</a:t>
            </a:r>
            <a:r>
              <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10</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月份用水量计量为</a:t>
            </a:r>
            <a:r>
              <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100</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方，该单位上一年度总水量为</a:t>
            </a:r>
            <a:r>
              <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1800</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方，其中</a:t>
            </a:r>
            <a:r>
              <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10</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月份用水量为</a:t>
            </a:r>
            <a:r>
              <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150</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方，则该单位</a:t>
            </a:r>
            <a:r>
              <a:rPr lang="en-US" altLang="zh-CN"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2020</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年</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总水量为：</a:t>
            </a:r>
          </a:p>
        </p:txBody>
      </p:sp>
      <mc:AlternateContent xmlns:mc="http://schemas.openxmlformats.org/markup-compatibility/2006" xmlns:a14="http://schemas.microsoft.com/office/drawing/2010/main">
        <mc:Choice Requires="a14">
          <p:sp>
            <p:nvSpPr>
              <p:cNvPr id="7" name="TextBox 6"/>
              <p:cNvSpPr txBox="1"/>
              <p:nvPr/>
            </p:nvSpPr>
            <p:spPr>
              <a:xfrm>
                <a:off x="2706478" y="4677139"/>
                <a:ext cx="6260105" cy="886521"/>
              </a:xfrm>
              <a:prstGeom prst="rect">
                <a:avLst/>
              </a:prstGeom>
              <a:noFill/>
            </p:spPr>
            <p:txBody>
              <a:bodyPr wrap="none" lIns="121917" tIns="60958" rIns="121917" bIns="60958" rtlCol="0">
                <a:spAutoFit/>
              </a:bodyPr>
              <a:lstStyle/>
              <a:p>
                <a:pPr/>
                <a14:m>
                  <m:oMathPara xmlns:m="http://schemas.openxmlformats.org/officeDocument/2006/math">
                    <m:oMathParaPr>
                      <m:jc m:val="centerGroup"/>
                    </m:oMathParaPr>
                    <m:oMath xmlns:m="http://schemas.openxmlformats.org/officeDocument/2006/math">
                      <m:r>
                        <a:rPr lang="en-US" altLang="zh-CN" sz="2400" b="0" i="1" smtClean="0">
                          <a:solidFill>
                            <a:schemeClr val="accent2"/>
                          </a:solidFill>
                          <a:latin typeface="Cambria Math"/>
                        </a:rPr>
                        <m:t>2020</m:t>
                      </m:r>
                      <m:r>
                        <a:rPr lang="zh-CN" altLang="en-US" sz="2400" b="0" i="1" smtClean="0">
                          <a:solidFill>
                            <a:schemeClr val="accent2"/>
                          </a:solidFill>
                          <a:latin typeface="Cambria Math"/>
                        </a:rPr>
                        <m:t>年</m:t>
                      </m:r>
                      <m:r>
                        <a:rPr lang="zh-CN" altLang="en-US" sz="2400" i="1">
                          <a:solidFill>
                            <a:schemeClr val="accent2"/>
                          </a:solidFill>
                          <a:latin typeface="Cambria Math"/>
                        </a:rPr>
                        <m:t>用水量</m:t>
                      </m:r>
                      <m:r>
                        <a:rPr lang="en-US" altLang="zh-CN" sz="2400" b="0" i="1" smtClean="0">
                          <a:solidFill>
                            <a:schemeClr val="accent2"/>
                          </a:solidFill>
                          <a:latin typeface="Cambria Math"/>
                        </a:rPr>
                        <m:t>=</m:t>
                      </m:r>
                      <m:f>
                        <m:fPr>
                          <m:ctrlPr>
                            <a:rPr lang="en-US" altLang="zh-CN" sz="2400" i="1" smtClean="0">
                              <a:solidFill>
                                <a:schemeClr val="accent2"/>
                              </a:solidFill>
                              <a:latin typeface="Cambria Math"/>
                            </a:rPr>
                          </m:ctrlPr>
                        </m:fPr>
                        <m:num>
                          <m:r>
                            <a:rPr lang="en-US" altLang="zh-CN" sz="2400" b="0" i="1" smtClean="0">
                              <a:solidFill>
                                <a:schemeClr val="accent2"/>
                              </a:solidFill>
                              <a:latin typeface="Cambria Math"/>
                            </a:rPr>
                            <m:t>100</m:t>
                          </m:r>
                          <m:r>
                            <a:rPr lang="zh-CN" altLang="en-US" sz="2400" b="0" i="1" smtClean="0">
                              <a:solidFill>
                                <a:schemeClr val="accent2"/>
                              </a:solidFill>
                              <a:latin typeface="Cambria Math"/>
                            </a:rPr>
                            <m:t>方</m:t>
                          </m:r>
                        </m:num>
                        <m:den>
                          <m:r>
                            <a:rPr lang="en-US" altLang="zh-CN" sz="2400" i="1" smtClean="0">
                              <a:solidFill>
                                <a:schemeClr val="accent2"/>
                              </a:solidFill>
                              <a:latin typeface="Cambria Math"/>
                            </a:rPr>
                            <m:t>1</m:t>
                          </m:r>
                          <m:r>
                            <a:rPr lang="en-US" altLang="zh-CN" sz="2400" b="0" i="1" smtClean="0">
                              <a:solidFill>
                                <a:schemeClr val="accent2"/>
                              </a:solidFill>
                              <a:latin typeface="Cambria Math"/>
                            </a:rPr>
                            <m:t>50</m:t>
                          </m:r>
                          <m:r>
                            <a:rPr lang="zh-CN" altLang="en-US" sz="2400" b="0" i="1" smtClean="0">
                              <a:solidFill>
                                <a:schemeClr val="accent2"/>
                              </a:solidFill>
                              <a:latin typeface="Cambria Math"/>
                            </a:rPr>
                            <m:t>方</m:t>
                          </m:r>
                        </m:den>
                      </m:f>
                      <m:r>
                        <a:rPr lang="en-US" altLang="zh-CN" sz="2400" i="1" smtClean="0">
                          <a:solidFill>
                            <a:schemeClr val="accent2"/>
                          </a:solidFill>
                          <a:latin typeface="Cambria Math"/>
                          <a:ea typeface="Cambria Math"/>
                        </a:rPr>
                        <m:t>×</m:t>
                      </m:r>
                      <m:r>
                        <a:rPr lang="en-US" altLang="zh-CN" sz="2400" i="1" smtClean="0">
                          <a:solidFill>
                            <a:schemeClr val="accent2"/>
                          </a:solidFill>
                          <a:latin typeface="Cambria Math"/>
                        </a:rPr>
                        <m:t>1</m:t>
                      </m:r>
                      <m:r>
                        <a:rPr lang="en-US" altLang="zh-CN" sz="2400" b="0" i="1" smtClean="0">
                          <a:solidFill>
                            <a:schemeClr val="accent2"/>
                          </a:solidFill>
                          <a:latin typeface="Cambria Math"/>
                        </a:rPr>
                        <m:t>800</m:t>
                      </m:r>
                      <m:r>
                        <a:rPr lang="zh-CN" altLang="en-US" sz="2400" b="0" i="1" smtClean="0">
                          <a:solidFill>
                            <a:schemeClr val="accent2"/>
                          </a:solidFill>
                          <a:latin typeface="Cambria Math"/>
                        </a:rPr>
                        <m:t>方</m:t>
                      </m:r>
                      <m:r>
                        <a:rPr lang="en-US" altLang="zh-CN" sz="2400" b="0" i="1" smtClean="0">
                          <a:solidFill>
                            <a:schemeClr val="accent2"/>
                          </a:solidFill>
                          <a:latin typeface="Cambria Math"/>
                        </a:rPr>
                        <m:t>=1200</m:t>
                      </m:r>
                      <m:r>
                        <a:rPr lang="zh-CN" altLang="en-US" sz="2400" b="0" i="1" smtClean="0">
                          <a:solidFill>
                            <a:schemeClr val="accent2"/>
                          </a:solidFill>
                          <a:latin typeface="Cambria Math"/>
                        </a:rPr>
                        <m:t>方</m:t>
                      </m:r>
                    </m:oMath>
                  </m:oMathPara>
                </a14:m>
                <a:endParaRPr lang="zh-CN" altLang="en-US" sz="2400" dirty="0">
                  <a:solidFill>
                    <a:schemeClr val="accent2"/>
                  </a:solidFill>
                  <a:latin typeface="+mn-ea"/>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2706478" y="4677139"/>
                <a:ext cx="6260105" cy="886521"/>
              </a:xfrm>
              <a:prstGeom prst="rect">
                <a:avLst/>
              </a:prstGeom>
              <a:blipFill rotWithShape="1">
                <a:blip r:embed="rId3"/>
                <a:stretch>
                  <a:fillRect/>
                </a:stretch>
              </a:blipFill>
            </p:spPr>
            <p:txBody>
              <a:bodyPr/>
              <a:lstStyle/>
              <a:p>
                <a:r>
                  <a:rPr lang="zh-CN" altLang="en-US">
                    <a:noFill/>
                  </a:rPr>
                  <a:t> </a:t>
                </a:r>
              </a:p>
            </p:txBody>
          </p:sp>
        </mc:Fallback>
      </mc:AlternateContent>
      <p:sp>
        <p:nvSpPr>
          <p:cNvPr id="2" name="文本占位符 1"/>
          <p:cNvSpPr>
            <a:spLocks noGrp="1"/>
          </p:cNvSpPr>
          <p:nvPr>
            <p:ph type="body" sz="quarter" idx="11"/>
          </p:nvPr>
        </p:nvSpPr>
        <p:spPr/>
        <p:txBody>
          <a:bodyPr/>
          <a:lstStyle/>
          <a:p>
            <a:r>
              <a:rPr lang="zh-CN" altLang="en-US" dirty="0"/>
              <a:t>重点指标</a:t>
            </a:r>
            <a:r>
              <a:rPr lang="zh-CN" altLang="en-US" dirty="0" smtClean="0"/>
              <a:t>说明</a:t>
            </a:r>
            <a:endParaRPr lang="zh-CN" alt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35360" y="1316766"/>
            <a:ext cx="10945216" cy="774760"/>
          </a:xfrm>
          <a:prstGeom prst="rect">
            <a:avLst/>
          </a:prstGeom>
        </p:spPr>
        <p:txBody>
          <a:bodyPr wrap="square" lIns="121917" tIns="60958" rIns="121917" bIns="60958">
            <a:spAutoFit/>
          </a:bodyPr>
          <a:lstStyle/>
          <a:p>
            <a:pPr marL="191770" indent="457200" algn="just">
              <a:lnSpc>
                <a:spcPct val="150000"/>
              </a:lnSpc>
              <a:spcAft>
                <a:spcPts val="1600"/>
              </a:spcAft>
            </a:pPr>
            <a:r>
              <a:rPr lang="zh-CN" altLang="en-US" sz="3200" b="1" kern="100" dirty="0">
                <a:solidFill>
                  <a:srgbClr val="EE0000"/>
                </a:solidFill>
                <a:latin typeface="微软雅黑" panose="020B0503020204020204" pitchFamily="34" charset="-122"/>
                <a:ea typeface="微软雅黑" panose="020B0503020204020204" pitchFamily="34" charset="-122"/>
                <a:cs typeface="Times New Roman" panose="02020603050405020304" pitchFamily="18" charset="0"/>
              </a:rPr>
              <a:t>人均用水量</a:t>
            </a: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rPr>
              <a:t>（机关用水量</a:t>
            </a:r>
            <a:r>
              <a:rPr lang="en-US" altLang="zh-CN" kern="100" dirty="0" smtClean="0">
                <a:latin typeface="微软雅黑" panose="020B0503020204020204" pitchFamily="34" charset="-122"/>
                <a:ea typeface="微软雅黑" panose="020B0503020204020204" pitchFamily="34" charset="-122"/>
                <a:cs typeface="Times New Roman" panose="02020603050405020304" pitchFamily="18" charset="0"/>
              </a:rPr>
              <a:t>/</a:t>
            </a: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rPr>
              <a:t>机关人数）</a:t>
            </a:r>
            <a:r>
              <a:rPr lang="zh-CN" altLang="en-US" sz="32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           </a:t>
            </a:r>
          </a:p>
        </p:txBody>
      </p:sp>
      <p:sp>
        <p:nvSpPr>
          <p:cNvPr id="5" name="矩形 4"/>
          <p:cNvSpPr/>
          <p:nvPr/>
        </p:nvSpPr>
        <p:spPr>
          <a:xfrm>
            <a:off x="623392" y="2084851"/>
            <a:ext cx="10945216" cy="2441690"/>
          </a:xfrm>
          <a:prstGeom prst="rect">
            <a:avLst/>
          </a:prstGeom>
        </p:spPr>
        <p:txBody>
          <a:bodyPr wrap="square" lIns="121917" tIns="60958" rIns="121917" bIns="60958">
            <a:spAutoFit/>
          </a:bodyPr>
          <a:lstStyle/>
          <a:p>
            <a:pPr indent="457200" algn="just">
              <a:lnSpc>
                <a:spcPct val="150000"/>
              </a:lnSpc>
              <a:spcAft>
                <a:spcPts val="800"/>
              </a:spcAft>
            </a:pPr>
            <a:r>
              <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、机关人数</a:t>
            </a:r>
            <a:endParaRPr lang="en-US" altLang="zh-CN"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861060" indent="-381000" algn="just">
              <a:lnSpc>
                <a:spcPct val="150000"/>
              </a:lnSpc>
              <a:spcAft>
                <a:spcPts val="800"/>
              </a:spcAft>
              <a:buFont typeface="Wingdings" panose="05000000000000000000" pitchFamily="2" charset="2"/>
              <a:buChar char="n"/>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机关人数指在本机关工作的在编职工和非在编职工的年末人数总和，非在编职工指保安、保洁等物业服务人员和超过半年的借调人员。</a:t>
            </a:r>
            <a:r>
              <a:rPr lang="zh-CN" altLang="en-US" sz="2400" b="1" kern="100" dirty="0" smtClean="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不包括平时来单位的办事</a:t>
            </a:r>
            <a:r>
              <a:rPr lang="zh-CN" altLang="en-US" sz="24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人员，特殊情况，需有证明材料。</a:t>
            </a:r>
            <a:endParaRPr lang="zh-CN" altLang="en-US" sz="2400" b="1" kern="100" dirty="0" smtClean="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占位符 1"/>
          <p:cNvSpPr>
            <a:spLocks noGrp="1"/>
          </p:cNvSpPr>
          <p:nvPr>
            <p:ph type="body" sz="quarter" idx="11"/>
          </p:nvPr>
        </p:nvSpPr>
        <p:spPr/>
        <p:txBody>
          <a:bodyPr/>
          <a:lstStyle/>
          <a:p>
            <a:r>
              <a:rPr lang="zh-CN" altLang="en-US" dirty="0"/>
              <a:t>重点指标</a:t>
            </a:r>
            <a:r>
              <a:rPr lang="zh-CN" altLang="en-US" dirty="0" smtClean="0"/>
              <a:t>说明</a:t>
            </a:r>
            <a:endParaRPr lang="zh-CN" alt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31371" y="1271710"/>
            <a:ext cx="10945216" cy="774760"/>
          </a:xfrm>
          <a:prstGeom prst="rect">
            <a:avLst/>
          </a:prstGeom>
        </p:spPr>
        <p:txBody>
          <a:bodyPr wrap="square" lIns="121917" tIns="60958" rIns="121917" bIns="60958">
            <a:spAutoFit/>
          </a:bodyPr>
          <a:lstStyle/>
          <a:p>
            <a:pPr marL="191770" indent="457200" algn="just">
              <a:lnSpc>
                <a:spcPct val="150000"/>
              </a:lnSpc>
              <a:spcAft>
                <a:spcPts val="1600"/>
              </a:spcAft>
            </a:pPr>
            <a:r>
              <a:rPr lang="zh-CN" altLang="en-US" sz="3200" b="1" kern="100" dirty="0">
                <a:solidFill>
                  <a:srgbClr val="EE0000"/>
                </a:solidFill>
                <a:latin typeface="微软雅黑" panose="020B0503020204020204" pitchFamily="34" charset="-122"/>
                <a:ea typeface="微软雅黑" panose="020B0503020204020204" pitchFamily="34" charset="-122"/>
                <a:cs typeface="Times New Roman" panose="02020603050405020304" pitchFamily="18" charset="0"/>
              </a:rPr>
              <a:t>人均用水量</a:t>
            </a: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rPr>
              <a:t>（机关用水量</a:t>
            </a:r>
            <a:r>
              <a:rPr lang="en-US" altLang="zh-CN" kern="100" dirty="0" smtClean="0">
                <a:latin typeface="微软雅黑" panose="020B0503020204020204" pitchFamily="34" charset="-122"/>
                <a:ea typeface="微软雅黑" panose="020B0503020204020204" pitchFamily="34" charset="-122"/>
                <a:cs typeface="Times New Roman" panose="02020603050405020304" pitchFamily="18" charset="0"/>
              </a:rPr>
              <a:t>/</a:t>
            </a: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rPr>
              <a:t>机关人数）</a:t>
            </a:r>
            <a:r>
              <a:rPr lang="zh-CN" altLang="en-US" sz="32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           </a:t>
            </a:r>
          </a:p>
        </p:txBody>
      </p:sp>
      <p:sp>
        <p:nvSpPr>
          <p:cNvPr id="5" name="矩形 4"/>
          <p:cNvSpPr/>
          <p:nvPr/>
        </p:nvSpPr>
        <p:spPr>
          <a:xfrm>
            <a:off x="583771" y="1995134"/>
            <a:ext cx="10945216" cy="4862866"/>
          </a:xfrm>
          <a:prstGeom prst="rect">
            <a:avLst/>
          </a:prstGeom>
        </p:spPr>
        <p:txBody>
          <a:bodyPr wrap="square" lIns="121917" tIns="60958" rIns="121917" bIns="60958">
            <a:spAutoFit/>
          </a:bodyPr>
          <a:lstStyle/>
          <a:p>
            <a:pPr indent="457200" algn="just">
              <a:lnSpc>
                <a:spcPct val="150000"/>
              </a:lnSpc>
              <a:spcAft>
                <a:spcPts val="800"/>
              </a:spcAft>
            </a:pPr>
            <a:r>
              <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、判定标准：依据地方用水定额标准</a:t>
            </a:r>
            <a:endPar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861060" indent="-381000" algn="just">
              <a:lnSpc>
                <a:spcPct val="150000"/>
              </a:lnSpc>
              <a:spcAft>
                <a:spcPts val="800"/>
              </a:spcAft>
              <a:buFont typeface="Wingdings" panose="05000000000000000000" pitchFamily="2" charset="2"/>
              <a:buChar char="n"/>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在对人均用水量进行评分时，如无特殊情况，机关一年按</a:t>
            </a:r>
            <a:r>
              <a:rPr lang="en-US" altLang="zh-CN" sz="2400" b="1" kern="100" dirty="0" smtClean="0">
                <a:solidFill>
                  <a:srgbClr val="EE0000"/>
                </a:solidFill>
                <a:latin typeface="微软雅黑" panose="020B0503020204020204" pitchFamily="34" charset="-122"/>
                <a:ea typeface="微软雅黑" panose="020B0503020204020204" pitchFamily="34" charset="-122"/>
                <a:cs typeface="Times New Roman" panose="02020603050405020304" pitchFamily="18" charset="0"/>
              </a:rPr>
              <a:t>250</a:t>
            </a:r>
            <a:r>
              <a:rPr lang="zh-CN" altLang="en-US" sz="2400" b="1" kern="100" dirty="0" smtClean="0">
                <a:solidFill>
                  <a:srgbClr val="EE0000"/>
                </a:solidFill>
                <a:latin typeface="微软雅黑" panose="020B0503020204020204" pitchFamily="34" charset="-122"/>
                <a:ea typeface="微软雅黑" panose="020B0503020204020204" pitchFamily="34" charset="-122"/>
                <a:cs typeface="Times New Roman" panose="02020603050405020304" pitchFamily="18" charset="0"/>
              </a:rPr>
              <a:t>个工作日</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计算。</a:t>
            </a:r>
            <a:endParaRPr lang="en-US" altLang="zh-CN"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861060" indent="-381000" algn="just">
              <a:lnSpc>
                <a:spcPct val="150000"/>
              </a:lnSpc>
              <a:spcAft>
                <a:spcPts val="800"/>
              </a:spcAft>
              <a:buFont typeface="Wingdings" panose="05000000000000000000" pitchFamily="2" charset="2"/>
              <a:buChar char="n"/>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机关</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用水定额为</a:t>
            </a:r>
            <a:r>
              <a:rPr lang="zh-CN" altLang="en-US" sz="24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区间值</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的，如无特定说明，应</a:t>
            </a:r>
            <a:r>
              <a:rPr lang="zh-CN" altLang="en-US" sz="24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从严</a:t>
            </a:r>
            <a:r>
              <a:rPr lang="zh-CN" altLang="en-US" sz="2400" b="1" kern="100" dirty="0" smtClean="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选择</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有</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通用值和先进值之分的，按照</a:t>
            </a:r>
            <a:r>
              <a:rPr lang="zh-CN" altLang="en-US" sz="24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先进值</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判定</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861060" indent="-381000" algn="just">
              <a:lnSpc>
                <a:spcPct val="150000"/>
              </a:lnSpc>
              <a:spcAft>
                <a:spcPts val="800"/>
              </a:spcAft>
              <a:buFont typeface="Wingdings" panose="05000000000000000000" pitchFamily="2" charset="2"/>
              <a:buChar char="n"/>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地方用水定额标准中，若无特殊说明则</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认为该定额</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为综合性机关定额，即包括机关内</a:t>
            </a:r>
            <a:r>
              <a:rPr lang="zh-CN" altLang="en-US" sz="2400" b="1" kern="100" dirty="0">
                <a:solidFill>
                  <a:srgbClr val="EE0000"/>
                </a:solidFill>
                <a:latin typeface="微软雅黑" panose="020B0503020204020204" pitchFamily="34" charset="-122"/>
                <a:ea typeface="微软雅黑" panose="020B0503020204020204" pitchFamily="34" charset="-122"/>
                <a:cs typeface="Times New Roman" panose="02020603050405020304" pitchFamily="18" charset="0"/>
              </a:rPr>
              <a:t>所有用水功能区</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用水量的定额；若区分办公楼、食堂、绿化等用水定额的，则分项进行判定。</a:t>
            </a:r>
          </a:p>
        </p:txBody>
      </p:sp>
      <p:sp>
        <p:nvSpPr>
          <p:cNvPr id="2" name="文本占位符 1"/>
          <p:cNvSpPr>
            <a:spLocks noGrp="1"/>
          </p:cNvSpPr>
          <p:nvPr>
            <p:ph type="body" sz="quarter" idx="11"/>
          </p:nvPr>
        </p:nvSpPr>
        <p:spPr/>
        <p:txBody>
          <a:bodyPr/>
          <a:lstStyle/>
          <a:p>
            <a:r>
              <a:rPr lang="zh-CN" altLang="en-US" dirty="0"/>
              <a:t>重点指标</a:t>
            </a:r>
            <a:r>
              <a:rPr lang="zh-CN" altLang="en-US" dirty="0" smtClean="0"/>
              <a:t>说明</a:t>
            </a:r>
            <a:endParaRPr lang="zh-CN" alt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31371" y="1502130"/>
            <a:ext cx="10945216" cy="774760"/>
          </a:xfrm>
          <a:prstGeom prst="rect">
            <a:avLst/>
          </a:prstGeom>
        </p:spPr>
        <p:txBody>
          <a:bodyPr wrap="square" lIns="121917" tIns="60958" rIns="121917" bIns="60958">
            <a:spAutoFit/>
          </a:bodyPr>
          <a:lstStyle/>
          <a:p>
            <a:pPr marL="191770" indent="457200" algn="just">
              <a:lnSpc>
                <a:spcPct val="150000"/>
              </a:lnSpc>
              <a:spcAft>
                <a:spcPts val="1600"/>
              </a:spcAft>
            </a:pPr>
            <a:r>
              <a:rPr lang="zh-CN" altLang="en-US" sz="32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水计量率           </a:t>
            </a:r>
          </a:p>
        </p:txBody>
      </p:sp>
      <p:sp>
        <p:nvSpPr>
          <p:cNvPr id="5" name="矩形 4"/>
          <p:cNvSpPr/>
          <p:nvPr/>
        </p:nvSpPr>
        <p:spPr>
          <a:xfrm>
            <a:off x="431371" y="2538962"/>
            <a:ext cx="10945216" cy="3098280"/>
          </a:xfrm>
          <a:prstGeom prst="rect">
            <a:avLst/>
          </a:prstGeom>
        </p:spPr>
        <p:txBody>
          <a:bodyPr wrap="square" lIns="121917" tIns="60958" rIns="121917" bIns="60958">
            <a:spAutoFit/>
          </a:bodyPr>
          <a:lstStyle/>
          <a:p>
            <a:pPr marL="861060" indent="-381000" algn="just">
              <a:lnSpc>
                <a:spcPct val="150000"/>
              </a:lnSpc>
              <a:spcAft>
                <a:spcPts val="800"/>
              </a:spcAft>
              <a:buFont typeface="Wingdings" panose="05000000000000000000" pitchFamily="2" charset="2"/>
              <a:buChar char="n"/>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定义：一定时间内，用水单位、次级用水单位、用水设备的水计量器具计量的水量与上级水计量器具计量的水量比值的百分数。</a:t>
            </a:r>
            <a:endParaRPr lang="en-US" altLang="zh-CN"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861060" indent="-381000" algn="just">
              <a:lnSpc>
                <a:spcPct val="150000"/>
              </a:lnSpc>
              <a:spcAft>
                <a:spcPts val="800"/>
              </a:spcAft>
              <a:buFont typeface="Wingdings" panose="05000000000000000000" pitchFamily="2" charset="2"/>
              <a:buChar char="n"/>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用水单位水计量率：通常说的一级水表水计量率，</a:t>
            </a:r>
            <a:r>
              <a:rPr lang="zh-CN" altLang="en-US" sz="2400" b="1" kern="100" dirty="0" smtClean="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需分水源计量。</a:t>
            </a:r>
            <a:endParaRPr lang="en-US" altLang="zh-CN" sz="2400" b="1" kern="100" dirty="0" smtClean="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a:p>
            <a:pPr marL="861060" indent="-381000" algn="just">
              <a:lnSpc>
                <a:spcPct val="150000"/>
              </a:lnSpc>
              <a:spcAft>
                <a:spcPts val="800"/>
              </a:spcAft>
              <a:buFont typeface="Wingdings" panose="05000000000000000000" pitchFamily="2" charset="2"/>
              <a:buChar char="n"/>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次级用水单位水计量率：通常说的二级水表水计量率。</a:t>
            </a:r>
            <a:r>
              <a:rPr lang="zh-CN" altLang="en-US" sz="2400" b="1" kern="100" dirty="0" smtClean="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按用水功能区计量</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，如办公楼、食堂、绿化、浴室、中央空调室等。</a:t>
            </a:r>
            <a:endParaRPr lang="en-US" altLang="zh-CN"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占位符 1"/>
          <p:cNvSpPr>
            <a:spLocks noGrp="1"/>
          </p:cNvSpPr>
          <p:nvPr>
            <p:ph type="body" sz="quarter" idx="11"/>
          </p:nvPr>
        </p:nvSpPr>
        <p:spPr/>
        <p:txBody>
          <a:bodyPr/>
          <a:lstStyle/>
          <a:p>
            <a:r>
              <a:rPr lang="zh-CN" altLang="en-US" dirty="0"/>
              <a:t>重点指标</a:t>
            </a:r>
            <a:r>
              <a:rPr lang="zh-CN" altLang="en-US" dirty="0" smtClean="0"/>
              <a:t>说明</a:t>
            </a:r>
            <a:endParaRPr lang="zh-CN" alt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31371" y="1502130"/>
            <a:ext cx="10945216" cy="774760"/>
          </a:xfrm>
          <a:prstGeom prst="rect">
            <a:avLst/>
          </a:prstGeom>
        </p:spPr>
        <p:txBody>
          <a:bodyPr wrap="square" lIns="121917" tIns="60958" rIns="121917" bIns="60958">
            <a:spAutoFit/>
          </a:bodyPr>
          <a:lstStyle/>
          <a:p>
            <a:pPr marL="191770" indent="457200" algn="just">
              <a:lnSpc>
                <a:spcPct val="150000"/>
              </a:lnSpc>
              <a:spcAft>
                <a:spcPts val="1600"/>
              </a:spcAft>
            </a:pPr>
            <a:r>
              <a:rPr lang="zh-CN" altLang="en-US" sz="32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用水管网漏损率</a:t>
            </a: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rPr>
              <a:t>（用水管网漏损的水量</a:t>
            </a:r>
            <a:r>
              <a:rPr lang="en-US" altLang="zh-CN" kern="100" dirty="0" smtClean="0">
                <a:latin typeface="微软雅黑" panose="020B0503020204020204" pitchFamily="34" charset="-122"/>
                <a:ea typeface="微软雅黑" panose="020B0503020204020204" pitchFamily="34" charset="-122"/>
                <a:cs typeface="Times New Roman" panose="02020603050405020304" pitchFamily="18" charset="0"/>
              </a:rPr>
              <a:t>/</a:t>
            </a: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rPr>
              <a:t>总水量）</a:t>
            </a:r>
            <a:r>
              <a:rPr lang="zh-CN" altLang="en-US" kern="100" dirty="0" smtClean="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 </a:t>
            </a:r>
          </a:p>
        </p:txBody>
      </p:sp>
      <p:sp>
        <p:nvSpPr>
          <p:cNvPr id="5" name="矩形 4"/>
          <p:cNvSpPr/>
          <p:nvPr/>
        </p:nvSpPr>
        <p:spPr>
          <a:xfrm>
            <a:off x="815413" y="2538961"/>
            <a:ext cx="10177131" cy="1887692"/>
          </a:xfrm>
          <a:prstGeom prst="rect">
            <a:avLst/>
          </a:prstGeom>
        </p:spPr>
        <p:txBody>
          <a:bodyPr wrap="square" lIns="121917" tIns="60958" rIns="121917" bIns="60958">
            <a:spAutoFit/>
          </a:bodyPr>
          <a:lstStyle/>
          <a:p>
            <a:pPr marL="822960" indent="-342900" algn="just">
              <a:lnSpc>
                <a:spcPct val="150000"/>
              </a:lnSpc>
              <a:spcAft>
                <a:spcPts val="800"/>
              </a:spcAft>
              <a:buFont typeface="Wingdings" panose="05000000000000000000" pitchFamily="2" charset="2"/>
              <a:buChar char="n"/>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若开展水平衡测试的，则用水管网漏损率直接根据计量的漏损水量进行计算</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822960" indent="-342900" algn="just">
              <a:lnSpc>
                <a:spcPct val="150000"/>
              </a:lnSpc>
              <a:spcAft>
                <a:spcPts val="800"/>
              </a:spcAft>
              <a:buFont typeface="Wingdings" panose="05000000000000000000" pitchFamily="2" charset="2"/>
              <a:buChar char="n"/>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若</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无水平衡测试的，用水管网漏损率为：</a:t>
            </a:r>
            <a:endPar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TextBox 6"/>
              <p:cNvSpPr txBox="1"/>
              <p:nvPr/>
            </p:nvSpPr>
            <p:spPr>
              <a:xfrm>
                <a:off x="1295467" y="4757261"/>
                <a:ext cx="10468565" cy="824517"/>
              </a:xfrm>
              <a:prstGeom prst="rect">
                <a:avLst/>
              </a:prstGeom>
              <a:noFill/>
            </p:spPr>
            <p:txBody>
              <a:bodyPr wrap="none" lIns="121917" tIns="60958" rIns="121917" bIns="60958" rtlCol="0">
                <a:spAutoFit/>
              </a:bodyPr>
              <a:lstStyle/>
              <a:p>
                <a14:m>
                  <m:oMath xmlns:m="http://schemas.openxmlformats.org/officeDocument/2006/math">
                    <m:r>
                      <a:rPr lang="zh-CN" altLang="en-US" sz="2400" b="1" i="1" smtClean="0">
                        <a:solidFill>
                          <a:schemeClr val="accent2"/>
                        </a:solidFill>
                        <a:latin typeface="Cambria Math"/>
                      </a:rPr>
                      <m:t>用水管网</m:t>
                    </m:r>
                    <m:r>
                      <a:rPr lang="zh-CN" altLang="en-US" sz="2400" b="1" i="1">
                        <a:solidFill>
                          <a:schemeClr val="accent2"/>
                        </a:solidFill>
                        <a:latin typeface="Cambria Math"/>
                      </a:rPr>
                      <m:t>漏损率</m:t>
                    </m:r>
                    <m:r>
                      <a:rPr lang="en-US" altLang="zh-CN" sz="2400" b="1" i="1" smtClean="0">
                        <a:solidFill>
                          <a:schemeClr val="accent2"/>
                        </a:solidFill>
                        <a:latin typeface="Cambria Math"/>
                      </a:rPr>
                      <m:t>=</m:t>
                    </m:r>
                    <m:f>
                      <m:fPr>
                        <m:ctrlPr>
                          <a:rPr lang="en-US" altLang="zh-CN" sz="2400" b="1" i="1" smtClean="0">
                            <a:solidFill>
                              <a:schemeClr val="accent2"/>
                            </a:solidFill>
                            <a:latin typeface="Cambria Math"/>
                          </a:rPr>
                        </m:ctrlPr>
                      </m:fPr>
                      <m:num>
                        <m:r>
                          <a:rPr lang="zh-CN" altLang="en-US" sz="2400" b="1" i="1">
                            <a:solidFill>
                              <a:schemeClr val="accent2"/>
                            </a:solidFill>
                            <a:latin typeface="Cambria Math"/>
                          </a:rPr>
                          <m:t>一级</m:t>
                        </m:r>
                        <m:r>
                          <a:rPr lang="zh-CN" altLang="en-US" sz="2400" b="1" i="1" smtClean="0">
                            <a:solidFill>
                              <a:schemeClr val="accent2"/>
                            </a:solidFill>
                            <a:latin typeface="Cambria Math"/>
                          </a:rPr>
                          <m:t>水表</m:t>
                        </m:r>
                        <m:r>
                          <a:rPr lang="zh-CN" altLang="en-US" sz="2400" b="1" i="1">
                            <a:solidFill>
                              <a:schemeClr val="accent2"/>
                            </a:solidFill>
                            <a:latin typeface="Cambria Math"/>
                          </a:rPr>
                          <m:t>计量</m:t>
                        </m:r>
                        <m:r>
                          <a:rPr lang="zh-CN" altLang="en-US" sz="2400" b="1" i="1" smtClean="0">
                            <a:solidFill>
                              <a:schemeClr val="accent2"/>
                            </a:solidFill>
                            <a:latin typeface="Cambria Math"/>
                          </a:rPr>
                          <m:t>值</m:t>
                        </m:r>
                        <m:r>
                          <a:rPr lang="en-US" altLang="zh-CN" sz="2400" b="1" i="1" smtClean="0">
                            <a:solidFill>
                              <a:schemeClr val="accent2"/>
                            </a:solidFill>
                            <a:latin typeface="Cambria Math"/>
                          </a:rPr>
                          <m:t>−</m:t>
                        </m:r>
                        <m:r>
                          <a:rPr lang="zh-CN" altLang="en-US" sz="2400" b="1" i="1">
                            <a:solidFill>
                              <a:schemeClr val="accent2"/>
                            </a:solidFill>
                            <a:latin typeface="Cambria Math"/>
                          </a:rPr>
                          <m:t>二级</m:t>
                        </m:r>
                        <m:r>
                          <a:rPr lang="zh-CN" altLang="en-US" sz="2400" b="1" i="1" smtClean="0">
                            <a:solidFill>
                              <a:schemeClr val="accent2"/>
                            </a:solidFill>
                            <a:latin typeface="Cambria Math"/>
                          </a:rPr>
                          <m:t>水表</m:t>
                        </m:r>
                        <m:r>
                          <a:rPr lang="zh-CN" altLang="en-US" sz="2400" b="1" i="1">
                            <a:solidFill>
                              <a:schemeClr val="accent2"/>
                            </a:solidFill>
                            <a:latin typeface="Cambria Math"/>
                          </a:rPr>
                          <m:t>计量值</m:t>
                        </m:r>
                      </m:num>
                      <m:den>
                        <m:r>
                          <a:rPr lang="zh-CN" altLang="en-US" sz="2400" b="1" i="1">
                            <a:solidFill>
                              <a:schemeClr val="accent2"/>
                            </a:solidFill>
                            <a:latin typeface="Cambria Math"/>
                          </a:rPr>
                          <m:t>一级</m:t>
                        </m:r>
                        <m:r>
                          <a:rPr lang="zh-CN" altLang="en-US" sz="2400" b="1" i="1" smtClean="0">
                            <a:solidFill>
                              <a:schemeClr val="accent2"/>
                            </a:solidFill>
                            <a:latin typeface="Cambria Math"/>
                          </a:rPr>
                          <m:t>水表</m:t>
                        </m:r>
                        <m:r>
                          <a:rPr lang="zh-CN" altLang="en-US" sz="2400" b="1" i="1">
                            <a:solidFill>
                              <a:schemeClr val="accent2"/>
                            </a:solidFill>
                            <a:latin typeface="Cambria Math"/>
                          </a:rPr>
                          <m:t>计量值</m:t>
                        </m:r>
                      </m:den>
                    </m:f>
                    <m:r>
                      <a:rPr lang="en-US" altLang="zh-CN" sz="2400" b="1" i="1" smtClean="0">
                        <a:solidFill>
                          <a:schemeClr val="accent2"/>
                        </a:solidFill>
                        <a:latin typeface="Cambria Math"/>
                        <a:ea typeface="Cambria Math"/>
                      </a:rPr>
                      <m:t>×</m:t>
                    </m:r>
                    <m:r>
                      <a:rPr lang="en-US" altLang="zh-CN" sz="2400" b="1" i="1" smtClean="0">
                        <a:solidFill>
                          <a:schemeClr val="accent2"/>
                        </a:solidFill>
                        <a:latin typeface="Cambria Math"/>
                      </a:rPr>
                      <m:t>𝟏𝟎𝟎</m:t>
                    </m:r>
                    <m:r>
                      <a:rPr lang="en-US" altLang="zh-CN" sz="2400" b="1" i="1" smtClean="0">
                        <a:solidFill>
                          <a:schemeClr val="accent2"/>
                        </a:solidFill>
                        <a:latin typeface="Cambria Math"/>
                      </a:rPr>
                      <m:t>%</m:t>
                    </m:r>
                  </m:oMath>
                </a14:m>
                <a:r>
                  <a:rPr lang="en-US" altLang="zh-CN" sz="2400" b="1" dirty="0" smtClean="0">
                    <a:solidFill>
                      <a:schemeClr val="accent2"/>
                    </a:solidFill>
                    <a:latin typeface="+mn-ea"/>
                  </a:rPr>
                  <a:t>-</a:t>
                </a:r>
                <a:r>
                  <a:rPr lang="zh-CN" altLang="en-US" sz="2400" dirty="0">
                    <a:solidFill>
                      <a:schemeClr val="accent2"/>
                    </a:solidFill>
                    <a:latin typeface="Cambria Math"/>
                  </a:rPr>
                  <a:t>水表计量误差</a:t>
                </a:r>
              </a:p>
            </p:txBody>
          </p:sp>
        </mc:Choice>
        <mc:Fallback xmlns="">
          <p:sp>
            <p:nvSpPr>
              <p:cNvPr id="7" name="TextBox 6"/>
              <p:cNvSpPr txBox="1">
                <a:spLocks noRot="1" noChangeAspect="1" noMove="1" noResize="1" noEditPoints="1" noAdjustHandles="1" noChangeArrowheads="1" noChangeShapeType="1" noTextEdit="1"/>
              </p:cNvSpPr>
              <p:nvPr/>
            </p:nvSpPr>
            <p:spPr>
              <a:xfrm>
                <a:off x="1295467" y="4757261"/>
                <a:ext cx="10468565" cy="824517"/>
              </a:xfrm>
              <a:prstGeom prst="rect">
                <a:avLst/>
              </a:prstGeom>
              <a:blipFill rotWithShape="1">
                <a:blip r:embed="rId3"/>
                <a:stretch>
                  <a:fillRect/>
                </a:stretch>
              </a:blipFill>
            </p:spPr>
            <p:txBody>
              <a:bodyPr/>
              <a:lstStyle/>
              <a:p>
                <a:r>
                  <a:rPr lang="zh-CN" altLang="en-US">
                    <a:noFill/>
                  </a:rPr>
                  <a:t> </a:t>
                </a:r>
              </a:p>
            </p:txBody>
          </p:sp>
        </mc:Fallback>
      </mc:AlternateContent>
      <p:sp>
        <p:nvSpPr>
          <p:cNvPr id="2" name="文本占位符 1"/>
          <p:cNvSpPr>
            <a:spLocks noGrp="1"/>
          </p:cNvSpPr>
          <p:nvPr>
            <p:ph type="body" sz="quarter" idx="11"/>
          </p:nvPr>
        </p:nvSpPr>
        <p:spPr/>
        <p:txBody>
          <a:bodyPr/>
          <a:lstStyle/>
          <a:p>
            <a:r>
              <a:rPr lang="zh-CN" altLang="en-US" dirty="0"/>
              <a:t>重点指标</a:t>
            </a:r>
            <a:r>
              <a:rPr lang="zh-CN" altLang="en-US" dirty="0" smtClean="0"/>
              <a:t>说明</a:t>
            </a:r>
            <a:endParaRPr lang="zh-CN" altLang="en-US" dirty="0"/>
          </a:p>
        </p:txBody>
      </p:sp>
      <p:sp>
        <p:nvSpPr>
          <p:cNvPr id="6" name="矩形 5"/>
          <p:cNvSpPr/>
          <p:nvPr/>
        </p:nvSpPr>
        <p:spPr>
          <a:xfrm>
            <a:off x="815413" y="5583144"/>
            <a:ext cx="10177131" cy="1165828"/>
          </a:xfrm>
          <a:prstGeom prst="rect">
            <a:avLst/>
          </a:prstGeom>
        </p:spPr>
        <p:txBody>
          <a:bodyPr wrap="square" lIns="121917" tIns="60958" rIns="121917" bIns="60958">
            <a:spAutoFit/>
          </a:bodyPr>
          <a:lstStyle/>
          <a:p>
            <a:pPr marL="822960" indent="-342900" algn="just">
              <a:lnSpc>
                <a:spcPct val="150000"/>
              </a:lnSpc>
              <a:spcAft>
                <a:spcPts val="800"/>
              </a:spcAft>
              <a:buFont typeface="Wingdings" panose="05000000000000000000" pitchFamily="2" charset="2"/>
              <a:buChar char="n"/>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用水管网漏损率要求不＞</a:t>
            </a:r>
            <a:r>
              <a:rPr lang="en-US" altLang="zh-CN"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，是指</a:t>
            </a:r>
            <a:r>
              <a:rPr lang="zh-CN" altLang="en-US" sz="2400" b="1" kern="100" dirty="0" smtClean="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排除计量误差率</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等因素后，不大于</a:t>
            </a:r>
            <a:r>
              <a:rPr lang="en-US" altLang="zh-CN"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zh-CN" altLang="en-US" dirty="0"/>
              <a:t>重点指标</a:t>
            </a:r>
            <a:r>
              <a:rPr lang="zh-CN" altLang="en-US" dirty="0" smtClean="0"/>
              <a:t>说明</a:t>
            </a:r>
            <a:endParaRPr lang="zh-CN" altLang="en-US" dirty="0"/>
          </a:p>
        </p:txBody>
      </p:sp>
      <p:sp>
        <p:nvSpPr>
          <p:cNvPr id="3" name="矩形 2"/>
          <p:cNvSpPr/>
          <p:nvPr/>
        </p:nvSpPr>
        <p:spPr>
          <a:xfrm>
            <a:off x="812800" y="1378857"/>
            <a:ext cx="9855200" cy="4883388"/>
          </a:xfrm>
          <a:prstGeom prst="rect">
            <a:avLst/>
          </a:prstGeom>
        </p:spPr>
        <p:txBody>
          <a:bodyPr wrap="square">
            <a:spAutoFit/>
          </a:bodyPr>
          <a:lstStyle/>
          <a:p>
            <a:pPr marL="360045" algn="just">
              <a:lnSpc>
                <a:spcPct val="150000"/>
              </a:lnSpc>
              <a:spcAft>
                <a:spcPts val="600"/>
              </a:spcAft>
            </a:pPr>
            <a:r>
              <a:rPr lang="zh-CN" altLang="en-US" sz="2000" kern="100" dirty="0">
                <a:latin typeface="微软雅黑" panose="020B0503020204020204" pitchFamily="34" charset="-122"/>
                <a:ea typeface="微软雅黑" panose="020B0503020204020204" pitchFamily="34" charset="-122"/>
                <a:cs typeface="Times New Roman" panose="02020603050405020304" pitchFamily="18" charset="0"/>
              </a:rPr>
              <a:t>举例：</a:t>
            </a:r>
            <a:endParaRPr lang="en-US" altLang="zh-CN" sz="2000" kern="100" dirty="0">
              <a:latin typeface="微软雅黑" panose="020B0503020204020204" pitchFamily="34" charset="-122"/>
              <a:ea typeface="微软雅黑" panose="020B0503020204020204" pitchFamily="34" charset="-122"/>
              <a:cs typeface="Times New Roman" panose="02020603050405020304" pitchFamily="18" charset="0"/>
            </a:endParaRPr>
          </a:p>
          <a:p>
            <a:pPr marL="861060" indent="-381000" algn="just">
              <a:lnSpc>
                <a:spcPct val="150000"/>
              </a:lnSpc>
              <a:spcAft>
                <a:spcPts val="800"/>
              </a:spcAft>
              <a:buFont typeface="Wingdings" panose="05000000000000000000" pitchFamily="2" charset="2"/>
              <a:buChar char="n"/>
            </a:pPr>
            <a:r>
              <a:rPr lang="zh-CN" altLang="en-US" sz="2400"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某单位的综合漏损率（原来的漏损率）为</a:t>
            </a:r>
            <a:r>
              <a:rPr lang="en-US" altLang="zh-CN" sz="2400"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6%</a:t>
            </a:r>
            <a:r>
              <a:rPr lang="zh-CN" altLang="en-US" sz="2400"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，水表计量误差率</a:t>
            </a:r>
            <a:r>
              <a:rPr lang="zh-CN" altLang="en-US" sz="2400"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为</a:t>
            </a:r>
            <a:r>
              <a:rPr lang="en-US" altLang="zh-CN" sz="2400"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5</a:t>
            </a:r>
            <a:r>
              <a:rPr lang="en-US" altLang="zh-CN" sz="2400"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400"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，则该单位的用水管网漏损率（原来的漏失率）</a:t>
            </a:r>
            <a:r>
              <a:rPr lang="zh-CN" altLang="en-US" sz="2400"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为：</a:t>
            </a:r>
            <a:endParaRPr lang="en-US" altLang="zh-CN" sz="2400"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861060" indent="-381000" algn="just">
              <a:lnSpc>
                <a:spcPct val="150000"/>
              </a:lnSpc>
              <a:spcAft>
                <a:spcPts val="800"/>
              </a:spcAft>
              <a:buFont typeface="Wingdings" panose="05000000000000000000" pitchFamily="2" charset="2"/>
              <a:buChar char="n"/>
            </a:pPr>
            <a:endParaRPr lang="en-US" altLang="zh-CN" sz="2400"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861060" indent="-381000" algn="just">
              <a:lnSpc>
                <a:spcPct val="150000"/>
              </a:lnSpc>
              <a:spcAft>
                <a:spcPts val="800"/>
              </a:spcAft>
              <a:buFont typeface="Wingdings" panose="05000000000000000000" pitchFamily="2" charset="2"/>
              <a:buChar char="n"/>
            </a:pPr>
            <a:endParaRPr lang="en-US" altLang="zh-CN" sz="2400"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861060" indent="-381000" algn="just">
              <a:lnSpc>
                <a:spcPct val="150000"/>
              </a:lnSpc>
              <a:spcAft>
                <a:spcPts val="800"/>
              </a:spcAft>
              <a:buFont typeface="Wingdings" panose="05000000000000000000" pitchFamily="2" charset="2"/>
              <a:buChar char="n"/>
            </a:pPr>
            <a:endParaRPr lang="en-US" altLang="zh-CN" sz="2400"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861060" indent="-381000" algn="just">
              <a:lnSpc>
                <a:spcPct val="150000"/>
              </a:lnSpc>
              <a:spcAft>
                <a:spcPts val="800"/>
              </a:spcAft>
              <a:buFont typeface="Wingdings" panose="05000000000000000000" pitchFamily="2" charset="2"/>
              <a:buChar char="n"/>
            </a:pPr>
            <a:endParaRPr lang="en-US" altLang="zh-CN" sz="2400"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360045" algn="just">
              <a:lnSpc>
                <a:spcPct val="150000"/>
              </a:lnSpc>
              <a:spcAft>
                <a:spcPts val="600"/>
              </a:spcAft>
            </a:pPr>
            <a:endParaRPr lang="zh-CN" altLang="en-US" kern="100" dirty="0">
              <a:latin typeface="微软雅黑" panose="020B0503020204020204" pitchFamily="34" charset="-122"/>
              <a:ea typeface="微软雅黑" panose="020B0503020204020204"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TextBox 5"/>
              <p:cNvSpPr txBox="1"/>
              <p:nvPr/>
            </p:nvSpPr>
            <p:spPr>
              <a:xfrm>
                <a:off x="1944914" y="3376711"/>
                <a:ext cx="7590971" cy="46410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zh-CN" altLang="en-US" sz="2400" i="1" kern="100" smtClean="0">
                          <a:solidFill>
                            <a:schemeClr val="accent2"/>
                          </a:solidFill>
                          <a:latin typeface="Cambria Math"/>
                          <a:ea typeface="微软雅黑" pitchFamily="34" charset="-122"/>
                          <a:cs typeface="Times New Roman" panose="02020603050405020304" pitchFamily="18" charset="0"/>
                        </a:rPr>
                        <m:t>用水</m:t>
                      </m:r>
                      <m:r>
                        <a:rPr lang="zh-CN" altLang="en-US" sz="2400" i="1" kern="100">
                          <a:solidFill>
                            <a:schemeClr val="accent2"/>
                          </a:solidFill>
                          <a:latin typeface="Cambria Math"/>
                          <a:ea typeface="微软雅黑" pitchFamily="34" charset="-122"/>
                          <a:cs typeface="Times New Roman" panose="02020603050405020304" pitchFamily="18" charset="0"/>
                        </a:rPr>
                        <m:t>管网漏损率</m:t>
                      </m:r>
                      <m:r>
                        <a:rPr lang="en-US" altLang="zh-CN" sz="2400" kern="100">
                          <a:solidFill>
                            <a:schemeClr val="accent2"/>
                          </a:solidFill>
                          <a:latin typeface="Cambria Math"/>
                          <a:ea typeface="微软雅黑" pitchFamily="34" charset="-122"/>
                          <a:cs typeface="Times New Roman" panose="02020603050405020304" pitchFamily="18" charset="0"/>
                        </a:rPr>
                        <m:t>=</m:t>
                      </m:r>
                      <m:r>
                        <a:rPr lang="en-US" altLang="zh-CN" sz="2400" b="0" i="0" kern="100" smtClean="0">
                          <a:solidFill>
                            <a:schemeClr val="accent2"/>
                          </a:solidFill>
                          <a:latin typeface="Cambria Math"/>
                          <a:ea typeface="微软雅黑" pitchFamily="34" charset="-122"/>
                          <a:cs typeface="Times New Roman" panose="02020603050405020304" pitchFamily="18" charset="0"/>
                        </a:rPr>
                        <m:t>6</m:t>
                      </m:r>
                      <m:r>
                        <a:rPr lang="en-US" altLang="zh-CN" sz="2400" b="0" i="1" kern="100" smtClean="0">
                          <a:solidFill>
                            <a:schemeClr val="accent2"/>
                          </a:solidFill>
                          <a:latin typeface="Cambria Math"/>
                          <a:ea typeface="微软雅黑" pitchFamily="34" charset="-122"/>
                          <a:cs typeface="Times New Roman" panose="02020603050405020304" pitchFamily="18" charset="0"/>
                        </a:rPr>
                        <m:t>%−5%</m:t>
                      </m:r>
                      <m:r>
                        <a:rPr lang="en-US" altLang="zh-CN" sz="2400" kern="100">
                          <a:solidFill>
                            <a:schemeClr val="accent2"/>
                          </a:solidFill>
                          <a:latin typeface="Cambria Math"/>
                          <a:ea typeface="微软雅黑" pitchFamily="34" charset="-122"/>
                          <a:cs typeface="Times New Roman" panose="02020603050405020304" pitchFamily="18" charset="0"/>
                        </a:rPr>
                        <m:t>=</m:t>
                      </m:r>
                      <m:r>
                        <a:rPr lang="en-US" altLang="zh-CN" sz="2400" b="0" i="0" kern="100" smtClean="0">
                          <a:solidFill>
                            <a:schemeClr val="accent2"/>
                          </a:solidFill>
                          <a:latin typeface="Cambria Math"/>
                          <a:ea typeface="微软雅黑" pitchFamily="34" charset="-122"/>
                          <a:cs typeface="Times New Roman" panose="02020603050405020304" pitchFamily="18" charset="0"/>
                        </a:rPr>
                        <m:t>1</m:t>
                      </m:r>
                      <m:r>
                        <a:rPr lang="en-US" altLang="zh-CN" sz="2400" b="0" i="1" kern="100" smtClean="0">
                          <a:solidFill>
                            <a:schemeClr val="accent2"/>
                          </a:solidFill>
                          <a:latin typeface="Cambria Math"/>
                          <a:ea typeface="微软雅黑" pitchFamily="34" charset="-122"/>
                          <a:cs typeface="Times New Roman" panose="02020603050405020304" pitchFamily="18" charset="0"/>
                        </a:rPr>
                        <m:t>%</m:t>
                      </m:r>
                    </m:oMath>
                  </m:oMathPara>
                </a14:m>
                <a:endParaRPr lang="zh-CN" altLang="en-US" sz="2400" kern="100" dirty="0">
                  <a:solidFill>
                    <a:schemeClr val="accent2"/>
                  </a:solidFill>
                  <a:latin typeface="微软雅黑" pitchFamily="34" charset="-122"/>
                  <a:ea typeface="微软雅黑" pitchFamily="34" charset="-122"/>
                  <a:cs typeface="Times New Roman" panose="02020603050405020304" pitchFamily="18" charset="0"/>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1944914" y="3376711"/>
                <a:ext cx="7590971" cy="464101"/>
              </a:xfrm>
              <a:prstGeom prst="rect">
                <a:avLst/>
              </a:prstGeom>
              <a:blipFill rotWithShape="1">
                <a:blip r:embed="rId3"/>
                <a:stretch>
                  <a:fillRect b="-15789"/>
                </a:stretch>
              </a:blipFill>
            </p:spPr>
            <p:txBody>
              <a:bodyPr/>
              <a:lstStyle/>
              <a:p>
                <a:r>
                  <a:rPr lang="zh-CN" altLang="en-US">
                    <a:noFill/>
                  </a:rPr>
                  <a:t> </a:t>
                </a:r>
                <a:endParaRPr lang="zh-CN" altLang="en-US">
                  <a:noFill/>
                </a:endParaRPr>
              </a:p>
            </p:txBody>
          </p:sp>
        </mc:Fallback>
      </mc:AlternateContent>
      <p:sp>
        <p:nvSpPr>
          <p:cNvPr id="4" name="矩形 3"/>
          <p:cNvSpPr/>
          <p:nvPr/>
        </p:nvSpPr>
        <p:spPr>
          <a:xfrm>
            <a:off x="2902864" y="5064037"/>
            <a:ext cx="8599713" cy="1422954"/>
          </a:xfrm>
          <a:prstGeom prst="rect">
            <a:avLst/>
          </a:prstGeom>
          <a:ln w="19050">
            <a:solidFill>
              <a:schemeClr val="tx1"/>
            </a:solidFill>
            <a:prstDash val="solid"/>
          </a:ln>
        </p:spPr>
        <p:txBody>
          <a:bodyPr wrap="square">
            <a:spAutoFit/>
          </a:bodyPr>
          <a:lstStyle/>
          <a:p>
            <a:pPr>
              <a:lnSpc>
                <a:spcPct val="150000"/>
              </a:lnSpc>
              <a:defRPr/>
            </a:pPr>
            <a:r>
              <a:rPr lang="zh-CN" altLang="en-US" sz="2000"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根据</a:t>
            </a:r>
            <a:r>
              <a:rPr lang="en-US" altLang="zh-CN" sz="2000"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中华人民共和国国家计量检定规程</a:t>
            </a:r>
            <a:r>
              <a:rPr lang="en-US" altLang="zh-CN" sz="2000"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000"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JJG162-2009</a:t>
            </a:r>
            <a:r>
              <a:rPr lang="zh-CN" altLang="en-US" sz="2000"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）中</a:t>
            </a:r>
            <a:r>
              <a:rPr lang="en-US" altLang="zh-CN" sz="2000"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冷水水表检定规程</a:t>
            </a:r>
            <a:r>
              <a:rPr lang="en-US" altLang="zh-CN" sz="2000"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要求，对于</a:t>
            </a:r>
            <a:r>
              <a:rPr lang="en-US" altLang="zh-CN" sz="2000" dirty="0">
                <a:solidFill>
                  <a:srgbClr val="FF0000"/>
                </a:solidFill>
                <a:latin typeface="微软雅黑" panose="020B0503020204020204" pitchFamily="34" charset="-122"/>
                <a:ea typeface="微软雅黑" panose="020B0503020204020204" pitchFamily="34" charset="-122"/>
              </a:rPr>
              <a:t>Ⅰ</a:t>
            </a:r>
            <a:r>
              <a:rPr lang="zh-CN" altLang="en-US" sz="2000" dirty="0">
                <a:solidFill>
                  <a:srgbClr val="FF0000"/>
                </a:solidFill>
                <a:latin typeface="微软雅黑" panose="020B0503020204020204" pitchFamily="34" charset="-122"/>
                <a:ea typeface="微软雅黑" panose="020B0503020204020204" pitchFamily="34" charset="-122"/>
              </a:rPr>
              <a:t>级水表（准确度等级为</a:t>
            </a:r>
            <a:r>
              <a:rPr lang="en-US" altLang="zh-CN" sz="2000" dirty="0">
                <a:solidFill>
                  <a:srgbClr val="FF0000"/>
                </a:solidFill>
                <a:latin typeface="微软雅黑" panose="020B0503020204020204" pitchFamily="34" charset="-122"/>
                <a:ea typeface="微软雅黑" panose="020B0503020204020204" pitchFamily="34" charset="-122"/>
              </a:rPr>
              <a:t>Ⅰ</a:t>
            </a:r>
            <a:r>
              <a:rPr lang="zh-CN" altLang="en-US" sz="2000" dirty="0">
                <a:solidFill>
                  <a:srgbClr val="FF0000"/>
                </a:solidFill>
                <a:latin typeface="微软雅黑" panose="020B0503020204020204" pitchFamily="34" charset="-122"/>
                <a:ea typeface="微软雅黑" panose="020B0503020204020204" pitchFamily="34" charset="-122"/>
              </a:rPr>
              <a:t>级），最大允许误差为</a:t>
            </a:r>
            <a:r>
              <a:rPr lang="en-US" altLang="zh-CN" sz="2000" dirty="0">
                <a:solidFill>
                  <a:srgbClr val="FF0000"/>
                </a:solidFill>
                <a:latin typeface="微软雅黑" panose="020B0503020204020204" pitchFamily="34" charset="-122"/>
                <a:ea typeface="微软雅黑" panose="020B0503020204020204" pitchFamily="34" charset="-122"/>
              </a:rPr>
              <a:t>±3%</a:t>
            </a:r>
            <a:r>
              <a:rPr lang="zh-CN" altLang="en-US" sz="2000" dirty="0">
                <a:solidFill>
                  <a:srgbClr val="FF0000"/>
                </a:solidFill>
                <a:latin typeface="微软雅黑" panose="020B0503020204020204" pitchFamily="34" charset="-122"/>
                <a:ea typeface="微软雅黑" panose="020B0503020204020204" pitchFamily="34" charset="-122"/>
              </a:rPr>
              <a:t>，对于</a:t>
            </a:r>
            <a:r>
              <a:rPr lang="en-US" altLang="zh-CN" sz="2000" dirty="0">
                <a:solidFill>
                  <a:srgbClr val="FF0000"/>
                </a:solidFill>
                <a:latin typeface="微软雅黑" panose="020B0503020204020204" pitchFamily="34" charset="-122"/>
                <a:ea typeface="微软雅黑" panose="020B0503020204020204" pitchFamily="34" charset="-122"/>
              </a:rPr>
              <a:t>Ⅱ</a:t>
            </a:r>
            <a:r>
              <a:rPr lang="zh-CN" altLang="en-US" sz="2000" dirty="0">
                <a:solidFill>
                  <a:srgbClr val="FF0000"/>
                </a:solidFill>
                <a:latin typeface="微软雅黑" panose="020B0503020204020204" pitchFamily="34" charset="-122"/>
                <a:ea typeface="微软雅黑" panose="020B0503020204020204" pitchFamily="34" charset="-122"/>
              </a:rPr>
              <a:t>级水表（准确度等级为</a:t>
            </a:r>
            <a:r>
              <a:rPr lang="en-US" altLang="zh-CN" sz="2000" dirty="0">
                <a:solidFill>
                  <a:srgbClr val="FF0000"/>
                </a:solidFill>
                <a:latin typeface="微软雅黑" panose="020B0503020204020204" pitchFamily="34" charset="-122"/>
                <a:ea typeface="微软雅黑" panose="020B0503020204020204" pitchFamily="34" charset="-122"/>
              </a:rPr>
              <a:t>Ⅱ</a:t>
            </a:r>
            <a:r>
              <a:rPr lang="zh-CN" altLang="en-US" sz="2000" dirty="0">
                <a:solidFill>
                  <a:srgbClr val="FF0000"/>
                </a:solidFill>
                <a:latin typeface="微软雅黑" panose="020B0503020204020204" pitchFamily="34" charset="-122"/>
                <a:ea typeface="微软雅黑" panose="020B0503020204020204" pitchFamily="34" charset="-122"/>
              </a:rPr>
              <a:t>级），最大允许误差为</a:t>
            </a:r>
            <a:r>
              <a:rPr lang="en-US" altLang="zh-CN" sz="2000" dirty="0">
                <a:solidFill>
                  <a:srgbClr val="FF0000"/>
                </a:solidFill>
                <a:latin typeface="微软雅黑" panose="020B0503020204020204" pitchFamily="34" charset="-122"/>
                <a:ea typeface="微软雅黑" panose="020B0503020204020204" pitchFamily="34" charset="-122"/>
              </a:rPr>
              <a:t>±5%</a:t>
            </a:r>
            <a:r>
              <a:rPr lang="zh-CN" altLang="en-US" sz="2000" dirty="0">
                <a:latin typeface="微软雅黑" panose="020B0503020204020204" pitchFamily="34" charset="-122"/>
                <a:ea typeface="微软雅黑" panose="020B0503020204020204" pitchFamily="34" charset="-122"/>
              </a:rPr>
              <a:t>。</a:t>
            </a:r>
          </a:p>
        </p:txBody>
      </p:sp>
      <p:pic>
        <p:nvPicPr>
          <p:cNvPr id="1026" name="Picture 2" descr="C:\Users\lenovo\Desktop\u=2420035659,3067538660&amp;fm=26&amp;gp=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6879" y="5064036"/>
            <a:ext cx="1368425" cy="13684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31371" y="1412777"/>
            <a:ext cx="10945216" cy="774760"/>
          </a:xfrm>
          <a:prstGeom prst="rect">
            <a:avLst/>
          </a:prstGeom>
        </p:spPr>
        <p:txBody>
          <a:bodyPr wrap="square" lIns="121917" tIns="60958" rIns="121917" bIns="60958">
            <a:spAutoFit/>
          </a:bodyPr>
          <a:lstStyle/>
          <a:p>
            <a:pPr marL="191770" indent="457200" algn="just">
              <a:lnSpc>
                <a:spcPct val="150000"/>
              </a:lnSpc>
              <a:spcAft>
                <a:spcPts val="1600"/>
              </a:spcAft>
            </a:pPr>
            <a:r>
              <a:rPr lang="zh-CN" altLang="en-US" sz="32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其它说明</a:t>
            </a:r>
          </a:p>
        </p:txBody>
      </p:sp>
      <p:sp>
        <p:nvSpPr>
          <p:cNvPr id="5" name="矩形 4"/>
          <p:cNvSpPr/>
          <p:nvPr/>
        </p:nvSpPr>
        <p:spPr>
          <a:xfrm>
            <a:off x="431371" y="2372883"/>
            <a:ext cx="11233248" cy="3857462"/>
          </a:xfrm>
          <a:prstGeom prst="rect">
            <a:avLst/>
          </a:prstGeom>
        </p:spPr>
        <p:txBody>
          <a:bodyPr wrap="square" lIns="121917" tIns="60958" rIns="121917" bIns="60958">
            <a:spAutoFit/>
          </a:bodyPr>
          <a:lstStyle/>
          <a:p>
            <a:pPr marL="480060" algn="just">
              <a:lnSpc>
                <a:spcPct val="150000"/>
              </a:lnSpc>
              <a:spcAft>
                <a:spcPts val="800"/>
              </a:spcAft>
            </a:pPr>
            <a:r>
              <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、关于缺省项</a:t>
            </a:r>
            <a:endPar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861060" indent="-381000" algn="just">
              <a:lnSpc>
                <a:spcPct val="150000"/>
              </a:lnSpc>
              <a:spcAft>
                <a:spcPts val="800"/>
              </a:spcAft>
              <a:buFont typeface="Wingdings" panose="05000000000000000000" pitchFamily="2" charset="2"/>
              <a:buChar char="n"/>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若不涉及中央空调、绿化、净水器、分布式空调，则中央空调冷凝水、绿化高效灌溉、纯净水尾水、空调冷凝水按缺省项赋分；</a:t>
            </a:r>
            <a:endPar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480060" algn="just">
              <a:lnSpc>
                <a:spcPct val="150000"/>
              </a:lnSpc>
              <a:spcAft>
                <a:spcPts val="800"/>
              </a:spcAft>
            </a:pPr>
            <a:r>
              <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、关于节水标语</a:t>
            </a:r>
            <a:endPar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822960" indent="-342900" algn="just">
              <a:lnSpc>
                <a:spcPct val="150000"/>
              </a:lnSpc>
              <a:spcAft>
                <a:spcPts val="800"/>
              </a:spcAft>
              <a:buFont typeface="Wingdings" panose="05000000000000000000" pitchFamily="2" charset="2"/>
              <a:buChar char="n"/>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一个洗手间有几个水龙头，是每个水龙头旁边都贴上节水标语吗？</a:t>
            </a:r>
            <a:endPar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480060" algn="just">
              <a:lnSpc>
                <a:spcPct val="150000"/>
              </a:lnSpc>
              <a:spcAft>
                <a:spcPts val="800"/>
              </a:spcAft>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在洗手间显著位置，贴一个节水标语即可。</a:t>
            </a:r>
            <a:endPar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占位符 1"/>
          <p:cNvSpPr>
            <a:spLocks noGrp="1"/>
          </p:cNvSpPr>
          <p:nvPr>
            <p:ph type="body" sz="quarter" idx="11"/>
          </p:nvPr>
        </p:nvSpPr>
        <p:spPr/>
        <p:txBody>
          <a:bodyPr/>
          <a:lstStyle/>
          <a:p>
            <a:r>
              <a:rPr lang="zh-CN" altLang="en-US" dirty="0"/>
              <a:t>重点指标</a:t>
            </a:r>
            <a:r>
              <a:rPr lang="zh-CN" altLang="en-US" dirty="0" smtClean="0"/>
              <a:t>说明</a:t>
            </a:r>
            <a:endParaRPr lang="zh-CN" altLang="en-US"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31371" y="1412777"/>
            <a:ext cx="10945216" cy="774760"/>
          </a:xfrm>
          <a:prstGeom prst="rect">
            <a:avLst/>
          </a:prstGeom>
        </p:spPr>
        <p:txBody>
          <a:bodyPr wrap="square" lIns="121917" tIns="60958" rIns="121917" bIns="60958">
            <a:spAutoFit/>
          </a:bodyPr>
          <a:lstStyle/>
          <a:p>
            <a:pPr marL="191770" indent="457200" algn="just">
              <a:lnSpc>
                <a:spcPct val="150000"/>
              </a:lnSpc>
              <a:spcAft>
                <a:spcPts val="1600"/>
              </a:spcAft>
            </a:pPr>
            <a:r>
              <a:rPr lang="zh-CN" altLang="en-US" sz="32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其它说明</a:t>
            </a:r>
          </a:p>
        </p:txBody>
      </p:sp>
      <p:sp>
        <p:nvSpPr>
          <p:cNvPr id="5" name="矩形 4"/>
          <p:cNvSpPr/>
          <p:nvPr/>
        </p:nvSpPr>
        <p:spPr>
          <a:xfrm>
            <a:off x="431371" y="2372883"/>
            <a:ext cx="11233248" cy="3200872"/>
          </a:xfrm>
          <a:prstGeom prst="rect">
            <a:avLst/>
          </a:prstGeom>
        </p:spPr>
        <p:txBody>
          <a:bodyPr wrap="square" lIns="121917" tIns="60958" rIns="121917" bIns="60958">
            <a:spAutoFit/>
          </a:bodyPr>
          <a:lstStyle/>
          <a:p>
            <a:pPr marL="480060" algn="just">
              <a:lnSpc>
                <a:spcPct val="150000"/>
              </a:lnSpc>
              <a:spcAft>
                <a:spcPts val="800"/>
              </a:spcAft>
            </a:pPr>
            <a:r>
              <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、关于特色创新指标</a:t>
            </a:r>
            <a:endPar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861060" indent="-381000" algn="just">
              <a:lnSpc>
                <a:spcPct val="150000"/>
              </a:lnSpc>
              <a:spcAft>
                <a:spcPts val="800"/>
              </a:spcAft>
              <a:buFont typeface="Wingdings" panose="05000000000000000000" pitchFamily="2" charset="2"/>
              <a:buChar char="n"/>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在节水技术和管理指标中没有包含的、体现地方特色的、取得显著节水成效的其它技术、管理等方面的创新工作；</a:t>
            </a:r>
            <a:endParaRPr lang="en-US" altLang="zh-CN"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861060" indent="-381000" algn="just">
              <a:lnSpc>
                <a:spcPct val="150000"/>
              </a:lnSpc>
              <a:spcAft>
                <a:spcPts val="800"/>
              </a:spcAft>
              <a:buFont typeface="Wingdings" panose="05000000000000000000" pitchFamily="2" charset="2"/>
              <a:buChar char="n"/>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如：采用合同节水管理模式、设置集中展示区等。</a:t>
            </a:r>
            <a:endPar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480060" algn="just">
              <a:lnSpc>
                <a:spcPct val="150000"/>
              </a:lnSpc>
              <a:spcAft>
                <a:spcPts val="800"/>
              </a:spcAft>
            </a:pPr>
            <a:endPar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占位符 1"/>
          <p:cNvSpPr>
            <a:spLocks noGrp="1"/>
          </p:cNvSpPr>
          <p:nvPr>
            <p:ph type="body" sz="quarter" idx="11"/>
          </p:nvPr>
        </p:nvSpPr>
        <p:spPr/>
        <p:txBody>
          <a:bodyPr/>
          <a:lstStyle/>
          <a:p>
            <a:r>
              <a:rPr lang="zh-CN" altLang="en-US" dirty="0"/>
              <a:t>重点指标</a:t>
            </a:r>
            <a:r>
              <a:rPr lang="zh-CN" altLang="en-US" dirty="0" smtClean="0"/>
              <a:t>说明</a:t>
            </a:r>
            <a:endParaRPr lang="zh-CN" alt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540000" y="1893929"/>
            <a:ext cx="7563971" cy="3765129"/>
          </a:xfrm>
          <a:prstGeom prst="rect">
            <a:avLst/>
          </a:prstGeom>
        </p:spPr>
        <p:txBody>
          <a:bodyPr wrap="square" lIns="121917" tIns="60958" rIns="121917" bIns="60958">
            <a:spAutoFit/>
          </a:bodyPr>
          <a:lstStyle/>
          <a:p>
            <a:pPr marL="480060" algn="just">
              <a:lnSpc>
                <a:spcPct val="150000"/>
              </a:lnSpc>
              <a:spcAft>
                <a:spcPts val="800"/>
              </a:spcAft>
            </a:pPr>
            <a:r>
              <a:rPr lang="en-US" altLang="zh-CN" sz="28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en-US" sz="28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、申请节水机关验收的文件</a:t>
            </a:r>
            <a:endParaRPr lang="en-US" altLang="zh-CN" sz="28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480060" algn="just">
              <a:lnSpc>
                <a:spcPct val="150000"/>
              </a:lnSpc>
              <a:spcAft>
                <a:spcPts val="800"/>
              </a:spcAft>
            </a:pPr>
            <a:r>
              <a:rPr lang="en-US" altLang="zh-CN" sz="28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en-US" sz="28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、节水机关建设实施方案</a:t>
            </a:r>
            <a:endParaRPr lang="en-US" altLang="zh-CN" sz="28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480060" algn="just">
              <a:lnSpc>
                <a:spcPct val="150000"/>
              </a:lnSpc>
              <a:spcAft>
                <a:spcPts val="800"/>
              </a:spcAft>
            </a:pPr>
            <a:r>
              <a:rPr lang="en-US" altLang="zh-CN" sz="28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28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、节水机关创建自评报告</a:t>
            </a:r>
            <a:endParaRPr lang="en-US" altLang="zh-CN" sz="28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480060" algn="just">
              <a:lnSpc>
                <a:spcPct val="150000"/>
              </a:lnSpc>
              <a:spcAft>
                <a:spcPts val="800"/>
              </a:spcAft>
            </a:pPr>
            <a:r>
              <a:rPr lang="en-US" altLang="zh-CN" sz="28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4</a:t>
            </a:r>
            <a:r>
              <a:rPr lang="zh-CN" altLang="en-US" sz="28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、节水机关标准完成情况逐项说明</a:t>
            </a:r>
            <a:endParaRPr lang="en-US" altLang="zh-CN" sz="28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480060" algn="just">
              <a:lnSpc>
                <a:spcPct val="150000"/>
              </a:lnSpc>
              <a:spcAft>
                <a:spcPts val="800"/>
              </a:spcAft>
            </a:pPr>
            <a:r>
              <a:rPr lang="en-US" altLang="zh-CN" sz="28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5</a:t>
            </a:r>
            <a:r>
              <a:rPr lang="zh-CN" altLang="en-US" sz="28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、相关的支撑材料</a:t>
            </a:r>
            <a:endParaRPr lang="en-US" altLang="zh-CN" sz="28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占位符 1"/>
          <p:cNvSpPr>
            <a:spLocks noGrp="1"/>
          </p:cNvSpPr>
          <p:nvPr>
            <p:ph type="body" sz="quarter" idx="11"/>
          </p:nvPr>
        </p:nvSpPr>
        <p:spPr/>
        <p:txBody>
          <a:bodyPr/>
          <a:lstStyle/>
          <a:p>
            <a:r>
              <a:rPr lang="zh-CN" altLang="en-US" dirty="0" smtClean="0"/>
              <a:t>申请验收时需提供的资料清单</a:t>
            </a:r>
            <a:endParaRPr lang="zh-CN" altLang="en-US"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432837" y="1412777"/>
            <a:ext cx="6230686" cy="861770"/>
          </a:xfrm>
          <a:prstGeom prst="rect">
            <a:avLst/>
          </a:prstGeom>
        </p:spPr>
        <p:txBody>
          <a:bodyPr wrap="square" lIns="121917" tIns="60958" rIns="121917" bIns="60958">
            <a:spAutoFit/>
          </a:bodyPr>
          <a:lstStyle/>
          <a:p>
            <a:pPr marL="191770" indent="457200" algn="just">
              <a:lnSpc>
                <a:spcPct val="150000"/>
              </a:lnSpc>
              <a:spcAft>
                <a:spcPts val="1600"/>
              </a:spcAft>
            </a:pPr>
            <a:r>
              <a:rPr lang="zh-CN" altLang="en-US" sz="32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节水机关创建自评报告</a:t>
            </a:r>
          </a:p>
        </p:txBody>
      </p:sp>
      <p:sp>
        <p:nvSpPr>
          <p:cNvPr id="5" name="矩形 4"/>
          <p:cNvSpPr/>
          <p:nvPr/>
        </p:nvSpPr>
        <p:spPr>
          <a:xfrm>
            <a:off x="2216629" y="2434280"/>
            <a:ext cx="5287258" cy="3960054"/>
          </a:xfrm>
          <a:prstGeom prst="rect">
            <a:avLst/>
          </a:prstGeom>
        </p:spPr>
        <p:txBody>
          <a:bodyPr wrap="square" lIns="121917" tIns="60958" rIns="121917" bIns="60958">
            <a:spAutoFit/>
          </a:bodyPr>
          <a:lstStyle/>
          <a:p>
            <a:pPr marL="861060" indent="-381000" algn="just">
              <a:lnSpc>
                <a:spcPct val="150000"/>
              </a:lnSpc>
              <a:spcAft>
                <a:spcPts val="800"/>
              </a:spcAft>
              <a:buFont typeface="Wingdings" panose="05000000000000000000" pitchFamily="2" charset="2"/>
              <a:buChar char="n"/>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单位概况</a:t>
            </a:r>
            <a:endParaRPr lang="en-US" altLang="zh-CN"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861060" indent="-381000" algn="just">
              <a:lnSpc>
                <a:spcPct val="150000"/>
              </a:lnSpc>
              <a:spcAft>
                <a:spcPts val="800"/>
              </a:spcAft>
              <a:buFont typeface="Wingdings" panose="05000000000000000000" pitchFamily="2" charset="2"/>
              <a:buChar char="n"/>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用水情况</a:t>
            </a:r>
            <a:endParaRPr lang="en-US" altLang="zh-CN"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861060" indent="-381000" algn="just">
              <a:lnSpc>
                <a:spcPct val="150000"/>
              </a:lnSpc>
              <a:spcAft>
                <a:spcPts val="800"/>
              </a:spcAft>
              <a:buFont typeface="Wingdings" panose="05000000000000000000" pitchFamily="2" charset="2"/>
              <a:buChar char="n"/>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创建工作开展情况</a:t>
            </a:r>
            <a:endParaRPr lang="en-US" altLang="zh-CN"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861060" indent="-381000" algn="just">
              <a:lnSpc>
                <a:spcPct val="150000"/>
              </a:lnSpc>
              <a:spcAft>
                <a:spcPts val="800"/>
              </a:spcAft>
              <a:buFont typeface="Wingdings" panose="05000000000000000000" pitchFamily="2" charset="2"/>
              <a:buChar char="n"/>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节水成效</a:t>
            </a:r>
            <a:endParaRPr lang="en-US" altLang="zh-CN"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861060" indent="-381000" algn="just">
              <a:lnSpc>
                <a:spcPct val="150000"/>
              </a:lnSpc>
              <a:spcAft>
                <a:spcPts val="800"/>
              </a:spcAft>
              <a:buFont typeface="Wingdings" panose="05000000000000000000" pitchFamily="2" charset="2"/>
              <a:buChar char="n"/>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存在问题及下一步工作安排</a:t>
            </a:r>
            <a:endParaRPr lang="en-US" altLang="zh-CN"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861060" indent="-381000" algn="just">
              <a:lnSpc>
                <a:spcPct val="150000"/>
              </a:lnSpc>
              <a:spcAft>
                <a:spcPts val="800"/>
              </a:spcAft>
              <a:buFont typeface="Wingdings" panose="05000000000000000000" pitchFamily="2" charset="2"/>
              <a:buChar char="n"/>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自</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评分表</a:t>
            </a:r>
            <a:endPar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占位符 1"/>
          <p:cNvSpPr>
            <a:spLocks noGrp="1"/>
          </p:cNvSpPr>
          <p:nvPr>
            <p:ph type="body" sz="quarter" idx="11"/>
          </p:nvPr>
        </p:nvSpPr>
        <p:spPr/>
        <p:txBody>
          <a:bodyPr/>
          <a:lstStyle/>
          <a:p>
            <a:r>
              <a:rPr lang="zh-CN" altLang="en-US" dirty="0"/>
              <a:t>申请验收时需提供的资料清单</a:t>
            </a:r>
          </a:p>
          <a:p>
            <a:endParaRPr lang="zh-CN" alt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zh-CN" altLang="en-US" dirty="0" smtClean="0"/>
              <a:t>第五部分</a:t>
            </a:r>
            <a:endParaRPr lang="zh-CN" altLang="en-US" dirty="0"/>
          </a:p>
        </p:txBody>
      </p:sp>
      <p:sp>
        <p:nvSpPr>
          <p:cNvPr id="3" name="文本占位符 2"/>
          <p:cNvSpPr>
            <a:spLocks noGrp="1"/>
          </p:cNvSpPr>
          <p:nvPr>
            <p:ph type="body" sz="quarter" idx="12"/>
          </p:nvPr>
        </p:nvSpPr>
        <p:spPr/>
        <p:txBody>
          <a:bodyPr/>
          <a:lstStyle/>
          <a:p>
            <a:r>
              <a:rPr lang="zh-CN" altLang="en-US" dirty="0" smtClean="0"/>
              <a:t>共性问题梳理</a:t>
            </a:r>
            <a:endParaRPr lang="zh-CN" alt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31371" y="1700809"/>
            <a:ext cx="10945216" cy="2174950"/>
          </a:xfrm>
          <a:prstGeom prst="rect">
            <a:avLst/>
          </a:prstGeom>
        </p:spPr>
        <p:txBody>
          <a:bodyPr wrap="square" lIns="121917" tIns="60958" rIns="121917" bIns="60958">
            <a:spAutoFit/>
          </a:bodyPr>
          <a:lstStyle/>
          <a:p>
            <a:pPr marL="455930" algn="just">
              <a:lnSpc>
                <a:spcPct val="150000"/>
              </a:lnSpc>
              <a:spcAft>
                <a:spcPts val="1600"/>
              </a:spcAft>
            </a:pPr>
            <a:r>
              <a:rPr lang="zh-CN" altLang="en-US" sz="3200" b="1" kern="100" dirty="0">
                <a:solidFill>
                  <a:srgbClr val="EE0000"/>
                </a:solidFill>
                <a:latin typeface="微软雅黑" panose="020B0503020204020204" pitchFamily="34" charset="-122"/>
                <a:ea typeface="微软雅黑" panose="020B0503020204020204" pitchFamily="34" charset="-122"/>
                <a:cs typeface="Times New Roman" panose="02020603050405020304" pitchFamily="18" charset="0"/>
              </a:rPr>
              <a:t>建设定位不</a:t>
            </a:r>
            <a:r>
              <a:rPr lang="zh-CN" altLang="en-US" sz="3200" b="1" kern="100" dirty="0" smtClean="0">
                <a:solidFill>
                  <a:srgbClr val="EE0000"/>
                </a:solidFill>
                <a:latin typeface="微软雅黑" panose="020B0503020204020204" pitchFamily="34" charset="-122"/>
                <a:ea typeface="微软雅黑" panose="020B0503020204020204" pitchFamily="34" charset="-122"/>
                <a:cs typeface="Times New Roman" panose="02020603050405020304" pitchFamily="18" charset="0"/>
              </a:rPr>
              <a:t>清楚</a:t>
            </a:r>
            <a:endParaRPr lang="en-US" altLang="zh-CN" sz="3200" b="1" kern="100" dirty="0" smtClean="0">
              <a:solidFill>
                <a:srgbClr val="EE0000"/>
              </a:solidFill>
              <a:latin typeface="微软雅黑" panose="020B0503020204020204" pitchFamily="34" charset="-122"/>
              <a:ea typeface="微软雅黑" panose="020B0503020204020204" pitchFamily="34" charset="-122"/>
              <a:cs typeface="Times New Roman" panose="02020603050405020304" pitchFamily="18" charset="0"/>
            </a:endParaRPr>
          </a:p>
          <a:p>
            <a:pPr marL="455930" algn="just">
              <a:lnSpc>
                <a:spcPct val="150000"/>
              </a:lnSpc>
              <a:spcAft>
                <a:spcPts val="1600"/>
              </a:spcAft>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别人</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能到你这里学习什么：向同类型的公共机关提供可展示、可推广的节水措施，为各同类机关节水建设提供可借鉴的参考示范。</a:t>
            </a:r>
            <a:endPar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矩形 4"/>
          <p:cNvSpPr/>
          <p:nvPr/>
        </p:nvSpPr>
        <p:spPr>
          <a:xfrm>
            <a:off x="431371" y="4101076"/>
            <a:ext cx="10945216" cy="2174950"/>
          </a:xfrm>
          <a:prstGeom prst="rect">
            <a:avLst/>
          </a:prstGeom>
        </p:spPr>
        <p:txBody>
          <a:bodyPr wrap="square" lIns="121917" tIns="60958" rIns="121917" bIns="60958">
            <a:spAutoFit/>
          </a:bodyPr>
          <a:lstStyle/>
          <a:p>
            <a:pPr marL="455930" algn="just">
              <a:lnSpc>
                <a:spcPct val="150000"/>
              </a:lnSpc>
              <a:spcAft>
                <a:spcPts val="1600"/>
              </a:spcAft>
            </a:pPr>
            <a:r>
              <a:rPr lang="zh-CN" altLang="en-US" sz="3200" b="1" kern="100" dirty="0">
                <a:solidFill>
                  <a:srgbClr val="EE0000"/>
                </a:solidFill>
                <a:latin typeface="微软雅黑" panose="020B0503020204020204" pitchFamily="34" charset="-122"/>
                <a:ea typeface="微软雅黑" panose="020B0503020204020204" pitchFamily="34" charset="-122"/>
                <a:cs typeface="Times New Roman" panose="02020603050405020304" pitchFamily="18" charset="0"/>
              </a:rPr>
              <a:t>单位现状不清楚</a:t>
            </a:r>
            <a:endParaRPr lang="en-US" altLang="zh-CN" sz="3200" b="1" kern="100" dirty="0">
              <a:solidFill>
                <a:srgbClr val="EE0000"/>
              </a:solidFill>
              <a:latin typeface="微软雅黑" panose="020B0503020204020204" pitchFamily="34" charset="-122"/>
              <a:ea typeface="微软雅黑" panose="020B0503020204020204" pitchFamily="34" charset="-122"/>
              <a:cs typeface="Times New Roman" panose="02020603050405020304" pitchFamily="18" charset="0"/>
            </a:endParaRPr>
          </a:p>
          <a:p>
            <a:pPr marL="455930" algn="just">
              <a:lnSpc>
                <a:spcPct val="150000"/>
              </a:lnSpc>
              <a:spcAft>
                <a:spcPts val="1600"/>
              </a:spcAft>
            </a:pP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你单位的用水现状是什么</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：对照</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标准，摸清本单位用水现状，进行自打分，针对性开展下一步建设工作。</a:t>
            </a:r>
            <a:endPar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占位符 1"/>
          <p:cNvSpPr>
            <a:spLocks noGrp="1"/>
          </p:cNvSpPr>
          <p:nvPr>
            <p:ph type="body" sz="quarter" idx="11"/>
          </p:nvPr>
        </p:nvSpPr>
        <p:spPr/>
        <p:txBody>
          <a:bodyPr/>
          <a:lstStyle/>
          <a:p>
            <a:r>
              <a:rPr lang="zh-CN" altLang="en-US" dirty="0"/>
              <a:t>存在的</a:t>
            </a:r>
            <a:r>
              <a:rPr lang="zh-CN" altLang="en-US" dirty="0" smtClean="0"/>
              <a:t>主要问题</a:t>
            </a:r>
            <a:endParaRPr lang="zh-CN" altLang="en-US" dirty="0"/>
          </a:p>
        </p:txBody>
      </p:sp>
    </p:spTree>
    <p:extLst>
      <p:ext uri="{BB962C8B-B14F-4D97-AF65-F5344CB8AC3E}">
        <p14:creationId xmlns:p14="http://schemas.microsoft.com/office/powerpoint/2010/main" val="381146128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31371" y="1604798"/>
            <a:ext cx="10945216" cy="3488130"/>
          </a:xfrm>
          <a:prstGeom prst="rect">
            <a:avLst/>
          </a:prstGeom>
        </p:spPr>
        <p:txBody>
          <a:bodyPr wrap="square" lIns="121917" tIns="60958" rIns="121917" bIns="60958">
            <a:spAutoFit/>
          </a:bodyPr>
          <a:lstStyle/>
          <a:p>
            <a:pPr marL="455930" algn="just">
              <a:lnSpc>
                <a:spcPct val="150000"/>
              </a:lnSpc>
              <a:spcAft>
                <a:spcPts val="1600"/>
              </a:spcAft>
            </a:pPr>
            <a:r>
              <a:rPr lang="zh-CN" altLang="en-US" sz="3200" b="1" kern="100" dirty="0">
                <a:solidFill>
                  <a:srgbClr val="EE0000"/>
                </a:solidFill>
                <a:latin typeface="微软雅黑" panose="020B0503020204020204" pitchFamily="34" charset="-122"/>
                <a:ea typeface="微软雅黑" panose="020B0503020204020204" pitchFamily="34" charset="-122"/>
                <a:cs typeface="Times New Roman" panose="02020603050405020304" pitchFamily="18" charset="0"/>
              </a:rPr>
              <a:t>要聚焦工作重点</a:t>
            </a:r>
            <a:endParaRPr lang="en-US" altLang="zh-CN" sz="3200" b="1" kern="100" dirty="0">
              <a:solidFill>
                <a:srgbClr val="EE0000"/>
              </a:solidFill>
              <a:latin typeface="微软雅黑" panose="020B0503020204020204" pitchFamily="34" charset="-122"/>
              <a:ea typeface="微软雅黑" panose="020B0503020204020204" pitchFamily="34" charset="-122"/>
              <a:cs typeface="Times New Roman" panose="02020603050405020304" pitchFamily="18" charset="0"/>
            </a:endParaRPr>
          </a:p>
          <a:p>
            <a:pPr marL="798830" indent="-342900" algn="just">
              <a:lnSpc>
                <a:spcPct val="150000"/>
              </a:lnSpc>
              <a:spcAft>
                <a:spcPts val="1600"/>
              </a:spcAft>
              <a:buFont typeface="Wingdings" panose="05000000000000000000" pitchFamily="2" charset="2"/>
              <a:buChar char="n"/>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通过</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形式多样的宣传措施，提高干部职工的节水意识，规范用水行为，在点滴细微处体现节水，营造浓厚的机关节水氛围</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798830" indent="-342900" algn="just">
              <a:lnSpc>
                <a:spcPct val="150000"/>
              </a:lnSpc>
              <a:spcAft>
                <a:spcPts val="1600"/>
              </a:spcAft>
              <a:buFont typeface="Wingdings" panose="05000000000000000000" pitchFamily="2" charset="2"/>
              <a:buChar char="n"/>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利用</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传统媒体和新媒体</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，加强节水机关建设成果展示和经验宣传，达到</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可展示、可推广的目的</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占位符 1"/>
          <p:cNvSpPr>
            <a:spLocks noGrp="1"/>
          </p:cNvSpPr>
          <p:nvPr>
            <p:ph type="body" sz="quarter" idx="11"/>
          </p:nvPr>
        </p:nvSpPr>
        <p:spPr/>
        <p:txBody>
          <a:bodyPr/>
          <a:lstStyle/>
          <a:p>
            <a:r>
              <a:rPr lang="zh-CN" altLang="en-US" dirty="0"/>
              <a:t>存在的</a:t>
            </a:r>
            <a:r>
              <a:rPr lang="zh-CN" altLang="en-US" dirty="0" smtClean="0"/>
              <a:t>主要问题</a:t>
            </a:r>
            <a:endParaRPr lang="zh-CN" altLang="en-US" dirty="0"/>
          </a:p>
        </p:txBody>
      </p:sp>
    </p:spTree>
    <p:extLst>
      <p:ext uri="{BB962C8B-B14F-4D97-AF65-F5344CB8AC3E}">
        <p14:creationId xmlns:p14="http://schemas.microsoft.com/office/powerpoint/2010/main" val="4115638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31371" y="1892830"/>
            <a:ext cx="10945216" cy="4388485"/>
          </a:xfrm>
          <a:prstGeom prst="rect">
            <a:avLst/>
          </a:prstGeom>
        </p:spPr>
        <p:txBody>
          <a:bodyPr wrap="square" lIns="121917" tIns="60958" rIns="121917" bIns="60958">
            <a:spAutoFit/>
          </a:bodyPr>
          <a:lstStyle/>
          <a:p>
            <a:pPr marL="534670" indent="-342900" algn="just">
              <a:lnSpc>
                <a:spcPct val="150000"/>
              </a:lnSpc>
              <a:spcAft>
                <a:spcPts val="1600"/>
              </a:spcAft>
              <a:buFont typeface="Wingdings" panose="05000000000000000000" pitchFamily="2" charset="2"/>
              <a:buChar char="n"/>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节水</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机关建设时间紧、任务重，</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各单位要</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准确把握节水机关建设的定位和主要目的。</a:t>
            </a:r>
            <a:r>
              <a:rPr lang="zh-CN" altLang="en-US" sz="2800" b="1" kern="100" dirty="0">
                <a:solidFill>
                  <a:srgbClr val="EE0000"/>
                </a:solidFill>
                <a:latin typeface="微软雅黑" panose="020B0503020204020204" pitchFamily="34" charset="-122"/>
                <a:ea typeface="微软雅黑" panose="020B0503020204020204" pitchFamily="34" charset="-122"/>
                <a:cs typeface="Times New Roman" panose="02020603050405020304" pitchFamily="18" charset="0"/>
              </a:rPr>
              <a:t>尽量不要</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搞大规模的土建工程；</a:t>
            </a:r>
            <a:r>
              <a:rPr lang="zh-CN" altLang="en-US" sz="2800" b="1" kern="100" dirty="0">
                <a:solidFill>
                  <a:srgbClr val="EE0000"/>
                </a:solidFill>
                <a:latin typeface="微软雅黑" panose="020B0503020204020204" pitchFamily="34" charset="-122"/>
                <a:ea typeface="微软雅黑" panose="020B0503020204020204" pitchFamily="34" charset="-122"/>
                <a:cs typeface="Times New Roman" panose="02020603050405020304" pitchFamily="18" charset="0"/>
              </a:rPr>
              <a:t>尽量不要</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过分追求投资；</a:t>
            </a:r>
            <a:r>
              <a:rPr lang="zh-CN" altLang="en-US" sz="2800" b="1" kern="100" dirty="0">
                <a:solidFill>
                  <a:srgbClr val="EE0000"/>
                </a:solidFill>
                <a:latin typeface="微软雅黑" panose="020B0503020204020204" pitchFamily="34" charset="-122"/>
                <a:ea typeface="微软雅黑" panose="020B0503020204020204" pitchFamily="34" charset="-122"/>
                <a:cs typeface="Times New Roman" panose="02020603050405020304" pitchFamily="18" charset="0"/>
              </a:rPr>
              <a:t>尽量不要</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过分追求指标。</a:t>
            </a:r>
            <a:endParaRPr lang="en-US" altLang="zh-CN"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marL="534670" indent="-342900" algn="just">
              <a:lnSpc>
                <a:spcPct val="150000"/>
              </a:lnSpc>
              <a:spcAft>
                <a:spcPts val="1600"/>
              </a:spcAft>
              <a:buFont typeface="Wingdings" panose="05000000000000000000" pitchFamily="2" charset="2"/>
              <a:buChar char="n"/>
            </a:pP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节水</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机关建设不是后勤部门、机关服务部门一家的事情，需要提高政治站位，主要领导要亲自协调，主管领导要挂帅参与谋划，节约用水部门</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、后勤管理</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部门</a:t>
            </a:r>
            <a:r>
              <a:rPr lang="zh-CN" altLang="en-US" sz="2400" b="1" kern="100"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、办公室、财务部门、工会等</a:t>
            </a:r>
            <a:r>
              <a:rPr lang="zh-CN" altLang="en-US" sz="2400" b="1" kern="100"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多部门共同来开展工作。大家集思广益，共同为节水机关建设鉴言献策。</a:t>
            </a:r>
          </a:p>
        </p:txBody>
      </p:sp>
      <p:sp>
        <p:nvSpPr>
          <p:cNvPr id="2" name="文本占位符 1"/>
          <p:cNvSpPr>
            <a:spLocks noGrp="1"/>
          </p:cNvSpPr>
          <p:nvPr>
            <p:ph type="body" sz="quarter" idx="11"/>
          </p:nvPr>
        </p:nvSpPr>
        <p:spPr/>
        <p:txBody>
          <a:bodyPr/>
          <a:lstStyle/>
          <a:p>
            <a:r>
              <a:rPr lang="zh-CN" altLang="en-US" dirty="0"/>
              <a:t>关于节水机关建设的特别</a:t>
            </a:r>
            <a:r>
              <a:rPr lang="zh-CN" altLang="en-US" dirty="0" smtClean="0"/>
              <a:t>说明</a:t>
            </a:r>
            <a:endParaRPr lang="zh-CN" altLang="en-US" dirty="0"/>
          </a:p>
        </p:txBody>
      </p:sp>
    </p:spTree>
    <p:extLst>
      <p:ext uri="{BB962C8B-B14F-4D97-AF65-F5344CB8AC3E}">
        <p14:creationId xmlns:p14="http://schemas.microsoft.com/office/powerpoint/2010/main" val="314324777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zh-CN" altLang="en-US" dirty="0" smtClean="0"/>
              <a:t>第六部分</a:t>
            </a:r>
            <a:endParaRPr lang="zh-CN" altLang="en-US" dirty="0"/>
          </a:p>
        </p:txBody>
      </p:sp>
      <p:sp>
        <p:nvSpPr>
          <p:cNvPr id="3" name="文本占位符 2"/>
          <p:cNvSpPr>
            <a:spLocks noGrp="1"/>
          </p:cNvSpPr>
          <p:nvPr>
            <p:ph type="body" sz="quarter" idx="12"/>
          </p:nvPr>
        </p:nvSpPr>
        <p:spPr/>
        <p:txBody>
          <a:bodyPr/>
          <a:lstStyle/>
          <a:p>
            <a:r>
              <a:rPr lang="zh-CN" altLang="en-US" dirty="0"/>
              <a:t>节水技术和小窍门</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0" y="1331368"/>
            <a:ext cx="12192000" cy="2117"/>
          </a:xfrm>
          <a:prstGeom prst="line">
            <a:avLst/>
          </a:prstGeom>
        </p:spPr>
        <p:style>
          <a:lnRef idx="3">
            <a:schemeClr val="accent5"/>
          </a:lnRef>
          <a:fillRef idx="0">
            <a:schemeClr val="accent5"/>
          </a:fillRef>
          <a:effectRef idx="2">
            <a:schemeClr val="accent5"/>
          </a:effectRef>
          <a:fontRef idx="minor">
            <a:schemeClr val="tx1"/>
          </a:fontRef>
        </p:style>
      </p:cxnSp>
      <p:pic>
        <p:nvPicPr>
          <p:cNvPr id="9"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6022" b="95914" l="0" r="96021">
                        <a14:foregroundMark x1="25674" y1="28172" x2="24519" y2="59785"/>
                        <a14:foregroundMark x1="2311" y1="49677" x2="37612" y2="64731"/>
                        <a14:foregroundMark x1="33248" y1="68387" x2="35815" y2="86452"/>
                        <a14:foregroundMark x1="37356" y1="67742" x2="40693" y2="84946"/>
                        <a14:foregroundMark x1="38254" y1="66882" x2="40950" y2="76989"/>
                        <a14:foregroundMark x1="41592" y1="21075" x2="26059" y2="23226"/>
                        <a14:foregroundMark x1="30167" y1="29247" x2="29910" y2="43226"/>
                        <a14:foregroundMark x1="3209" y1="44731" x2="11938" y2="49677"/>
                        <a14:foregroundMark x1="80231" y1="13118" x2="74198" y2="10538"/>
                      </a14:backgroundRemoval>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335359" y="1595671"/>
            <a:ext cx="4850143" cy="2889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431371" y="4869161"/>
            <a:ext cx="5780743" cy="1231102"/>
          </a:xfrm>
          <a:prstGeom prst="rect">
            <a:avLst/>
          </a:prstGeom>
        </p:spPr>
        <p:txBody>
          <a:bodyPr wrap="square" lIns="121917" tIns="60958" rIns="121917" bIns="60958">
            <a:spAutoFit/>
          </a:bodyPr>
          <a:lstStyle/>
          <a:p>
            <a:r>
              <a:rPr lang="zh-CN" altLang="en-US" sz="2400" b="1" dirty="0">
                <a:solidFill>
                  <a:schemeClr val="accent2"/>
                </a:solidFill>
                <a:latin typeface="微软雅黑" panose="020B0503020204020204" pitchFamily="34" charset="-122"/>
                <a:ea typeface="微软雅黑" panose="020B0503020204020204" pitchFamily="34" charset="-122"/>
              </a:rPr>
              <a:t>在龙头出水口处安装内丝</a:t>
            </a:r>
            <a:r>
              <a:rPr lang="zh-CN" altLang="en-US" sz="2400" b="1" dirty="0">
                <a:solidFill>
                  <a:srgbClr val="EE0000"/>
                </a:solidFill>
                <a:latin typeface="微软雅黑" panose="020B0503020204020204" pitchFamily="34" charset="-122"/>
                <a:ea typeface="微软雅黑" panose="020B0503020204020204" pitchFamily="34" charset="-122"/>
              </a:rPr>
              <a:t>节水限流器</a:t>
            </a:r>
            <a:r>
              <a:rPr lang="zh-CN" altLang="en-US" sz="2400" b="1" dirty="0">
                <a:solidFill>
                  <a:schemeClr val="accent2"/>
                </a:solidFill>
                <a:latin typeface="微软雅黑" panose="020B0503020204020204" pitchFamily="34" charset="-122"/>
                <a:ea typeface="微软雅黑" panose="020B0503020204020204" pitchFamily="34" charset="-122"/>
              </a:rPr>
              <a:t>，通过限流和涡流增压装置，在增加舒适感、保证洁净度的同时，</a:t>
            </a:r>
            <a:r>
              <a:rPr lang="zh-CN" altLang="en-US" sz="2400" b="1" dirty="0" smtClean="0">
                <a:solidFill>
                  <a:srgbClr val="EE0000"/>
                </a:solidFill>
                <a:latin typeface="微软雅黑" panose="020B0503020204020204" pitchFamily="34" charset="-122"/>
                <a:ea typeface="微软雅黑" panose="020B0503020204020204" pitchFamily="34" charset="-122"/>
              </a:rPr>
              <a:t>高效节水</a:t>
            </a:r>
            <a:r>
              <a:rPr lang="en-US" altLang="zh-CN" sz="2400" b="1" dirty="0">
                <a:solidFill>
                  <a:srgbClr val="EE0000"/>
                </a:solidFill>
                <a:latin typeface="微软雅黑" panose="020B0503020204020204" pitchFamily="34" charset="-122"/>
                <a:ea typeface="微软雅黑" panose="020B0503020204020204" pitchFamily="34" charset="-122"/>
              </a:rPr>
              <a:t>35%</a:t>
            </a:r>
            <a:r>
              <a:rPr lang="zh-CN" altLang="en-US" sz="2400" b="1" dirty="0">
                <a:solidFill>
                  <a:srgbClr val="EE0000"/>
                </a:solidFill>
                <a:latin typeface="微软雅黑" panose="020B0503020204020204" pitchFamily="34" charset="-122"/>
                <a:ea typeface="微软雅黑" panose="020B0503020204020204" pitchFamily="34" charset="-122"/>
              </a:rPr>
              <a:t>。</a:t>
            </a:r>
          </a:p>
        </p:txBody>
      </p:sp>
      <p:sp>
        <p:nvSpPr>
          <p:cNvPr id="10" name="矩形 9"/>
          <p:cNvSpPr/>
          <p:nvPr/>
        </p:nvSpPr>
        <p:spPr>
          <a:xfrm>
            <a:off x="10128448" y="548680"/>
            <a:ext cx="1824203" cy="697627"/>
          </a:xfrm>
          <a:prstGeom prst="rect">
            <a:avLst/>
          </a:prstGeom>
        </p:spPr>
        <p:txBody>
          <a:bodyPr wrap="square" lIns="121917" tIns="60958" rIns="121917" bIns="60958">
            <a:spAutoFit/>
          </a:bodyPr>
          <a:lstStyle/>
          <a:p>
            <a:r>
              <a:rPr lang="zh-CN" altLang="en-US" sz="3700" dirty="0">
                <a:solidFill>
                  <a:srgbClr val="EE0000"/>
                </a:solidFill>
                <a:latin typeface="微软雅黑" panose="020B0503020204020204" pitchFamily="34" charset="-122"/>
                <a:ea typeface="微软雅黑" panose="020B0503020204020204" pitchFamily="34" charset="-122"/>
              </a:rPr>
              <a:t>水龙头</a:t>
            </a:r>
          </a:p>
        </p:txBody>
      </p:sp>
      <p:pic>
        <p:nvPicPr>
          <p:cNvPr id="2050"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b="38817"/>
          <a:stretch>
            <a:fillRect/>
          </a:stretch>
        </p:blipFill>
        <p:spPr bwMode="auto">
          <a:xfrm>
            <a:off x="6864085" y="1595671"/>
            <a:ext cx="4416491" cy="3602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矩形 2"/>
          <p:cNvSpPr/>
          <p:nvPr/>
        </p:nvSpPr>
        <p:spPr>
          <a:xfrm>
            <a:off x="6870397" y="5500386"/>
            <a:ext cx="4410179" cy="861770"/>
          </a:xfrm>
          <a:prstGeom prst="rect">
            <a:avLst/>
          </a:prstGeom>
        </p:spPr>
        <p:txBody>
          <a:bodyPr wrap="square" lIns="121917" tIns="60958" rIns="121917" bIns="60958">
            <a:spAutoFit/>
          </a:bodyPr>
          <a:lstStyle/>
          <a:p>
            <a:r>
              <a:rPr lang="zh-CN" altLang="en-US" sz="2400" b="1" dirty="0">
                <a:solidFill>
                  <a:schemeClr val="accent2"/>
                </a:solidFill>
                <a:latin typeface="微软雅黑" panose="020B0503020204020204" pitchFamily="34" charset="-122"/>
                <a:ea typeface="微软雅黑" panose="020B0503020204020204" pitchFamily="34" charset="-122"/>
              </a:rPr>
              <a:t>碰触式水龙头，实现即用即开，停用即闭，可</a:t>
            </a:r>
            <a:r>
              <a:rPr lang="zh-CN" altLang="en-US" sz="2400" b="1" dirty="0">
                <a:solidFill>
                  <a:srgbClr val="EE0000"/>
                </a:solidFill>
                <a:latin typeface="微软雅黑" panose="020B0503020204020204" pitchFamily="34" charset="-122"/>
                <a:ea typeface="微软雅黑" panose="020B0503020204020204" pitchFamily="34" charset="-122"/>
              </a:rPr>
              <a:t>节水</a:t>
            </a:r>
            <a:r>
              <a:rPr lang="en-US" altLang="zh-CN" sz="2400" b="1" dirty="0">
                <a:solidFill>
                  <a:srgbClr val="EE0000"/>
                </a:solidFill>
                <a:latin typeface="微软雅黑" panose="020B0503020204020204" pitchFamily="34" charset="-122"/>
                <a:ea typeface="微软雅黑" panose="020B0503020204020204" pitchFamily="34" charset="-122"/>
              </a:rPr>
              <a:t>80%</a:t>
            </a:r>
            <a:r>
              <a:rPr lang="zh-CN" altLang="en-US" sz="2400" b="1" dirty="0">
                <a:solidFill>
                  <a:srgbClr val="EE0000"/>
                </a:solidFill>
                <a:latin typeface="微软雅黑" panose="020B0503020204020204" pitchFamily="34" charset="-122"/>
                <a:ea typeface="微软雅黑" panose="020B0503020204020204" pitchFamily="34" charset="-122"/>
              </a:rPr>
              <a:t>。</a:t>
            </a:r>
          </a:p>
        </p:txBody>
      </p:sp>
      <p:sp>
        <p:nvSpPr>
          <p:cNvPr id="4" name="文本占位符 3"/>
          <p:cNvSpPr>
            <a:spLocks noGrp="1"/>
          </p:cNvSpPr>
          <p:nvPr>
            <p:ph type="body" sz="quarter" idx="11"/>
          </p:nvPr>
        </p:nvSpPr>
        <p:spPr/>
        <p:txBody>
          <a:bodyPr/>
          <a:lstStyle/>
          <a:p>
            <a:r>
              <a:rPr lang="zh-CN" altLang="en-US" dirty="0"/>
              <a:t>节水</a:t>
            </a:r>
            <a:r>
              <a:rPr lang="zh-CN" altLang="en-US" dirty="0" smtClean="0"/>
              <a:t>器具</a:t>
            </a:r>
            <a:endParaRPr lang="zh-CN" altLang="en-US"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0" y="1331368"/>
            <a:ext cx="12192000" cy="2117"/>
          </a:xfrm>
          <a:prstGeom prst="line">
            <a:avLst/>
          </a:prstGeom>
        </p:spPr>
        <p:style>
          <a:lnRef idx="3">
            <a:schemeClr val="accent5"/>
          </a:lnRef>
          <a:fillRef idx="0">
            <a:schemeClr val="accent5"/>
          </a:fillRef>
          <a:effectRef idx="2">
            <a:schemeClr val="accent5"/>
          </a:effectRef>
          <a:fontRef idx="minor">
            <a:schemeClr val="tx1"/>
          </a:fontRef>
        </p:style>
      </p:cxnSp>
      <p:sp>
        <p:nvSpPr>
          <p:cNvPr id="10" name="矩形 9"/>
          <p:cNvSpPr/>
          <p:nvPr/>
        </p:nvSpPr>
        <p:spPr>
          <a:xfrm>
            <a:off x="10128448" y="548680"/>
            <a:ext cx="1824203" cy="697627"/>
          </a:xfrm>
          <a:prstGeom prst="rect">
            <a:avLst/>
          </a:prstGeom>
        </p:spPr>
        <p:txBody>
          <a:bodyPr wrap="square" lIns="121917" tIns="60958" rIns="121917" bIns="60958">
            <a:spAutoFit/>
          </a:bodyPr>
          <a:lstStyle/>
          <a:p>
            <a:r>
              <a:rPr lang="zh-CN" altLang="en-US" sz="3700" dirty="0">
                <a:solidFill>
                  <a:srgbClr val="FF0000"/>
                </a:solidFill>
                <a:latin typeface="微软雅黑" panose="020B0503020204020204" pitchFamily="34" charset="-122"/>
                <a:ea typeface="微软雅黑" panose="020B0503020204020204" pitchFamily="34" charset="-122"/>
              </a:rPr>
              <a:t>水龙头</a:t>
            </a:r>
          </a:p>
        </p:txBody>
      </p:sp>
      <p:pic>
        <p:nvPicPr>
          <p:cNvPr id="11" name="图片 10"/>
          <p:cNvPicPr>
            <a:picLocks noChangeAspect="1"/>
          </p:cNvPicPr>
          <p:nvPr/>
        </p:nvPicPr>
        <p:blipFill>
          <a:blip r:embed="rId3" cstate="print">
            <a:extLst>
              <a:ext uri="{BEBA8EAE-BF5A-486C-A8C5-ECC9F3942E4B}">
                <a14:imgProps xmlns:a14="http://schemas.microsoft.com/office/drawing/2010/main">
                  <a14:imgLayer r:embed="rId4">
                    <a14:imgEffect>
                      <a14:backgroundRemoval t="0" b="89091" l="0" r="100000">
                        <a14:backgroundMark x1="25342" y1="48099" x2="1370" y2="48099"/>
                        <a14:backgroundMark x1="3082" y1="15207" x2="1370" y2="81322"/>
                      </a14:backgroundRemoval>
                    </a14:imgEffect>
                  </a14:imgLayer>
                </a14:imgProps>
              </a:ext>
              <a:ext uri="{28A0092B-C50C-407E-A947-70E740481C1C}">
                <a14:useLocalDpi xmlns:a14="http://schemas.microsoft.com/office/drawing/2010/main" val="0"/>
              </a:ext>
            </a:extLst>
          </a:blip>
          <a:stretch>
            <a:fillRect/>
          </a:stretch>
        </p:blipFill>
        <p:spPr>
          <a:xfrm>
            <a:off x="3202408" y="1796819"/>
            <a:ext cx="1618909" cy="3360000"/>
          </a:xfrm>
          <a:prstGeom prst="rect">
            <a:avLst/>
          </a:prstGeom>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01923" y="1796819"/>
            <a:ext cx="3126525" cy="3360000"/>
          </a:xfrm>
          <a:prstGeom prst="rect">
            <a:avLst/>
          </a:prstGeom>
        </p:spPr>
      </p:pic>
      <p:sp>
        <p:nvSpPr>
          <p:cNvPr id="14" name="TextBox 13"/>
          <p:cNvSpPr txBox="1"/>
          <p:nvPr/>
        </p:nvSpPr>
        <p:spPr>
          <a:xfrm>
            <a:off x="1007435" y="5541235"/>
            <a:ext cx="10033115" cy="492438"/>
          </a:xfrm>
          <a:prstGeom prst="rect">
            <a:avLst/>
          </a:prstGeom>
          <a:noFill/>
        </p:spPr>
        <p:txBody>
          <a:bodyPr wrap="square" lIns="121917" tIns="60958" rIns="121917" bIns="60958" rtlCol="0">
            <a:spAutoFit/>
          </a:bodyPr>
          <a:lstStyle/>
          <a:p>
            <a:r>
              <a:rPr lang="zh-CN" altLang="en-US" sz="2400" b="1" dirty="0">
                <a:solidFill>
                  <a:schemeClr val="accent2"/>
                </a:solidFill>
                <a:latin typeface="微软雅黑" panose="020B0503020204020204" pitchFamily="34" charset="-122"/>
                <a:ea typeface="微软雅黑" panose="020B0503020204020204" pitchFamily="34" charset="-122"/>
              </a:rPr>
              <a:t>在水龙头上可安装节水器，可分为两种模式：</a:t>
            </a:r>
            <a:r>
              <a:rPr lang="zh-CN" altLang="en-US" sz="2400" b="1" dirty="0">
                <a:solidFill>
                  <a:srgbClr val="EE0000"/>
                </a:solidFill>
                <a:latin typeface="微软雅黑" panose="020B0503020204020204" pitchFamily="34" charset="-122"/>
                <a:ea typeface="微软雅黑" panose="020B0503020204020204" pitchFamily="34" charset="-122"/>
              </a:rPr>
              <a:t>气泡模式和花洒模式。</a:t>
            </a:r>
          </a:p>
        </p:txBody>
      </p:sp>
      <p:sp>
        <p:nvSpPr>
          <p:cNvPr id="2" name="文本占位符 1"/>
          <p:cNvSpPr>
            <a:spLocks noGrp="1"/>
          </p:cNvSpPr>
          <p:nvPr>
            <p:ph type="body" sz="quarter" idx="11"/>
          </p:nvPr>
        </p:nvSpPr>
        <p:spPr/>
        <p:txBody>
          <a:bodyPr/>
          <a:lstStyle/>
          <a:p>
            <a:r>
              <a:rPr lang="zh-CN" altLang="en-US" dirty="0"/>
              <a:t>节水</a:t>
            </a:r>
            <a:r>
              <a:rPr lang="zh-CN" altLang="en-US" dirty="0" smtClean="0"/>
              <a:t>器具</a:t>
            </a:r>
            <a:endParaRPr lang="zh-CN" alt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节水视屏对比1.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015547" y="1233140"/>
            <a:ext cx="7632848" cy="4155927"/>
          </a:xfrm>
          <a:prstGeom prst="rect">
            <a:avLst/>
          </a:prstGeom>
        </p:spPr>
      </p:pic>
      <p:sp>
        <p:nvSpPr>
          <p:cNvPr id="3" name="TextBox 2"/>
          <p:cNvSpPr txBox="1"/>
          <p:nvPr/>
        </p:nvSpPr>
        <p:spPr>
          <a:xfrm>
            <a:off x="1871531" y="5591318"/>
            <a:ext cx="7776864" cy="553994"/>
          </a:xfrm>
          <a:prstGeom prst="rect">
            <a:avLst/>
          </a:prstGeom>
          <a:noFill/>
        </p:spPr>
        <p:txBody>
          <a:bodyPr wrap="square" lIns="121917" tIns="60958" rIns="121917" bIns="60958" rtlCol="0">
            <a:spAutoFit/>
          </a:bodyPr>
          <a:lstStyle/>
          <a:p>
            <a:pPr algn="ctr"/>
            <a:r>
              <a:rPr lang="zh-CN" altLang="en-US" sz="2800" b="1" dirty="0">
                <a:solidFill>
                  <a:srgbClr val="EE0000"/>
                </a:solidFill>
                <a:latin typeface="微软雅黑" panose="020B0503020204020204" pitchFamily="34" charset="-122"/>
                <a:ea typeface="微软雅黑" panose="020B0503020204020204" pitchFamily="34" charset="-122"/>
              </a:rPr>
              <a:t>节水</a:t>
            </a:r>
            <a:r>
              <a:rPr lang="zh-CN" altLang="en-US" sz="2800" b="1" dirty="0" smtClean="0">
                <a:solidFill>
                  <a:srgbClr val="EE0000"/>
                </a:solidFill>
                <a:latin typeface="微软雅黑" panose="020B0503020204020204" pitchFamily="34" charset="-122"/>
                <a:ea typeface="微软雅黑" panose="020B0503020204020204" pitchFamily="34" charset="-122"/>
              </a:rPr>
              <a:t>水龙头 </a:t>
            </a:r>
            <a:r>
              <a:rPr lang="zh-CN" altLang="en-US" sz="2400" b="1" dirty="0" smtClean="0">
                <a:solidFill>
                  <a:schemeClr val="accent2"/>
                </a:solidFill>
                <a:latin typeface="微软雅黑" panose="020B0503020204020204" pitchFamily="34" charset="-122"/>
                <a:ea typeface="微软雅黑" panose="020B0503020204020204" pitchFamily="34" charset="-122"/>
              </a:rPr>
              <a:t>与 </a:t>
            </a:r>
            <a:r>
              <a:rPr lang="zh-CN" altLang="en-US" sz="2800" b="1" dirty="0">
                <a:solidFill>
                  <a:srgbClr val="EE0000"/>
                </a:solidFill>
                <a:latin typeface="微软雅黑" panose="020B0503020204020204" pitchFamily="34" charset="-122"/>
                <a:ea typeface="微软雅黑" panose="020B0503020204020204" pitchFamily="34" charset="-122"/>
              </a:rPr>
              <a:t>普通水龙头 </a:t>
            </a:r>
            <a:r>
              <a:rPr lang="zh-CN" altLang="en-US" sz="2400" b="1" dirty="0" smtClean="0">
                <a:solidFill>
                  <a:schemeClr val="accent2"/>
                </a:solidFill>
                <a:latin typeface="微软雅黑" panose="020B0503020204020204" pitchFamily="34" charset="-122"/>
                <a:ea typeface="微软雅黑" panose="020B0503020204020204" pitchFamily="34" charset="-122"/>
              </a:rPr>
              <a:t>出水量</a:t>
            </a:r>
            <a:r>
              <a:rPr lang="zh-CN" altLang="en-US" sz="2400" b="1" dirty="0">
                <a:solidFill>
                  <a:schemeClr val="accent2"/>
                </a:solidFill>
                <a:latin typeface="微软雅黑" panose="020B0503020204020204" pitchFamily="34" charset="-122"/>
                <a:ea typeface="微软雅黑" panose="020B0503020204020204" pitchFamily="34" charset="-122"/>
              </a:rPr>
              <a:t>对比</a:t>
            </a:r>
          </a:p>
        </p:txBody>
      </p:sp>
      <p:sp>
        <p:nvSpPr>
          <p:cNvPr id="4" name="文本占位符 3"/>
          <p:cNvSpPr>
            <a:spLocks noGrp="1"/>
          </p:cNvSpPr>
          <p:nvPr>
            <p:ph type="body" sz="quarter" idx="11"/>
          </p:nvPr>
        </p:nvSpPr>
        <p:spPr/>
        <p:txBody>
          <a:bodyPr/>
          <a:lstStyle/>
          <a:p>
            <a:r>
              <a:rPr lang="zh-CN" altLang="en-US" dirty="0"/>
              <a:t>节水</a:t>
            </a:r>
            <a:r>
              <a:rPr lang="zh-CN" altLang="en-US" dirty="0" smtClean="0"/>
              <a:t>器具</a:t>
            </a:r>
            <a:endParaRPr lang="zh-CN" altLang="en-US"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0" y="1331368"/>
            <a:ext cx="12192000" cy="2117"/>
          </a:xfrm>
          <a:prstGeom prst="line">
            <a:avLst/>
          </a:prstGeom>
        </p:spPr>
        <p:style>
          <a:lnRef idx="3">
            <a:schemeClr val="accent5"/>
          </a:lnRef>
          <a:fillRef idx="0">
            <a:schemeClr val="accent5"/>
          </a:fillRef>
          <a:effectRef idx="2">
            <a:schemeClr val="accent5"/>
          </a:effectRef>
          <a:fontRef idx="minor">
            <a:schemeClr val="tx1"/>
          </a:fontRef>
        </p:style>
      </p:cxnSp>
      <p:sp>
        <p:nvSpPr>
          <p:cNvPr id="11" name="TextBox 10"/>
          <p:cNvSpPr txBox="1"/>
          <p:nvPr/>
        </p:nvSpPr>
        <p:spPr>
          <a:xfrm>
            <a:off x="7632171" y="589717"/>
            <a:ext cx="4224469" cy="615553"/>
          </a:xfrm>
          <a:prstGeom prst="rect">
            <a:avLst/>
          </a:prstGeom>
          <a:noFill/>
        </p:spPr>
        <p:txBody>
          <a:bodyPr wrap="square" lIns="121917" tIns="60958" rIns="121917" bIns="60958" rtlCol="0">
            <a:spAutoFit/>
          </a:bodyPr>
          <a:lstStyle/>
          <a:p>
            <a:pPr lvl="0" algn="r" fontAlgn="base">
              <a:spcBef>
                <a:spcPct val="0"/>
              </a:spcBef>
              <a:spcAft>
                <a:spcPct val="0"/>
              </a:spcAft>
              <a:defRPr/>
            </a:pPr>
            <a:r>
              <a:rPr lang="zh-CN" altLang="en-US" sz="3200" dirty="0">
                <a:solidFill>
                  <a:srgbClr val="FF0000"/>
                </a:solidFill>
                <a:ea typeface="微软雅黑" panose="020B0503020204020204" pitchFamily="34" charset="-122"/>
                <a:sym typeface="Calibri" panose="020F0502020204030204" pitchFamily="34" charset="0"/>
              </a:rPr>
              <a:t>智能远传监控水表</a:t>
            </a:r>
          </a:p>
        </p:txBody>
      </p:sp>
      <p:pic>
        <p:nvPicPr>
          <p:cNvPr id="20" name="图片 19" descr="20530462154711751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911424" y="1988840"/>
            <a:ext cx="2514600" cy="3376507"/>
          </a:xfrm>
          <a:prstGeom prst="rect">
            <a:avLst/>
          </a:prstGeom>
        </p:spPr>
      </p:pic>
      <p:sp>
        <p:nvSpPr>
          <p:cNvPr id="23" name="矩形 22"/>
          <p:cNvSpPr/>
          <p:nvPr/>
        </p:nvSpPr>
        <p:spPr>
          <a:xfrm>
            <a:off x="8190411" y="5637245"/>
            <a:ext cx="3757669" cy="861770"/>
          </a:xfrm>
          <a:prstGeom prst="rect">
            <a:avLst/>
          </a:prstGeom>
        </p:spPr>
        <p:txBody>
          <a:bodyPr wrap="square" lIns="121917" tIns="60958" rIns="121917" bIns="60958">
            <a:spAutoFit/>
          </a:bodyPr>
          <a:lstStyle/>
          <a:p>
            <a:r>
              <a:rPr lang="zh-CN" altLang="en-US" sz="2400" b="1" dirty="0">
                <a:solidFill>
                  <a:schemeClr val="accent2"/>
                </a:solidFill>
                <a:latin typeface="微软雅黑" panose="020B0503020204020204" pitchFamily="34" charset="-122"/>
                <a:ea typeface="微软雅黑" panose="020B0503020204020204" pitchFamily="34" charset="-122"/>
              </a:rPr>
              <a:t>机械</a:t>
            </a:r>
            <a:r>
              <a:rPr lang="zh-CN" altLang="en-US" sz="2400" b="1" dirty="0" smtClean="0">
                <a:solidFill>
                  <a:schemeClr val="accent2"/>
                </a:solidFill>
                <a:latin typeface="微软雅黑" panose="020B0503020204020204" pitchFamily="34" charset="-122"/>
                <a:ea typeface="微软雅黑" panose="020B0503020204020204" pitchFamily="34" charset="-122"/>
              </a:rPr>
              <a:t>水表加装</a:t>
            </a:r>
            <a:r>
              <a:rPr lang="zh-CN" altLang="en-US" sz="2400" b="1" dirty="0">
                <a:solidFill>
                  <a:schemeClr val="accent2"/>
                </a:solidFill>
                <a:latin typeface="微软雅黑" panose="020B0503020204020204" pitchFamily="34" charset="-122"/>
                <a:ea typeface="微软雅黑" panose="020B0503020204020204" pitchFamily="34" charset="-122"/>
              </a:rPr>
              <a:t>摄像头，即实现远传，又节省成本</a:t>
            </a:r>
            <a:endParaRPr lang="en-US" altLang="zh-CN" sz="2400" b="1" dirty="0">
              <a:solidFill>
                <a:schemeClr val="accent2"/>
              </a:solidFill>
              <a:latin typeface="微软雅黑" panose="020B0503020204020204" pitchFamily="34" charset="-122"/>
              <a:ea typeface="微软雅黑" panose="020B0503020204020204" pitchFamily="34" charset="-122"/>
            </a:endParaRPr>
          </a:p>
        </p:txBody>
      </p:sp>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83766" y="2005347"/>
            <a:ext cx="3817612" cy="3360000"/>
          </a:xfrm>
          <a:prstGeom prst="rect">
            <a:avLst/>
          </a:prstGeom>
        </p:spPr>
      </p:pic>
      <p:pic>
        <p:nvPicPr>
          <p:cNvPr id="409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03878" y="1604798"/>
            <a:ext cx="2784309" cy="3712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矩形 24"/>
          <p:cNvSpPr/>
          <p:nvPr/>
        </p:nvSpPr>
        <p:spPr>
          <a:xfrm>
            <a:off x="1541503" y="5936456"/>
            <a:ext cx="5170640" cy="492438"/>
          </a:xfrm>
          <a:prstGeom prst="rect">
            <a:avLst/>
          </a:prstGeom>
        </p:spPr>
        <p:txBody>
          <a:bodyPr wrap="none" lIns="121917" tIns="60958" rIns="121917" bIns="60958">
            <a:spAutoFit/>
          </a:bodyPr>
          <a:lstStyle/>
          <a:p>
            <a:r>
              <a:rPr lang="zh-CN" altLang="en-US" sz="2400" b="1" dirty="0">
                <a:solidFill>
                  <a:schemeClr val="accent2"/>
                </a:solidFill>
                <a:latin typeface="微软雅黑" panose="020B0503020204020204" pitchFamily="34" charset="-122"/>
                <a:ea typeface="微软雅黑" panose="020B0503020204020204" pitchFamily="34" charset="-122"/>
              </a:rPr>
              <a:t>远程阀控，实时监测，可以有效查漏</a:t>
            </a:r>
            <a:endParaRPr lang="en-US" altLang="zh-CN" sz="2400" b="1" dirty="0">
              <a:solidFill>
                <a:schemeClr val="accent2"/>
              </a:solidFill>
              <a:latin typeface="微软雅黑" panose="020B0503020204020204" pitchFamily="34" charset="-122"/>
              <a:ea typeface="微软雅黑" panose="020B0503020204020204" pitchFamily="34" charset="-122"/>
            </a:endParaRPr>
          </a:p>
        </p:txBody>
      </p:sp>
      <p:sp>
        <p:nvSpPr>
          <p:cNvPr id="3" name="文本占位符 2"/>
          <p:cNvSpPr>
            <a:spLocks noGrp="1"/>
          </p:cNvSpPr>
          <p:nvPr>
            <p:ph type="body" sz="quarter" idx="11"/>
          </p:nvPr>
        </p:nvSpPr>
        <p:spPr/>
        <p:txBody>
          <a:bodyPr/>
          <a:lstStyle/>
          <a:p>
            <a:r>
              <a:rPr lang="zh-CN" altLang="en-US" dirty="0"/>
              <a:t>节水</a:t>
            </a:r>
            <a:r>
              <a:rPr lang="zh-CN" altLang="en-US" dirty="0" smtClean="0"/>
              <a:t>技术</a:t>
            </a:r>
            <a:endParaRPr lang="zh-CN" altLang="en-US"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0" y="1331368"/>
            <a:ext cx="12192000" cy="2117"/>
          </a:xfrm>
          <a:prstGeom prst="line">
            <a:avLst/>
          </a:prstGeom>
        </p:spPr>
        <p:style>
          <a:lnRef idx="3">
            <a:schemeClr val="accent5"/>
          </a:lnRef>
          <a:fillRef idx="0">
            <a:schemeClr val="accent5"/>
          </a:fillRef>
          <a:effectRef idx="2">
            <a:schemeClr val="accent5"/>
          </a:effectRef>
          <a:fontRef idx="minor">
            <a:schemeClr val="tx1"/>
          </a:fontRef>
        </p:style>
      </p:cxnSp>
      <p:pic>
        <p:nvPicPr>
          <p:cNvPr id="8" name="图片 7"/>
          <p:cNvPicPr>
            <a:picLocks noChangeAspect="1"/>
          </p:cNvPicPr>
          <p:nvPr/>
        </p:nvPicPr>
        <p:blipFill>
          <a:blip r:embed="rId3" cstate="print">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val="0"/>
              </a:ext>
            </a:extLst>
          </a:blip>
          <a:stretch>
            <a:fillRect/>
          </a:stretch>
        </p:blipFill>
        <p:spPr>
          <a:xfrm>
            <a:off x="239349" y="2084851"/>
            <a:ext cx="3744416" cy="2955789"/>
          </a:xfrm>
          <a:prstGeom prst="rect">
            <a:avLst/>
          </a:prstGeom>
        </p:spPr>
      </p:pic>
      <p:sp>
        <p:nvSpPr>
          <p:cNvPr id="9" name="TextBox 8"/>
          <p:cNvSpPr txBox="1"/>
          <p:nvPr/>
        </p:nvSpPr>
        <p:spPr>
          <a:xfrm>
            <a:off x="3603058" y="5487150"/>
            <a:ext cx="6336704" cy="492438"/>
          </a:xfrm>
          <a:prstGeom prst="rect">
            <a:avLst/>
          </a:prstGeom>
          <a:noFill/>
        </p:spPr>
        <p:txBody>
          <a:bodyPr wrap="square" lIns="121917" tIns="60958" rIns="121917" bIns="60958" rtlCol="0">
            <a:spAutoFit/>
          </a:bodyPr>
          <a:lstStyle/>
          <a:p>
            <a:r>
              <a:rPr lang="zh-CN" altLang="en-US" sz="2400" b="1" dirty="0">
                <a:solidFill>
                  <a:schemeClr val="accent2"/>
                </a:solidFill>
                <a:latin typeface="微软雅黑" panose="020B0503020204020204" pitchFamily="34" charset="-122"/>
                <a:ea typeface="微软雅黑" panose="020B0503020204020204" pitchFamily="34" charset="-122"/>
              </a:rPr>
              <a:t>绿地可以采用节水滴灌和喷灌灌溉方式。</a:t>
            </a:r>
          </a:p>
        </p:txBody>
      </p:sp>
      <p:sp>
        <p:nvSpPr>
          <p:cNvPr id="11" name="TextBox 10"/>
          <p:cNvSpPr txBox="1"/>
          <p:nvPr/>
        </p:nvSpPr>
        <p:spPr>
          <a:xfrm>
            <a:off x="7632171" y="589717"/>
            <a:ext cx="4224469" cy="615553"/>
          </a:xfrm>
          <a:prstGeom prst="rect">
            <a:avLst/>
          </a:prstGeom>
          <a:noFill/>
        </p:spPr>
        <p:txBody>
          <a:bodyPr wrap="square" lIns="121917" tIns="60958" rIns="121917" bIns="60958" rtlCol="0">
            <a:spAutoFit/>
          </a:bodyPr>
          <a:lstStyle/>
          <a:p>
            <a:pPr lvl="0" algn="r" fontAlgn="base">
              <a:spcBef>
                <a:spcPct val="0"/>
              </a:spcBef>
              <a:spcAft>
                <a:spcPct val="0"/>
              </a:spcAft>
              <a:defRPr/>
            </a:pPr>
            <a:r>
              <a:rPr lang="zh-CN" altLang="en-US" sz="3200" dirty="0">
                <a:solidFill>
                  <a:srgbClr val="FF0000"/>
                </a:solidFill>
                <a:ea typeface="微软雅黑" panose="020B0503020204020204" pitchFamily="34" charset="-122"/>
                <a:sym typeface="Calibri" panose="020F0502020204030204" pitchFamily="34" charset="0"/>
              </a:rPr>
              <a:t>绿化节水浇灌</a:t>
            </a:r>
          </a:p>
        </p:txBody>
      </p:sp>
      <p:pic>
        <p:nvPicPr>
          <p:cNvPr id="14" name="Picture 2" descr="C:\Users\lenovo\Desktop\微信图片_20190426110331.jp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367808" y="2084852"/>
            <a:ext cx="3552395" cy="2960001"/>
          </a:xfrm>
          <a:prstGeom prst="rect">
            <a:avLst/>
          </a:prstGeom>
          <a:noFill/>
          <a:extLst>
            <a:ext uri="{909E8E84-426E-40DD-AFC4-6F175D3DCCD1}">
              <a14:hiddenFill xmlns:a14="http://schemas.microsoft.com/office/drawing/2010/main">
                <a:solidFill>
                  <a:srgbClr val="FFFFFF"/>
                </a:solidFill>
              </a14:hiddenFill>
            </a:ext>
          </a:extLst>
        </p:spPr>
      </p:pic>
      <p:pic>
        <p:nvPicPr>
          <p:cNvPr id="17" name="图片 16"/>
          <p:cNvPicPr>
            <a:picLocks noChangeAspect="1"/>
          </p:cNvPicPr>
          <p:nvPr/>
        </p:nvPicPr>
        <p:blipFill>
          <a:blip r:embed="rId7">
            <a:extLst>
              <a:ext uri="{BEBA8EAE-BF5A-486C-A8C5-ECC9F3942E4B}">
                <a14:imgProps xmlns:a14="http://schemas.microsoft.com/office/drawing/2010/main">
                  <a14:imgLayer r:embed="rId8">
                    <a14:imgEffect>
                      <a14:saturation sat="300000"/>
                    </a14:imgEffect>
                  </a14:imgLayer>
                </a14:imgProps>
              </a:ext>
              <a:ext uri="{28A0092B-C50C-407E-A947-70E740481C1C}">
                <a14:useLocalDpi xmlns:a14="http://schemas.microsoft.com/office/drawing/2010/main" val="0"/>
              </a:ext>
            </a:extLst>
          </a:blip>
          <a:stretch>
            <a:fillRect/>
          </a:stretch>
        </p:blipFill>
        <p:spPr>
          <a:xfrm>
            <a:off x="8304247" y="2064629"/>
            <a:ext cx="3654987" cy="2941513"/>
          </a:xfrm>
          <a:prstGeom prst="rect">
            <a:avLst/>
          </a:prstGeom>
        </p:spPr>
      </p:pic>
      <p:sp>
        <p:nvSpPr>
          <p:cNvPr id="2" name="文本占位符 1"/>
          <p:cNvSpPr>
            <a:spLocks noGrp="1"/>
          </p:cNvSpPr>
          <p:nvPr>
            <p:ph type="body" sz="quarter" idx="11"/>
          </p:nvPr>
        </p:nvSpPr>
        <p:spPr/>
        <p:txBody>
          <a:bodyPr/>
          <a:lstStyle/>
          <a:p>
            <a:r>
              <a:rPr lang="zh-CN" altLang="en-US" dirty="0"/>
              <a:t>节水</a:t>
            </a:r>
            <a:r>
              <a:rPr lang="zh-CN" altLang="en-US" dirty="0" smtClean="0"/>
              <a:t>技术</a:t>
            </a:r>
            <a:endParaRPr lang="zh-CN" altLang="en-US"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0" y="1331368"/>
            <a:ext cx="12192000" cy="2117"/>
          </a:xfrm>
          <a:prstGeom prst="line">
            <a:avLst/>
          </a:prstGeom>
        </p:spPr>
        <p:style>
          <a:lnRef idx="3">
            <a:schemeClr val="accent5"/>
          </a:lnRef>
          <a:fillRef idx="0">
            <a:schemeClr val="accent5"/>
          </a:fillRef>
          <a:effectRef idx="2">
            <a:schemeClr val="accent5"/>
          </a:effectRef>
          <a:fontRef idx="minor">
            <a:schemeClr val="tx1"/>
          </a:fontRef>
        </p:style>
      </p:cxnSp>
      <p:sp>
        <p:nvSpPr>
          <p:cNvPr id="11" name="TextBox 10"/>
          <p:cNvSpPr txBox="1"/>
          <p:nvPr/>
        </p:nvSpPr>
        <p:spPr>
          <a:xfrm>
            <a:off x="7632171" y="589717"/>
            <a:ext cx="4224469" cy="615553"/>
          </a:xfrm>
          <a:prstGeom prst="rect">
            <a:avLst/>
          </a:prstGeom>
          <a:noFill/>
        </p:spPr>
        <p:txBody>
          <a:bodyPr wrap="square" lIns="121917" tIns="60958" rIns="121917" bIns="60958" rtlCol="0">
            <a:spAutoFit/>
          </a:bodyPr>
          <a:lstStyle/>
          <a:p>
            <a:pPr lvl="0" algn="r" fontAlgn="base">
              <a:spcBef>
                <a:spcPct val="0"/>
              </a:spcBef>
              <a:spcAft>
                <a:spcPct val="0"/>
              </a:spcAft>
              <a:defRPr/>
            </a:pPr>
            <a:r>
              <a:rPr lang="zh-CN" altLang="en-US" sz="3200" dirty="0">
                <a:solidFill>
                  <a:srgbClr val="FF0000"/>
                </a:solidFill>
                <a:ea typeface="微软雅黑" panose="020B0503020204020204" pitchFamily="34" charset="-122"/>
                <a:sym typeface="Calibri" panose="020F0502020204030204" pitchFamily="34" charset="0"/>
              </a:rPr>
              <a:t>雨水利用</a:t>
            </a:r>
          </a:p>
        </p:txBody>
      </p:sp>
      <p:sp>
        <p:nvSpPr>
          <p:cNvPr id="12" name="TextBox 11"/>
          <p:cNvSpPr txBox="1"/>
          <p:nvPr/>
        </p:nvSpPr>
        <p:spPr>
          <a:xfrm>
            <a:off x="2966099" y="5739790"/>
            <a:ext cx="6947922" cy="492438"/>
          </a:xfrm>
          <a:prstGeom prst="rect">
            <a:avLst/>
          </a:prstGeom>
          <a:noFill/>
        </p:spPr>
        <p:txBody>
          <a:bodyPr wrap="square" lIns="121917" tIns="60958" rIns="121917" bIns="60958" rtlCol="0">
            <a:spAutoFit/>
          </a:bodyPr>
          <a:lstStyle/>
          <a:p>
            <a:r>
              <a:rPr lang="zh-CN" altLang="en-US" sz="2400" b="1" dirty="0">
                <a:solidFill>
                  <a:schemeClr val="accent2"/>
                </a:solidFill>
                <a:latin typeface="微软雅黑" panose="020B0503020204020204" pitchFamily="34" charset="-122"/>
                <a:ea typeface="微软雅黑" panose="020B0503020204020204" pitchFamily="34" charset="-122"/>
              </a:rPr>
              <a:t>简单雨水收集：用</a:t>
            </a:r>
            <a:r>
              <a:rPr lang="zh-CN" altLang="en-US" sz="2400" b="1" dirty="0">
                <a:solidFill>
                  <a:srgbClr val="EE0000"/>
                </a:solidFill>
                <a:latin typeface="微软雅黑" panose="020B0503020204020204" pitchFamily="34" charset="-122"/>
                <a:ea typeface="微软雅黑" panose="020B0503020204020204" pitchFamily="34" charset="-122"/>
              </a:rPr>
              <a:t>桶收集雨水后</a:t>
            </a:r>
            <a:r>
              <a:rPr lang="zh-CN" altLang="en-US" sz="2400" b="1" dirty="0">
                <a:solidFill>
                  <a:schemeClr val="accent2"/>
                </a:solidFill>
                <a:latin typeface="微软雅黑" panose="020B0503020204020204" pitchFamily="34" charset="-122"/>
                <a:ea typeface="微软雅黑" panose="020B0503020204020204" pitchFamily="34" charset="-122"/>
              </a:rPr>
              <a:t>再利用</a:t>
            </a:r>
          </a:p>
        </p:txBody>
      </p:sp>
      <p:sp>
        <p:nvSpPr>
          <p:cNvPr id="2" name="文本占位符 1"/>
          <p:cNvSpPr>
            <a:spLocks noGrp="1"/>
          </p:cNvSpPr>
          <p:nvPr>
            <p:ph type="body" sz="quarter" idx="11"/>
          </p:nvPr>
        </p:nvSpPr>
        <p:spPr/>
        <p:txBody>
          <a:bodyPr/>
          <a:lstStyle/>
          <a:p>
            <a:r>
              <a:rPr lang="zh-CN" altLang="en-US" dirty="0"/>
              <a:t>非常规水利</a:t>
            </a:r>
            <a:r>
              <a:rPr lang="zh-CN" altLang="en-US" dirty="0" smtClean="0"/>
              <a:t>用</a:t>
            </a:r>
            <a:endParaRPr lang="zh-CN" altLang="en-US" dirty="0"/>
          </a:p>
        </p:txBody>
      </p:sp>
      <p:pic>
        <p:nvPicPr>
          <p:cNvPr id="7" name="图片 6" descr="C:\Users\Administrator\Desktop\水利行业节水机关建设2019.4.4\节水改造资料 参考\雨水罐图\1.jpg"/>
          <p:cNvPicPr/>
          <p:nvPr/>
        </p:nvPicPr>
        <p:blipFill>
          <a:blip r:embed="rId3" cstate="print"/>
          <a:srcRect/>
          <a:stretch>
            <a:fillRect/>
          </a:stretch>
        </p:blipFill>
        <p:spPr>
          <a:xfrm>
            <a:off x="425617" y="1766886"/>
            <a:ext cx="2520000" cy="3420000"/>
          </a:xfrm>
          <a:prstGeom prst="rect">
            <a:avLst/>
          </a:prstGeom>
          <a:noFill/>
          <a:ln w="9525">
            <a:noFill/>
            <a:miter lim="800000"/>
            <a:headEnd/>
            <a:tailEnd/>
          </a:ln>
        </p:spPr>
      </p:pic>
      <p:pic>
        <p:nvPicPr>
          <p:cNvPr id="8" name="图片 7" descr="C:\Users\Administrator\Desktop\水利行业节水机关建设2019.4.4\节水改造资料 参考\雨水罐图\03fe2e53ad1acd36e7ab6a16cf17dfd1_O1CN013BoVEg1bNW5aJcHxr_!!4235543453.jpg"/>
          <p:cNvPicPr/>
          <p:nvPr/>
        </p:nvPicPr>
        <p:blipFill>
          <a:blip r:embed="rId4" cstate="print"/>
          <a:srcRect l="21671" t="12455" r="19636" b="13357"/>
          <a:stretch>
            <a:fillRect/>
          </a:stretch>
        </p:blipFill>
        <p:spPr>
          <a:xfrm>
            <a:off x="3340767" y="1766887"/>
            <a:ext cx="2590800" cy="3420000"/>
          </a:xfrm>
          <a:prstGeom prst="rect">
            <a:avLst/>
          </a:prstGeom>
          <a:noFill/>
          <a:ln w="9525">
            <a:noFill/>
            <a:miter lim="800000"/>
            <a:headEnd/>
            <a:tailEnd/>
          </a:ln>
        </p:spPr>
      </p:pic>
      <p:pic>
        <p:nvPicPr>
          <p:cNvPr id="9" name="图片 8" descr="C:\Users\Administrator\Desktop\水利行业节水机关建设2019.4.4\节水改造资料 参考\雨水罐图\6.jpg"/>
          <p:cNvPicPr/>
          <p:nvPr/>
        </p:nvPicPr>
        <p:blipFill>
          <a:blip r:embed="rId5" cstate="print"/>
          <a:srcRect/>
          <a:stretch>
            <a:fillRect/>
          </a:stretch>
        </p:blipFill>
        <p:spPr>
          <a:xfrm>
            <a:off x="6298997" y="1744149"/>
            <a:ext cx="5274310" cy="349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0" y="1331368"/>
            <a:ext cx="12192000" cy="2117"/>
          </a:xfrm>
          <a:prstGeom prst="line">
            <a:avLst/>
          </a:prstGeom>
        </p:spPr>
        <p:style>
          <a:lnRef idx="3">
            <a:schemeClr val="accent5"/>
          </a:lnRef>
          <a:fillRef idx="0">
            <a:schemeClr val="accent5"/>
          </a:fillRef>
          <a:effectRef idx="2">
            <a:schemeClr val="accent5"/>
          </a:effectRef>
          <a:fontRef idx="minor">
            <a:schemeClr val="tx1"/>
          </a:fontRef>
        </p:style>
      </p:cxnSp>
      <p:sp>
        <p:nvSpPr>
          <p:cNvPr id="11" name="TextBox 10"/>
          <p:cNvSpPr txBox="1"/>
          <p:nvPr/>
        </p:nvSpPr>
        <p:spPr>
          <a:xfrm>
            <a:off x="7632171" y="589717"/>
            <a:ext cx="4224469" cy="615553"/>
          </a:xfrm>
          <a:prstGeom prst="rect">
            <a:avLst/>
          </a:prstGeom>
          <a:noFill/>
        </p:spPr>
        <p:txBody>
          <a:bodyPr wrap="square" lIns="121917" tIns="60958" rIns="121917" bIns="60958" rtlCol="0">
            <a:spAutoFit/>
          </a:bodyPr>
          <a:lstStyle/>
          <a:p>
            <a:pPr lvl="0" algn="r" fontAlgn="base">
              <a:spcBef>
                <a:spcPct val="0"/>
              </a:spcBef>
              <a:spcAft>
                <a:spcPct val="0"/>
              </a:spcAft>
              <a:defRPr/>
            </a:pPr>
            <a:r>
              <a:rPr lang="zh-CN" altLang="en-US" sz="3200" dirty="0">
                <a:solidFill>
                  <a:srgbClr val="FF0000"/>
                </a:solidFill>
                <a:ea typeface="微软雅黑" panose="020B0503020204020204" pitchFamily="34" charset="-122"/>
                <a:sym typeface="Calibri" panose="020F0502020204030204" pitchFamily="34" charset="0"/>
              </a:rPr>
              <a:t>中水回用</a:t>
            </a:r>
          </a:p>
        </p:txBody>
      </p:sp>
      <p:pic>
        <p:nvPicPr>
          <p:cNvPr id="9" name="Picture 1" descr="C:\Users\lenovo\AppData\Roaming\Tencent\Users\598018210\TIM\WinTemp\RichOle\33(1%%J39KTOAA3X)5XN33K.pn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391477" y="2052486"/>
            <a:ext cx="9505056" cy="309060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4895867" y="5463046"/>
            <a:ext cx="6000666" cy="1138769"/>
          </a:xfrm>
          <a:prstGeom prst="rect">
            <a:avLst/>
          </a:prstGeom>
          <a:noFill/>
        </p:spPr>
        <p:txBody>
          <a:bodyPr wrap="square" lIns="121917" tIns="60958" rIns="121917" bIns="60958" rtlCol="0">
            <a:spAutoFit/>
          </a:bodyPr>
          <a:lstStyle/>
          <a:p>
            <a:r>
              <a:rPr lang="zh-CN" altLang="en-US" sz="2400" b="1" dirty="0">
                <a:solidFill>
                  <a:schemeClr val="accent2"/>
                </a:solidFill>
                <a:latin typeface="微软雅黑" panose="020B0503020204020204" pitchFamily="34" charset="-122"/>
                <a:ea typeface="微软雅黑" panose="020B0503020204020204" pitchFamily="34" charset="-122"/>
              </a:rPr>
              <a:t>收集楼上的洗漱废水，冲刷楼下的卫生间，最大限度的利用废水资源。</a:t>
            </a:r>
            <a:endParaRPr lang="en-US" altLang="zh-CN" sz="2400" b="1" dirty="0">
              <a:solidFill>
                <a:schemeClr val="accent2"/>
              </a:solidFill>
              <a:latin typeface="微软雅黑" panose="020B0503020204020204" pitchFamily="34" charset="-122"/>
              <a:ea typeface="微软雅黑" panose="020B0503020204020204" pitchFamily="34" charset="-122"/>
            </a:endParaRPr>
          </a:p>
          <a:p>
            <a:endParaRPr lang="zh-CN" altLang="en-US" dirty="0"/>
          </a:p>
        </p:txBody>
      </p:sp>
      <p:sp>
        <p:nvSpPr>
          <p:cNvPr id="12" name="TextBox 11"/>
          <p:cNvSpPr txBox="1"/>
          <p:nvPr/>
        </p:nvSpPr>
        <p:spPr>
          <a:xfrm>
            <a:off x="797474" y="5511164"/>
            <a:ext cx="4224469" cy="492438"/>
          </a:xfrm>
          <a:prstGeom prst="rect">
            <a:avLst/>
          </a:prstGeom>
          <a:noFill/>
        </p:spPr>
        <p:txBody>
          <a:bodyPr wrap="square" lIns="121917" tIns="60958" rIns="121917" bIns="60958" rtlCol="0">
            <a:spAutoFit/>
          </a:bodyPr>
          <a:lstStyle/>
          <a:p>
            <a:pPr lvl="0" algn="ctr" fontAlgn="base">
              <a:spcBef>
                <a:spcPct val="0"/>
              </a:spcBef>
              <a:spcAft>
                <a:spcPct val="0"/>
              </a:spcAft>
              <a:defRPr/>
            </a:pPr>
            <a:r>
              <a:rPr lang="zh-CN" altLang="en-US" sz="2400" b="1" dirty="0">
                <a:solidFill>
                  <a:schemeClr val="accent2"/>
                </a:solidFill>
                <a:latin typeface="微软雅黑" panose="020B0503020204020204" pitchFamily="34" charset="-122"/>
                <a:ea typeface="微软雅黑" panose="020B0503020204020204" pitchFamily="34" charset="-122"/>
                <a:sym typeface="Calibri" panose="020F0502020204030204" pitchFamily="34" charset="0"/>
              </a:rPr>
              <a:t>卫生间微型中水装置</a:t>
            </a:r>
          </a:p>
        </p:txBody>
      </p:sp>
      <p:sp>
        <p:nvSpPr>
          <p:cNvPr id="2" name="文本占位符 1"/>
          <p:cNvSpPr>
            <a:spLocks noGrp="1"/>
          </p:cNvSpPr>
          <p:nvPr>
            <p:ph type="body" sz="quarter" idx="11"/>
          </p:nvPr>
        </p:nvSpPr>
        <p:spPr/>
        <p:txBody>
          <a:bodyPr/>
          <a:lstStyle/>
          <a:p>
            <a:r>
              <a:rPr lang="zh-CN" altLang="en-US" dirty="0"/>
              <a:t>非常规水利</a:t>
            </a:r>
            <a:r>
              <a:rPr lang="zh-CN" altLang="en-US" dirty="0" smtClean="0"/>
              <a:t>用</a:t>
            </a:r>
            <a:endParaRPr lang="zh-CN" altLang="en-US"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0" y="1331368"/>
            <a:ext cx="12192000" cy="2117"/>
          </a:xfrm>
          <a:prstGeom prst="line">
            <a:avLst/>
          </a:prstGeom>
        </p:spPr>
        <p:style>
          <a:lnRef idx="3">
            <a:schemeClr val="accent5"/>
          </a:lnRef>
          <a:fillRef idx="0">
            <a:schemeClr val="accent5"/>
          </a:fillRef>
          <a:effectRef idx="2">
            <a:schemeClr val="accent5"/>
          </a:effectRef>
          <a:fontRef idx="minor">
            <a:schemeClr val="tx1"/>
          </a:fontRef>
        </p:style>
      </p:cxnSp>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491" y="1604798"/>
            <a:ext cx="6083300" cy="4610100"/>
          </a:xfrm>
          <a:prstGeom prst="rect">
            <a:avLst/>
          </a:prstGeom>
        </p:spPr>
      </p:pic>
      <p:sp>
        <p:nvSpPr>
          <p:cNvPr id="2" name="矩形 1"/>
          <p:cNvSpPr/>
          <p:nvPr/>
        </p:nvSpPr>
        <p:spPr>
          <a:xfrm>
            <a:off x="7632171" y="2852936"/>
            <a:ext cx="3816085" cy="1231102"/>
          </a:xfrm>
          <a:prstGeom prst="rect">
            <a:avLst/>
          </a:prstGeom>
        </p:spPr>
        <p:txBody>
          <a:bodyPr wrap="square" lIns="121917" tIns="60958" rIns="121917" bIns="60958">
            <a:spAutoFit/>
          </a:bodyPr>
          <a:lstStyle/>
          <a:p>
            <a:r>
              <a:rPr lang="zh-CN" altLang="en-US" sz="2400" b="1" dirty="0">
                <a:solidFill>
                  <a:schemeClr val="accent2"/>
                </a:solidFill>
                <a:latin typeface="微软雅黑" panose="020B0503020204020204" pitchFamily="34" charset="-122"/>
                <a:ea typeface="微软雅黑" panose="020B0503020204020204" pitchFamily="34" charset="-122"/>
              </a:rPr>
              <a:t>立式空调，可用桶接空调的冷凝水，用来浇花、拖地、养鱼等。</a:t>
            </a:r>
            <a:endParaRPr lang="en-US" altLang="zh-CN" sz="2400" b="1" dirty="0">
              <a:solidFill>
                <a:schemeClr val="accent2"/>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7632171" y="589717"/>
            <a:ext cx="4224469" cy="615553"/>
          </a:xfrm>
          <a:prstGeom prst="rect">
            <a:avLst/>
          </a:prstGeom>
          <a:noFill/>
        </p:spPr>
        <p:txBody>
          <a:bodyPr wrap="square" lIns="121917" tIns="60958" rIns="121917" bIns="60958" rtlCol="0">
            <a:spAutoFit/>
          </a:bodyPr>
          <a:lstStyle/>
          <a:p>
            <a:pPr lvl="0" algn="r" fontAlgn="base">
              <a:spcBef>
                <a:spcPct val="0"/>
              </a:spcBef>
              <a:spcAft>
                <a:spcPct val="0"/>
              </a:spcAft>
              <a:defRPr/>
            </a:pPr>
            <a:r>
              <a:rPr lang="zh-CN" altLang="en-US" sz="3200" dirty="0">
                <a:solidFill>
                  <a:srgbClr val="FF0000"/>
                </a:solidFill>
                <a:ea typeface="微软雅黑" panose="020B0503020204020204" pitchFamily="34" charset="-122"/>
                <a:sym typeface="Calibri" panose="020F0502020204030204" pitchFamily="34" charset="0"/>
              </a:rPr>
              <a:t>空调冷凝水</a:t>
            </a:r>
          </a:p>
        </p:txBody>
      </p:sp>
      <p:sp>
        <p:nvSpPr>
          <p:cNvPr id="3" name="文本占位符 2"/>
          <p:cNvSpPr>
            <a:spLocks noGrp="1"/>
          </p:cNvSpPr>
          <p:nvPr>
            <p:ph type="body" sz="quarter" idx="11"/>
          </p:nvPr>
        </p:nvSpPr>
        <p:spPr/>
        <p:txBody>
          <a:bodyPr/>
          <a:lstStyle/>
          <a:p>
            <a:r>
              <a:rPr lang="zh-CN" altLang="en-US" dirty="0"/>
              <a:t>非常规水利</a:t>
            </a:r>
            <a:r>
              <a:rPr lang="zh-CN" altLang="en-US" dirty="0" smtClean="0"/>
              <a:t>用</a:t>
            </a:r>
            <a:endParaRPr lang="zh-CN" altLang="en-US"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0" y="1331368"/>
            <a:ext cx="12192000" cy="2117"/>
          </a:xfrm>
          <a:prstGeom prst="line">
            <a:avLst/>
          </a:prstGeom>
        </p:spPr>
        <p:style>
          <a:lnRef idx="3">
            <a:schemeClr val="accent5"/>
          </a:lnRef>
          <a:fillRef idx="0">
            <a:schemeClr val="accent5"/>
          </a:fillRef>
          <a:effectRef idx="2">
            <a:schemeClr val="accent5"/>
          </a:effectRef>
          <a:fontRef idx="minor">
            <a:schemeClr val="tx1"/>
          </a:fontRef>
        </p:style>
      </p:cxnSp>
      <p:sp>
        <p:nvSpPr>
          <p:cNvPr id="2" name="矩形 1"/>
          <p:cNvSpPr/>
          <p:nvPr/>
        </p:nvSpPr>
        <p:spPr>
          <a:xfrm>
            <a:off x="607257" y="5750462"/>
            <a:ext cx="3816085" cy="492438"/>
          </a:xfrm>
          <a:prstGeom prst="rect">
            <a:avLst/>
          </a:prstGeom>
        </p:spPr>
        <p:txBody>
          <a:bodyPr wrap="square" lIns="121917" tIns="60958" rIns="121917" bIns="60958">
            <a:spAutoFit/>
          </a:bodyPr>
          <a:lstStyle/>
          <a:p>
            <a:pPr algn="ctr"/>
            <a:r>
              <a:rPr lang="zh-CN" altLang="en-US" sz="2400" b="1" dirty="0" smtClean="0">
                <a:solidFill>
                  <a:schemeClr val="accent2"/>
                </a:solidFill>
                <a:latin typeface="微软雅黑" panose="020B0503020204020204" pitchFamily="34" charset="-122"/>
                <a:ea typeface="微软雅黑" panose="020B0503020204020204" pitchFamily="34" charset="-122"/>
              </a:rPr>
              <a:t>节水宣传进社区</a:t>
            </a:r>
            <a:endParaRPr lang="en-US" altLang="zh-CN" sz="2400" b="1" dirty="0">
              <a:solidFill>
                <a:schemeClr val="accent2"/>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7632171" y="589717"/>
            <a:ext cx="4224469" cy="615553"/>
          </a:xfrm>
          <a:prstGeom prst="rect">
            <a:avLst/>
          </a:prstGeom>
          <a:noFill/>
        </p:spPr>
        <p:txBody>
          <a:bodyPr wrap="square" lIns="121917" tIns="60958" rIns="121917" bIns="60958" rtlCol="0">
            <a:spAutoFit/>
          </a:bodyPr>
          <a:lstStyle/>
          <a:p>
            <a:pPr lvl="0" algn="r" fontAlgn="base">
              <a:spcBef>
                <a:spcPct val="0"/>
              </a:spcBef>
              <a:spcAft>
                <a:spcPct val="0"/>
              </a:spcAft>
              <a:defRPr/>
            </a:pPr>
            <a:r>
              <a:rPr lang="zh-CN" altLang="en-US" sz="3200" dirty="0" smtClean="0">
                <a:solidFill>
                  <a:srgbClr val="FF0000"/>
                </a:solidFill>
                <a:ea typeface="微软雅黑" panose="020B0503020204020204" pitchFamily="34" charset="-122"/>
                <a:sym typeface="Calibri" panose="020F0502020204030204" pitchFamily="34" charset="0"/>
              </a:rPr>
              <a:t>节水宣传</a:t>
            </a:r>
            <a:endParaRPr lang="zh-CN" altLang="en-US" sz="3200" dirty="0">
              <a:solidFill>
                <a:srgbClr val="FF0000"/>
              </a:solidFill>
              <a:ea typeface="微软雅黑" panose="020B0503020204020204" pitchFamily="34" charset="-122"/>
              <a:sym typeface="Calibri" panose="020F0502020204030204" pitchFamily="34" charset="0"/>
            </a:endParaRPr>
          </a:p>
        </p:txBody>
      </p:sp>
      <p:sp>
        <p:nvSpPr>
          <p:cNvPr id="3" name="文本占位符 2"/>
          <p:cNvSpPr>
            <a:spLocks noGrp="1"/>
          </p:cNvSpPr>
          <p:nvPr>
            <p:ph type="body" sz="quarter" idx="11"/>
          </p:nvPr>
        </p:nvSpPr>
        <p:spPr/>
        <p:txBody>
          <a:bodyPr/>
          <a:lstStyle/>
          <a:p>
            <a:r>
              <a:rPr lang="zh-CN" altLang="en-US" dirty="0" smtClean="0"/>
              <a:t>节水宣传</a:t>
            </a:r>
            <a:endParaRPr lang="zh-CN" altLang="en-US" dirty="0"/>
          </a:p>
        </p:txBody>
      </p:sp>
      <p:pic>
        <p:nvPicPr>
          <p:cNvPr id="10" name="图片 9"/>
          <p:cNvPicPr/>
          <p:nvPr/>
        </p:nvPicPr>
        <p:blipFill>
          <a:blip r:embed="rId3">
            <a:extLst>
              <a:ext uri="{28A0092B-C50C-407E-A947-70E740481C1C}">
                <a14:useLocalDpi xmlns:a14="http://schemas.microsoft.com/office/drawing/2010/main" val="0"/>
              </a:ext>
            </a:extLst>
          </a:blip>
          <a:stretch>
            <a:fillRect/>
          </a:stretch>
        </p:blipFill>
        <p:spPr>
          <a:xfrm>
            <a:off x="402771" y="1771424"/>
            <a:ext cx="3399972" cy="3511776"/>
          </a:xfrm>
          <a:prstGeom prst="rect">
            <a:avLst/>
          </a:prstGeom>
        </p:spPr>
      </p:pic>
      <p:pic>
        <p:nvPicPr>
          <p:cNvPr id="18" name="图片 17"/>
          <p:cNvPicPr/>
          <p:nvPr/>
        </p:nvPicPr>
        <p:blipFill>
          <a:blip r:embed="rId4">
            <a:extLst>
              <a:ext uri="{28A0092B-C50C-407E-A947-70E740481C1C}">
                <a14:useLocalDpi xmlns:a14="http://schemas.microsoft.com/office/drawing/2010/main" val="0"/>
              </a:ext>
            </a:extLst>
          </a:blip>
          <a:stretch>
            <a:fillRect/>
          </a:stretch>
        </p:blipFill>
        <p:spPr>
          <a:xfrm>
            <a:off x="4107205" y="1771424"/>
            <a:ext cx="3743325" cy="3511776"/>
          </a:xfrm>
          <a:prstGeom prst="rect">
            <a:avLst/>
          </a:prstGeom>
        </p:spPr>
      </p:pic>
      <p:sp>
        <p:nvSpPr>
          <p:cNvPr id="19" name="矩形 18"/>
          <p:cNvSpPr/>
          <p:nvPr/>
        </p:nvSpPr>
        <p:spPr>
          <a:xfrm>
            <a:off x="4187957" y="5767258"/>
            <a:ext cx="3816085" cy="492438"/>
          </a:xfrm>
          <a:prstGeom prst="rect">
            <a:avLst/>
          </a:prstGeom>
        </p:spPr>
        <p:txBody>
          <a:bodyPr wrap="square" lIns="121917" tIns="60958" rIns="121917" bIns="60958">
            <a:spAutoFit/>
          </a:bodyPr>
          <a:lstStyle/>
          <a:p>
            <a:pPr algn="ctr"/>
            <a:r>
              <a:rPr lang="zh-CN" altLang="en-US" sz="2400" b="1" dirty="0">
                <a:solidFill>
                  <a:schemeClr val="accent2"/>
                </a:solidFill>
                <a:latin typeface="微软雅黑" panose="020B0503020204020204" pitchFamily="34" charset="-122"/>
                <a:ea typeface="微软雅黑" panose="020B0503020204020204" pitchFamily="34" charset="-122"/>
              </a:rPr>
              <a:t>节水</a:t>
            </a:r>
            <a:r>
              <a:rPr lang="zh-CN" altLang="en-US" sz="2400" b="1" dirty="0" smtClean="0">
                <a:solidFill>
                  <a:schemeClr val="accent2"/>
                </a:solidFill>
                <a:latin typeface="微软雅黑" panose="020B0503020204020204" pitchFamily="34" charset="-122"/>
                <a:ea typeface="微软雅黑" panose="020B0503020204020204" pitchFamily="34" charset="-122"/>
              </a:rPr>
              <a:t>宣传进学校</a:t>
            </a:r>
            <a:endParaRPr lang="en-US" altLang="zh-CN" sz="2400" b="1" dirty="0">
              <a:solidFill>
                <a:schemeClr val="accent2"/>
              </a:solidFill>
              <a:latin typeface="微软雅黑" panose="020B0503020204020204" pitchFamily="34" charset="-122"/>
              <a:ea typeface="微软雅黑" panose="020B0503020204020204" pitchFamily="34" charset="-122"/>
            </a:endParaRPr>
          </a:p>
        </p:txBody>
      </p:sp>
      <p:pic>
        <p:nvPicPr>
          <p:cNvPr id="14" name="图片 13" descr="C:\Users\lenovo\Desktop\t01faae79a6eb664b0a (1).jpg"/>
          <p:cNvPicPr/>
          <p:nvPr/>
        </p:nvPicPr>
        <p:blipFill>
          <a:blip r:embed="rId5">
            <a:extLst>
              <a:ext uri="{28A0092B-C50C-407E-A947-70E740481C1C}">
                <a14:useLocalDpi xmlns:a14="http://schemas.microsoft.com/office/drawing/2010/main" val="0"/>
              </a:ext>
            </a:extLst>
          </a:blip>
          <a:srcRect/>
          <a:stretch>
            <a:fillRect/>
          </a:stretch>
        </p:blipFill>
        <p:spPr bwMode="auto">
          <a:xfrm>
            <a:off x="8105775" y="1771424"/>
            <a:ext cx="3629025" cy="3511776"/>
          </a:xfrm>
          <a:prstGeom prst="rect">
            <a:avLst/>
          </a:prstGeom>
          <a:noFill/>
          <a:ln>
            <a:noFill/>
          </a:ln>
        </p:spPr>
      </p:pic>
      <p:sp>
        <p:nvSpPr>
          <p:cNvPr id="16" name="矩形 15"/>
          <p:cNvSpPr/>
          <p:nvPr/>
        </p:nvSpPr>
        <p:spPr>
          <a:xfrm>
            <a:off x="8112257" y="5776783"/>
            <a:ext cx="3816085" cy="492438"/>
          </a:xfrm>
          <a:prstGeom prst="rect">
            <a:avLst/>
          </a:prstGeom>
        </p:spPr>
        <p:txBody>
          <a:bodyPr wrap="square" lIns="121917" tIns="60958" rIns="121917" bIns="60958">
            <a:spAutoFit/>
          </a:bodyPr>
          <a:lstStyle/>
          <a:p>
            <a:pPr algn="ctr"/>
            <a:r>
              <a:rPr lang="zh-CN" altLang="en-US" sz="2400" b="1" dirty="0">
                <a:solidFill>
                  <a:schemeClr val="accent2"/>
                </a:solidFill>
                <a:latin typeface="微软雅黑" panose="020B0503020204020204" pitchFamily="34" charset="-122"/>
                <a:ea typeface="微软雅黑" panose="020B0503020204020204" pitchFamily="34" charset="-122"/>
              </a:rPr>
              <a:t>节水</a:t>
            </a:r>
            <a:r>
              <a:rPr lang="zh-CN" altLang="en-US" sz="2400" b="1" dirty="0" smtClean="0">
                <a:solidFill>
                  <a:schemeClr val="accent2"/>
                </a:solidFill>
                <a:latin typeface="微软雅黑" panose="020B0503020204020204" pitchFamily="34" charset="-122"/>
                <a:ea typeface="微软雅黑" panose="020B0503020204020204" pitchFamily="34" charset="-122"/>
              </a:rPr>
              <a:t>宣传进公园</a:t>
            </a:r>
            <a:endParaRPr lang="en-US" altLang="zh-CN" sz="2400" b="1"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0" y="1331368"/>
            <a:ext cx="12192000" cy="2117"/>
          </a:xfrm>
          <a:prstGeom prst="line">
            <a:avLst/>
          </a:prstGeom>
        </p:spPr>
        <p:style>
          <a:lnRef idx="3">
            <a:schemeClr val="accent5"/>
          </a:lnRef>
          <a:fillRef idx="0">
            <a:schemeClr val="accent5"/>
          </a:fillRef>
          <a:effectRef idx="2">
            <a:schemeClr val="accent5"/>
          </a:effectRef>
          <a:fontRef idx="minor">
            <a:schemeClr val="tx1"/>
          </a:fontRef>
        </p:style>
      </p:cxnSp>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7435" y="1604797"/>
            <a:ext cx="3576780" cy="4020211"/>
          </a:xfrm>
          <a:prstGeom prst="rect">
            <a:avLst/>
          </a:prstGeom>
        </p:spPr>
      </p:pic>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80321" y="1630199"/>
            <a:ext cx="2375508" cy="4032448"/>
          </a:xfrm>
          <a:prstGeom prst="rect">
            <a:avLst/>
          </a:prstGeom>
        </p:spPr>
      </p:pic>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80310" y="1627486"/>
            <a:ext cx="2232649" cy="4032449"/>
          </a:xfrm>
          <a:prstGeom prst="rect">
            <a:avLst/>
          </a:prstGeom>
        </p:spPr>
      </p:pic>
      <p:sp>
        <p:nvSpPr>
          <p:cNvPr id="20" name="TextBox 19"/>
          <p:cNvSpPr txBox="1"/>
          <p:nvPr/>
        </p:nvSpPr>
        <p:spPr>
          <a:xfrm>
            <a:off x="1103446" y="6021288"/>
            <a:ext cx="10273141" cy="492438"/>
          </a:xfrm>
          <a:prstGeom prst="rect">
            <a:avLst/>
          </a:prstGeom>
          <a:noFill/>
        </p:spPr>
        <p:txBody>
          <a:bodyPr wrap="square" lIns="121917" tIns="60958" rIns="121917" bIns="60958" rtlCol="0">
            <a:spAutoFit/>
          </a:bodyPr>
          <a:lstStyle/>
          <a:p>
            <a:r>
              <a:rPr lang="zh-CN" altLang="en-US" sz="2400" b="1" dirty="0">
                <a:solidFill>
                  <a:schemeClr val="accent2"/>
                </a:solidFill>
                <a:latin typeface="微软雅黑" panose="020B0503020204020204" pitchFamily="34" charset="-122"/>
                <a:ea typeface="微软雅黑" panose="020B0503020204020204" pitchFamily="34" charset="-122"/>
              </a:rPr>
              <a:t>在茶水间、卫生间放置“节水桶”，收集冷水、茶水、隔夜开水等。</a:t>
            </a:r>
          </a:p>
        </p:txBody>
      </p:sp>
      <p:sp>
        <p:nvSpPr>
          <p:cNvPr id="2" name="文本占位符 1"/>
          <p:cNvSpPr>
            <a:spLocks noGrp="1"/>
          </p:cNvSpPr>
          <p:nvPr>
            <p:ph type="body" sz="quarter" idx="11"/>
          </p:nvPr>
        </p:nvSpPr>
        <p:spPr/>
        <p:txBody>
          <a:bodyPr/>
          <a:lstStyle/>
          <a:p>
            <a:r>
              <a:rPr lang="zh-CN" altLang="en-US" dirty="0"/>
              <a:t>节水小</a:t>
            </a:r>
            <a:r>
              <a:rPr lang="zh-CN" altLang="en-US" dirty="0" smtClean="0"/>
              <a:t>窍门</a:t>
            </a:r>
            <a:endParaRPr lang="zh-CN" altLang="en-US"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4"/>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t="53603" r="19347" b="10202"/>
          <a:stretch>
            <a:fillRect/>
          </a:stretch>
        </p:blipFill>
        <p:spPr bwMode="auto">
          <a:xfrm>
            <a:off x="0" y="3728804"/>
            <a:ext cx="12203429" cy="31291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6" descr="C:\Users\X220\Desktop\未标题-4.png"/>
          <p:cNvPicPr>
            <a:picLocks noChangeAspect="1" noChangeArrowheads="1"/>
          </p:cNvPicPr>
          <p:nvPr/>
        </p:nvPicPr>
        <p:blipFill rotWithShape="1">
          <a:blip r:embed="rId5">
            <a:extLst>
              <a:ext uri="{28A0092B-C50C-407E-A947-70E740481C1C}">
                <a14:useLocalDpi xmlns:a14="http://schemas.microsoft.com/office/drawing/2010/main" val="0"/>
              </a:ext>
            </a:extLst>
          </a:blip>
          <a:srcRect t="36116" b="38725"/>
          <a:stretch>
            <a:fillRect/>
          </a:stretch>
        </p:blipFill>
        <p:spPr bwMode="auto">
          <a:xfrm>
            <a:off x="4697" y="3260307"/>
            <a:ext cx="12198712" cy="1713140"/>
          </a:xfrm>
          <a:prstGeom prst="rect">
            <a:avLst/>
          </a:prstGeom>
          <a:noFill/>
          <a:extLst>
            <a:ext uri="{909E8E84-426E-40DD-AFC4-6F175D3DCCD1}">
              <a14:hiddenFill xmlns:a14="http://schemas.microsoft.com/office/drawing/2010/main">
                <a:solidFill>
                  <a:srgbClr val="FFFFFF"/>
                </a:solidFill>
              </a14:hiddenFill>
            </a:ext>
          </a:extLst>
        </p:spPr>
      </p:pic>
      <p:sp>
        <p:nvSpPr>
          <p:cNvPr id="19" name="WordArt 3"/>
          <p:cNvSpPr>
            <a:spLocks noChangeArrowheads="1" noChangeShapeType="1"/>
          </p:cNvSpPr>
          <p:nvPr/>
        </p:nvSpPr>
        <p:spPr bwMode="auto">
          <a:xfrm>
            <a:off x="3611044" y="2061385"/>
            <a:ext cx="4969912" cy="1198880"/>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90000"/>
              </a:lnSpc>
            </a:pPr>
            <a:r>
              <a:rPr lang="zh-CN" altLang="en-US" sz="8000" b="1" spc="50" dirty="0" smtClean="0">
                <a:ln w="285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Franklin Gothic Medium" panose="020B0603020102020204" pitchFamily="34" charset="0"/>
                <a:ea typeface="微软雅黑" panose="020B0503020204020204" pitchFamily="34" charset="-122"/>
              </a:rPr>
              <a:t>谢    谢 ！</a:t>
            </a:r>
            <a:endParaRPr lang="zh-CN" altLang="en-US" sz="8000" b="1" spc="50" dirty="0">
              <a:ln w="28575"/>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Franklin Gothic Medium" panose="020B0603020102020204" pitchFamily="34" charset="0"/>
              <a:ea typeface="微软雅黑" panose="020B0503020204020204" pitchFamily="34" charset="-122"/>
            </a:endParaRPr>
          </a:p>
        </p:txBody>
      </p:sp>
      <p:sp>
        <p:nvSpPr>
          <p:cNvPr id="7" name="文本占位符 6"/>
          <p:cNvSpPr>
            <a:spLocks noGrp="1"/>
          </p:cNvSpPr>
          <p:nvPr>
            <p:ph type="body" sz="quarter" idx="11"/>
          </p:nvPr>
        </p:nvSpPr>
        <p:spPr/>
        <p:txBody>
          <a:bodyPr/>
          <a:lstStyle/>
          <a:p>
            <a:r>
              <a:rPr lang="en-US" altLang="zh-CN" dirty="0" smtClean="0"/>
              <a:t>  </a:t>
            </a:r>
            <a:endParaRPr lang="zh-CN" altLang="en-US" dirty="0"/>
          </a:p>
        </p:txBody>
      </p:sp>
    </p:spTree>
  </p:cSld>
  <p:clrMapOvr>
    <a:masterClrMapping/>
  </p:clrMapOvr>
  <p:transition>
    <p:split orient="vert"/>
  </p:transition>
  <p:timing>
    <p:tnLst>
      <p:par>
        <p:cTn id="1" dur="indefinite" restart="never" nodeType="tmRoot"/>
      </p:par>
    </p:tnLst>
  </p:timing>
</p:sld>
</file>

<file path=ppt/theme/theme1.xml><?xml version="1.0" encoding="utf-8"?>
<a:theme xmlns:a="http://schemas.openxmlformats.org/drawingml/2006/main" name="Office 主题">
  <a:themeElements>
    <a:clrScheme name="自定义 7">
      <a:dk1>
        <a:srgbClr val="000000"/>
      </a:dk1>
      <a:lt1>
        <a:srgbClr val="FFFFFF"/>
      </a:lt1>
      <a:dk2>
        <a:srgbClr val="17406D"/>
      </a:dk2>
      <a:lt2>
        <a:srgbClr val="FFFFFF"/>
      </a:lt2>
      <a:accent1>
        <a:srgbClr val="17406D"/>
      </a:accent1>
      <a:accent2>
        <a:srgbClr val="0F6FC6"/>
      </a:accent2>
      <a:accent3>
        <a:srgbClr val="009DD9"/>
      </a:accent3>
      <a:accent4>
        <a:srgbClr val="17406D"/>
      </a:accent4>
      <a:accent5>
        <a:srgbClr val="0F6FC6"/>
      </a:accent5>
      <a:accent6>
        <a:srgbClr val="009DD9"/>
      </a:accent6>
      <a:hlink>
        <a:srgbClr val="F49100"/>
      </a:hlink>
      <a:folHlink>
        <a:srgbClr val="85DFD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2930</TotalTime>
  <Words>6022</Words>
  <Application>Microsoft Office PowerPoint</Application>
  <PresentationFormat>自定义</PresentationFormat>
  <Paragraphs>509</Paragraphs>
  <Slides>87</Slides>
  <Notes>80</Notes>
  <HiddenSlides>0</HiddenSlides>
  <MMClips>1</MMClips>
  <ScaleCrop>false</ScaleCrop>
  <HeadingPairs>
    <vt:vector size="4" baseType="variant">
      <vt:variant>
        <vt:lpstr>主题</vt:lpstr>
      </vt:variant>
      <vt:variant>
        <vt:i4>1</vt:i4>
      </vt:variant>
      <vt:variant>
        <vt:lpstr>幻灯片标题</vt:lpstr>
      </vt:variant>
      <vt:variant>
        <vt:i4>87</vt:i4>
      </vt:variant>
    </vt:vector>
  </HeadingPairs>
  <TitlesOfParts>
    <vt:vector size="88"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huilin</dc:creator>
  <cp:lastModifiedBy>张明月</cp:lastModifiedBy>
  <cp:revision>2048</cp:revision>
  <cp:lastPrinted>2020-04-15T14:56:13Z</cp:lastPrinted>
  <dcterms:created xsi:type="dcterms:W3CDTF">2016-08-01T03:36:00Z</dcterms:created>
  <dcterms:modified xsi:type="dcterms:W3CDTF">2020-04-16T03:08:44Z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2052-10.8.2.6948</vt:lpwstr>
  </property>
</Properties>
</file>